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9" r:id="rId2"/>
    <p:sldId id="331" r:id="rId3"/>
    <p:sldId id="332" r:id="rId4"/>
    <p:sldId id="333" r:id="rId5"/>
    <p:sldId id="352" r:id="rId6"/>
    <p:sldId id="353" r:id="rId7"/>
    <p:sldId id="378" r:id="rId8"/>
    <p:sldId id="379" r:id="rId9"/>
    <p:sldId id="380" r:id="rId10"/>
    <p:sldId id="381" r:id="rId11"/>
    <p:sldId id="335" r:id="rId12"/>
    <p:sldId id="336" r:id="rId13"/>
    <p:sldId id="342" r:id="rId14"/>
    <p:sldId id="337" r:id="rId15"/>
    <p:sldId id="351" r:id="rId16"/>
    <p:sldId id="365" r:id="rId17"/>
    <p:sldId id="354" r:id="rId18"/>
    <p:sldId id="366" r:id="rId19"/>
    <p:sldId id="358" r:id="rId20"/>
    <p:sldId id="359" r:id="rId21"/>
    <p:sldId id="360" r:id="rId22"/>
    <p:sldId id="361" r:id="rId23"/>
    <p:sldId id="362" r:id="rId24"/>
    <p:sldId id="309" r:id="rId25"/>
    <p:sldId id="346" r:id="rId26"/>
    <p:sldId id="363" r:id="rId27"/>
    <p:sldId id="364" r:id="rId28"/>
    <p:sldId id="338" r:id="rId29"/>
    <p:sldId id="367" r:id="rId30"/>
    <p:sldId id="368" r:id="rId31"/>
    <p:sldId id="369" r:id="rId32"/>
    <p:sldId id="370" r:id="rId33"/>
    <p:sldId id="371" r:id="rId34"/>
    <p:sldId id="372" r:id="rId35"/>
    <p:sldId id="374" r:id="rId36"/>
    <p:sldId id="375" r:id="rId37"/>
    <p:sldId id="376" r:id="rId38"/>
    <p:sldId id="377" r:id="rId39"/>
    <p:sldId id="25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id="{3563030A-4240-4933-92C2-3BF4C652A8FF}">
          <p14:sldIdLst>
            <p14:sldId id="259"/>
            <p14:sldId id="331"/>
            <p14:sldId id="332"/>
            <p14:sldId id="333"/>
            <p14:sldId id="352"/>
            <p14:sldId id="353"/>
            <p14:sldId id="378"/>
            <p14:sldId id="379"/>
            <p14:sldId id="380"/>
            <p14:sldId id="381"/>
            <p14:sldId id="335"/>
            <p14:sldId id="336"/>
            <p14:sldId id="342"/>
            <p14:sldId id="337"/>
            <p14:sldId id="351"/>
            <p14:sldId id="365"/>
            <p14:sldId id="354"/>
            <p14:sldId id="366"/>
            <p14:sldId id="358"/>
            <p14:sldId id="359"/>
            <p14:sldId id="360"/>
            <p14:sldId id="361"/>
            <p14:sldId id="362"/>
            <p14:sldId id="309"/>
            <p14:sldId id="346"/>
            <p14:sldId id="363"/>
            <p14:sldId id="364"/>
            <p14:sldId id="338"/>
            <p14:sldId id="367"/>
            <p14:sldId id="368"/>
            <p14:sldId id="369"/>
            <p14:sldId id="370"/>
            <p14:sldId id="371"/>
            <p14:sldId id="372"/>
            <p14:sldId id="374"/>
            <p14:sldId id="375"/>
            <p14:sldId id="376"/>
            <p14:sldId id="377"/>
            <p14:sldId id="258"/>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Pavey" initials="MP"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BD98F"/>
    <a:srgbClr val="23FD5C"/>
    <a:srgbClr val="FF8021"/>
    <a:srgbClr val="28C237"/>
    <a:srgbClr val="02E83E"/>
    <a:srgbClr val="EA6400"/>
    <a:srgbClr val="FFE6D3"/>
    <a:srgbClr val="FFDE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9" autoAdjust="0"/>
    <p:restoredTop sz="92718" autoAdjust="0"/>
  </p:normalViewPr>
  <p:slideViewPr>
    <p:cSldViewPr>
      <p:cViewPr varScale="1">
        <p:scale>
          <a:sx n="64" d="100"/>
          <a:sy n="64" d="100"/>
        </p:scale>
        <p:origin x="-774" y="-108"/>
      </p:cViewPr>
      <p:guideLst>
        <p:guide orient="horz" pos="2160"/>
        <p:guide pos="3840"/>
      </p:guideLst>
    </p:cSldViewPr>
  </p:slideViewPr>
  <p:outlineViewPr>
    <p:cViewPr>
      <p:scale>
        <a:sx n="33" d="100"/>
        <a:sy n="33" d="100"/>
      </p:scale>
      <p:origin x="0" y="-580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s1.arkenford.local\Projects\Travel%20And%20Tourism\T01-142056%20-%20ABTA%20consumer%20research%202014\Reporting\Data%20tables.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s1.arkenford.local\Projects\Leisure\L01-143057%20-%20Tate%20St%20Ives\02.%20Data\Tate%20Tab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s1.arkenford.local\Projects\Travel%20And%20Tourism\T01-151077%20-%20Visit%20Cornwall%20-%20Tourism%20Market%20Review\08.%20Data%20Tables\Data%20tables%20COLPCT%20v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s1.arkenford.local\Projects\Travel%20And%20Tourism\T01-151077%20-%20Visit%20Cornwall%20-%20Tourism%20Market%20Review\08.%20Data%20Tables\Data%20tables%20COLPCT%20v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s1.arkenford.local\Projects\Travel%20And%20Tourism\T01-151077%20-%20Visit%20Cornwall%20-%20Tourism%20Market%20Review\08.%20Data%20Tables\Data%20tables%20COLPCT%20v2.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s1.arkenford.local\Projects\Travel%20And%20Tourism\T01-151077%20-%20Visit%20Cornwall%20-%20Tourism%20Market%20Review\08.%20Data%20Tables\Data%20tables%20COLPCT%20v2.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s1.arkenford.local\Projects\Travel%20And%20Tourism\T01-151077%20-%20Visit%20Cornwall%20-%20Tourism%20Market%20Review\08.%20Data%20Tables\Data%20tables%20COLPCT%20v2.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s1.arkenford.local\Projects\Travel%20And%20Tourism\T01-151077%20-%20Visit%20Cornwall%20-%20Tourism%20Market%20Review\08.%20Data%20Tables\Data%20tables%20COLPCT%20v2.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Calibri" panose="020F0502020204030204" pitchFamily="34" charset="0"/>
                <a:ea typeface="+mn-ea"/>
                <a:cs typeface="+mn-cs"/>
              </a:defRPr>
            </a:pPr>
            <a:r>
              <a:rPr lang="en-GB" sz="1000"/>
              <a:t>Reasons for UK holidays</a:t>
            </a:r>
          </a:p>
        </c:rich>
      </c:tx>
      <c:layout>
        <c:manualLayout>
          <c:xMode val="edge"/>
          <c:yMode val="edge"/>
          <c:x val="0.47625122192069075"/>
          <c:y val="0.18245013959242357"/>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Sheet1!$B$1212:$B$1214</c:f>
              <c:strCache>
                <c:ptCount val="3"/>
                <c:pt idx="0">
                  <c:v>To relax</c:v>
                </c:pt>
                <c:pt idx="1">
                  <c:v>To get away from it all</c:v>
                </c:pt>
                <c:pt idx="2">
                  <c:v>To visit friends/family</c:v>
                </c:pt>
              </c:strCache>
            </c:strRef>
          </c:cat>
          <c:val>
            <c:numRef>
              <c:f>Sheet1!$D$1212:$D$1214</c:f>
              <c:numCache>
                <c:formatCode>####%</c:formatCode>
                <c:ptCount val="3"/>
                <c:pt idx="0">
                  <c:v>0.34329880048565614</c:v>
                </c:pt>
                <c:pt idx="1">
                  <c:v>0.2283952376918704</c:v>
                </c:pt>
                <c:pt idx="2">
                  <c:v>0.21878058609679962</c:v>
                </c:pt>
              </c:numCache>
            </c:numRef>
          </c:val>
        </c:ser>
        <c:dLbls>
          <c:showLegendKey val="0"/>
          <c:showVal val="0"/>
          <c:showCatName val="0"/>
          <c:showSerName val="0"/>
          <c:showPercent val="0"/>
          <c:showBubbleSize val="0"/>
        </c:dLbls>
        <c:gapWidth val="50"/>
        <c:overlap val="-27"/>
        <c:axId val="264677376"/>
        <c:axId val="226715328"/>
      </c:barChart>
      <c:catAx>
        <c:axId val="26467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26715328"/>
        <c:crosses val="autoZero"/>
        <c:auto val="1"/>
        <c:lblAlgn val="ctr"/>
        <c:lblOffset val="100"/>
        <c:noMultiLvlLbl val="0"/>
      </c:catAx>
      <c:valAx>
        <c:axId val="226715328"/>
        <c:scaling>
          <c:orientation val="minMax"/>
        </c:scaling>
        <c:delete val="1"/>
        <c:axPos val="l"/>
        <c:numFmt formatCode="####%" sourceLinked="1"/>
        <c:majorTickMark val="none"/>
        <c:minorTickMark val="none"/>
        <c:tickLblPos val="nextTo"/>
        <c:crossAx val="26467737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Sheet1!$E$94</c:f>
              <c:strCache>
                <c:ptCount val="1"/>
                <c:pt idx="0">
                  <c:v>Not likely</c:v>
                </c:pt>
              </c:strCache>
            </c:strRef>
          </c:tx>
          <c:spPr>
            <a:solidFill>
              <a:schemeClr val="accent1"/>
            </a:solidFill>
            <a:ln>
              <a:noFill/>
            </a:ln>
            <a:effectLst/>
          </c:spPr>
          <c:invertIfNegative val="0"/>
          <c:cat>
            <c:strRef>
              <c:f>Sheet1!$F$93:$H$93</c:f>
              <c:strCache>
                <c:ptCount val="3"/>
                <c:pt idx="0">
                  <c:v>Whilst on a day trip from home</c:v>
                </c:pt>
                <c:pt idx="1">
                  <c:v>Whilst on a short break (1-3 nights)</c:v>
                </c:pt>
                <c:pt idx="2">
                  <c:v>Whilst on a holiday (4+ nights)</c:v>
                </c:pt>
              </c:strCache>
            </c:strRef>
          </c:cat>
          <c:val>
            <c:numRef>
              <c:f>Sheet1!$F$94:$H$94</c:f>
              <c:numCache>
                <c:formatCode>0%</c:formatCode>
                <c:ptCount val="3"/>
                <c:pt idx="0">
                  <c:v>0.79481865284974107</c:v>
                </c:pt>
                <c:pt idx="1">
                  <c:v>0.48290155440414506</c:v>
                </c:pt>
                <c:pt idx="2">
                  <c:v>0.21554404145077721</c:v>
                </c:pt>
              </c:numCache>
            </c:numRef>
          </c:val>
          <c:extLst xmlns:c16r2="http://schemas.microsoft.com/office/drawing/2015/06/chart">
            <c:ext xmlns:c16="http://schemas.microsoft.com/office/drawing/2014/chart" uri="{C3380CC4-5D6E-409C-BE32-E72D297353CC}">
              <c16:uniqueId val="{00000000-9EF2-41B0-93DD-6F22FA507547}"/>
            </c:ext>
          </c:extLst>
        </c:ser>
        <c:ser>
          <c:idx val="1"/>
          <c:order val="1"/>
          <c:tx>
            <c:strRef>
              <c:f>Sheet1!$E$95</c:f>
              <c:strCache>
                <c:ptCount val="1"/>
                <c:pt idx="0">
                  <c:v>Unsure</c:v>
                </c:pt>
              </c:strCache>
            </c:strRef>
          </c:tx>
          <c:spPr>
            <a:solidFill>
              <a:schemeClr val="accent2"/>
            </a:solidFill>
            <a:ln>
              <a:noFill/>
            </a:ln>
            <a:effectLst/>
          </c:spPr>
          <c:invertIfNegative val="0"/>
          <c:cat>
            <c:strRef>
              <c:f>Sheet1!$F$93:$H$93</c:f>
              <c:strCache>
                <c:ptCount val="3"/>
                <c:pt idx="0">
                  <c:v>Whilst on a day trip from home</c:v>
                </c:pt>
                <c:pt idx="1">
                  <c:v>Whilst on a short break (1-3 nights)</c:v>
                </c:pt>
                <c:pt idx="2">
                  <c:v>Whilst on a holiday (4+ nights)</c:v>
                </c:pt>
              </c:strCache>
            </c:strRef>
          </c:cat>
          <c:val>
            <c:numRef>
              <c:f>Sheet1!$F$95:$H$95</c:f>
              <c:numCache>
                <c:formatCode>0%</c:formatCode>
                <c:ptCount val="3"/>
                <c:pt idx="0">
                  <c:v>0.12124352331606218</c:v>
                </c:pt>
                <c:pt idx="1">
                  <c:v>0.25699481865284973</c:v>
                </c:pt>
                <c:pt idx="2">
                  <c:v>0.21968911917098446</c:v>
                </c:pt>
              </c:numCache>
            </c:numRef>
          </c:val>
          <c:extLst xmlns:c16r2="http://schemas.microsoft.com/office/drawing/2015/06/chart">
            <c:ext xmlns:c16="http://schemas.microsoft.com/office/drawing/2014/chart" uri="{C3380CC4-5D6E-409C-BE32-E72D297353CC}">
              <c16:uniqueId val="{00000001-9EF2-41B0-93DD-6F22FA507547}"/>
            </c:ext>
          </c:extLst>
        </c:ser>
        <c:ser>
          <c:idx val="2"/>
          <c:order val="2"/>
          <c:tx>
            <c:strRef>
              <c:f>Sheet1!$E$96</c:f>
              <c:strCache>
                <c:ptCount val="1"/>
                <c:pt idx="0">
                  <c:v>Likely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Sheet1!$F$93:$H$93</c:f>
              <c:strCache>
                <c:ptCount val="3"/>
                <c:pt idx="0">
                  <c:v>Whilst on a day trip from home</c:v>
                </c:pt>
                <c:pt idx="1">
                  <c:v>Whilst on a short break (1-3 nights)</c:v>
                </c:pt>
                <c:pt idx="2">
                  <c:v>Whilst on a holiday (4+ nights)</c:v>
                </c:pt>
              </c:strCache>
            </c:strRef>
          </c:cat>
          <c:val>
            <c:numRef>
              <c:f>Sheet1!$F$96:$H$96</c:f>
              <c:numCache>
                <c:formatCode>0%</c:formatCode>
                <c:ptCount val="3"/>
                <c:pt idx="0">
                  <c:v>8.3937823834196887E-2</c:v>
                </c:pt>
                <c:pt idx="1">
                  <c:v>0.26010362694300515</c:v>
                </c:pt>
                <c:pt idx="2">
                  <c:v>0.56476683937823835</c:v>
                </c:pt>
              </c:numCache>
            </c:numRef>
          </c:val>
          <c:extLst xmlns:c16r2="http://schemas.microsoft.com/office/drawing/2015/06/chart">
            <c:ext xmlns:c16="http://schemas.microsoft.com/office/drawing/2014/chart" uri="{C3380CC4-5D6E-409C-BE32-E72D297353CC}">
              <c16:uniqueId val="{00000002-9EF2-41B0-93DD-6F22FA507547}"/>
            </c:ext>
          </c:extLst>
        </c:ser>
        <c:dLbls>
          <c:showLegendKey val="0"/>
          <c:showVal val="0"/>
          <c:showCatName val="0"/>
          <c:showSerName val="0"/>
          <c:showPercent val="0"/>
          <c:showBubbleSize val="0"/>
        </c:dLbls>
        <c:gapWidth val="50"/>
        <c:overlap val="100"/>
        <c:axId val="274679808"/>
        <c:axId val="265223488"/>
      </c:barChart>
      <c:catAx>
        <c:axId val="274679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265223488"/>
        <c:crosses val="autoZero"/>
        <c:auto val="1"/>
        <c:lblAlgn val="ctr"/>
        <c:lblOffset val="100"/>
        <c:noMultiLvlLbl val="0"/>
      </c:catAx>
      <c:valAx>
        <c:axId val="2652234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274679808"/>
        <c:crosses val="autoZero"/>
        <c:crossBetween val="between"/>
      </c:valAx>
      <c:spPr>
        <a:noFill/>
        <a:ln>
          <a:noFill/>
        </a:ln>
        <a:effectLst/>
      </c:spPr>
    </c:plotArea>
    <c:legend>
      <c:legendPos val="b"/>
      <c:layout>
        <c:manualLayout>
          <c:xMode val="edge"/>
          <c:yMode val="edge"/>
          <c:x val="0.47001093613298328"/>
          <c:y val="0.89409667541557303"/>
          <c:w val="0.26598797466077867"/>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showDLblsOverMax val="0"/>
  </c:chart>
  <c:spPr>
    <a:noFill/>
    <a:ln>
      <a:noFill/>
    </a:ln>
    <a:effectLst/>
  </c:spPr>
  <c:txPr>
    <a:bodyPr/>
    <a:lstStyle/>
    <a:p>
      <a:pPr>
        <a:defRPr sz="900">
          <a:latin typeface="Calibri Light" panose="020F03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'EB TAB'!$I$479</c:f>
              <c:strCache>
                <c:ptCount val="1"/>
                <c:pt idx="0">
                  <c:v>Disagree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alibri Light" panose="020F0302020204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'EB TAB'!$H$480:$H$484</c:f>
              <c:strCache>
                <c:ptCount val="5"/>
                <c:pt idx="0">
                  <c:v>Cornwall is a place I would visit for arts and culture</c:v>
                </c:pt>
                <c:pt idx="1">
                  <c:v>Cornwall is a great destination for displaying works of famous artists</c:v>
                </c:pt>
                <c:pt idx="2">
                  <c:v>Cornwall has iconic/famous art galleries</c:v>
                </c:pt>
                <c:pt idx="3">
                  <c:v>Cornwall has a wide variety of independent art galleries</c:v>
                </c:pt>
                <c:pt idx="4">
                  <c:v>Cornwall is a great destination for promoting local artists</c:v>
                </c:pt>
              </c:strCache>
            </c:strRef>
          </c:cat>
          <c:val>
            <c:numRef>
              <c:f>'EB TAB'!$I$480:$I$484</c:f>
              <c:numCache>
                <c:formatCode>0%</c:formatCode>
                <c:ptCount val="5"/>
                <c:pt idx="0">
                  <c:v>0.17034700315457413</c:v>
                </c:pt>
                <c:pt idx="1">
                  <c:v>0.11251314405888538</c:v>
                </c:pt>
                <c:pt idx="2">
                  <c:v>0.11251314405888538</c:v>
                </c:pt>
                <c:pt idx="3">
                  <c:v>7.3606729758149317E-2</c:v>
                </c:pt>
                <c:pt idx="4">
                  <c:v>7.3606729758149317E-2</c:v>
                </c:pt>
              </c:numCache>
            </c:numRef>
          </c:val>
          <c:extLst xmlns:c16r2="http://schemas.microsoft.com/office/drawing/2015/06/chart">
            <c:ext xmlns:c16="http://schemas.microsoft.com/office/drawing/2014/chart" uri="{C3380CC4-5D6E-409C-BE32-E72D297353CC}">
              <c16:uniqueId val="{00000000-9445-4759-9C9F-59273538A7F5}"/>
            </c:ext>
          </c:extLst>
        </c:ser>
        <c:ser>
          <c:idx val="1"/>
          <c:order val="1"/>
          <c:tx>
            <c:strRef>
              <c:f>'EB TAB'!$J$479</c:f>
              <c:strCache>
                <c:ptCount val="1"/>
                <c:pt idx="0">
                  <c:v>Neutral</c:v>
                </c:pt>
              </c:strCache>
            </c:strRef>
          </c:tx>
          <c:spPr>
            <a:solidFill>
              <a:schemeClr val="bg1"/>
            </a:solidFill>
            <a:ln>
              <a:noFill/>
            </a:ln>
            <a:effectLst/>
          </c:spPr>
          <c:invertIfNegative val="0"/>
          <c:cat>
            <c:strRef>
              <c:f>'EB TAB'!$H$480:$H$484</c:f>
              <c:strCache>
                <c:ptCount val="5"/>
                <c:pt idx="0">
                  <c:v>Cornwall is a place I would visit for arts and culture</c:v>
                </c:pt>
                <c:pt idx="1">
                  <c:v>Cornwall is a great destination for displaying works of famous artists</c:v>
                </c:pt>
                <c:pt idx="2">
                  <c:v>Cornwall has iconic/famous art galleries</c:v>
                </c:pt>
                <c:pt idx="3">
                  <c:v>Cornwall has a wide variety of independent art galleries</c:v>
                </c:pt>
                <c:pt idx="4">
                  <c:v>Cornwall is a great destination for promoting local artists</c:v>
                </c:pt>
              </c:strCache>
            </c:strRef>
          </c:cat>
          <c:val>
            <c:numRef>
              <c:f>'EB TAB'!$J$480:$J$484</c:f>
              <c:numCache>
                <c:formatCode>0%</c:formatCode>
                <c:ptCount val="5"/>
                <c:pt idx="0">
                  <c:v>0.43638275499474238</c:v>
                </c:pt>
                <c:pt idx="1">
                  <c:v>0.4616193480546793</c:v>
                </c:pt>
                <c:pt idx="2">
                  <c:v>0.40378548895899052</c:v>
                </c:pt>
                <c:pt idx="3">
                  <c:v>0.38801261829652994</c:v>
                </c:pt>
                <c:pt idx="4">
                  <c:v>0.36698212407991593</c:v>
                </c:pt>
              </c:numCache>
            </c:numRef>
          </c:val>
          <c:extLst xmlns:c16r2="http://schemas.microsoft.com/office/drawing/2015/06/chart">
            <c:ext xmlns:c16="http://schemas.microsoft.com/office/drawing/2014/chart" uri="{C3380CC4-5D6E-409C-BE32-E72D297353CC}">
              <c16:uniqueId val="{00000001-9445-4759-9C9F-59273538A7F5}"/>
            </c:ext>
          </c:extLst>
        </c:ser>
        <c:ser>
          <c:idx val="2"/>
          <c:order val="2"/>
          <c:tx>
            <c:strRef>
              <c:f>'EB TAB'!$K$479</c:f>
              <c:strCache>
                <c:ptCount val="1"/>
                <c:pt idx="0">
                  <c:v>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'EB TAB'!$H$480:$H$484</c:f>
              <c:strCache>
                <c:ptCount val="5"/>
                <c:pt idx="0">
                  <c:v>Cornwall is a place I would visit for arts and culture</c:v>
                </c:pt>
                <c:pt idx="1">
                  <c:v>Cornwall is a great destination for displaying works of famous artists</c:v>
                </c:pt>
                <c:pt idx="2">
                  <c:v>Cornwall has iconic/famous art galleries</c:v>
                </c:pt>
                <c:pt idx="3">
                  <c:v>Cornwall has a wide variety of independent art galleries</c:v>
                </c:pt>
                <c:pt idx="4">
                  <c:v>Cornwall is a great destination for promoting local artists</c:v>
                </c:pt>
              </c:strCache>
            </c:strRef>
          </c:cat>
          <c:val>
            <c:numRef>
              <c:f>'EB TAB'!$K$480:$K$484</c:f>
              <c:numCache>
                <c:formatCode>0%</c:formatCode>
                <c:ptCount val="5"/>
                <c:pt idx="0">
                  <c:v>0.39327024185068349</c:v>
                </c:pt>
                <c:pt idx="1">
                  <c:v>0.42586750788643535</c:v>
                </c:pt>
                <c:pt idx="2">
                  <c:v>0.48370136698212407</c:v>
                </c:pt>
                <c:pt idx="3">
                  <c:v>0.5383806519453207</c:v>
                </c:pt>
                <c:pt idx="4">
                  <c:v>0.55941114616193477</c:v>
                </c:pt>
              </c:numCache>
            </c:numRef>
          </c:val>
          <c:extLst xmlns:c16r2="http://schemas.microsoft.com/office/drawing/2015/06/chart">
            <c:ext xmlns:c16="http://schemas.microsoft.com/office/drawing/2014/chart" uri="{C3380CC4-5D6E-409C-BE32-E72D297353CC}">
              <c16:uniqueId val="{00000002-9445-4759-9C9F-59273538A7F5}"/>
            </c:ext>
          </c:extLst>
        </c:ser>
        <c:dLbls>
          <c:showLegendKey val="0"/>
          <c:showVal val="0"/>
          <c:showCatName val="0"/>
          <c:showSerName val="0"/>
          <c:showPercent val="0"/>
          <c:showBubbleSize val="0"/>
        </c:dLbls>
        <c:gapWidth val="50"/>
        <c:overlap val="100"/>
        <c:axId val="283663872"/>
        <c:axId val="266545984"/>
      </c:barChart>
      <c:catAx>
        <c:axId val="283663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266545984"/>
        <c:crosses val="autoZero"/>
        <c:auto val="1"/>
        <c:lblAlgn val="ctr"/>
        <c:lblOffset val="100"/>
        <c:noMultiLvlLbl val="0"/>
      </c:catAx>
      <c:valAx>
        <c:axId val="266545984"/>
        <c:scaling>
          <c:orientation val="minMax"/>
        </c:scaling>
        <c:delete val="1"/>
        <c:axPos val="b"/>
        <c:numFmt formatCode="0%" sourceLinked="1"/>
        <c:majorTickMark val="none"/>
        <c:minorTickMark val="none"/>
        <c:tickLblPos val="nextTo"/>
        <c:crossAx val="283663872"/>
        <c:crosses val="autoZero"/>
        <c:crossBetween val="between"/>
      </c:valAx>
      <c:spPr>
        <a:noFill/>
        <a:ln>
          <a:noFill/>
        </a:ln>
        <a:effectLst/>
      </c:spPr>
    </c:plotArea>
    <c:legend>
      <c:legendPos val="b"/>
      <c:layout>
        <c:manualLayout>
          <c:xMode val="edge"/>
          <c:yMode val="edge"/>
          <c:x val="0.60020423738456019"/>
          <c:y val="0.86953574495187846"/>
          <c:w val="0.22571166838645837"/>
          <c:h val="7.913323201396613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showDLblsOverMax val="0"/>
  </c:chart>
  <c:spPr>
    <a:noFill/>
    <a:ln>
      <a:noFill/>
    </a:ln>
    <a:effectLst/>
  </c:spPr>
  <c:txPr>
    <a:bodyPr/>
    <a:lstStyle/>
    <a:p>
      <a:pPr>
        <a:defRPr sz="900">
          <a:latin typeface="Calibri Light" panose="020F03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1">
                  <a:lumMod val="65000"/>
                  <a:lumOff val="35000"/>
                </a:schemeClr>
              </a:solidFill>
              <a:ln>
                <a:noFill/>
              </a:ln>
              <a:effectLst/>
            </c:spPr>
          </c:dPt>
          <c:dPt>
            <c:idx val="9"/>
            <c:invertIfNegative val="0"/>
            <c:bubble3D val="0"/>
            <c:spPr>
              <a:solidFill>
                <a:schemeClr val="accent2"/>
              </a:solidFill>
              <a:ln>
                <a:noFill/>
              </a:ln>
              <a:effectLst/>
            </c:spPr>
          </c:dPt>
          <c:dPt>
            <c:idx val="10"/>
            <c:invertIfNegative val="0"/>
            <c:bubble3D val="0"/>
            <c:spPr>
              <a:solidFill>
                <a:schemeClr val="accent2"/>
              </a:solidFill>
              <a:ln>
                <a:noFill/>
              </a:ln>
              <a:effectLst/>
            </c:spPr>
          </c:dPt>
          <c:dPt>
            <c:idx val="11"/>
            <c:invertIfNegative val="0"/>
            <c:bubble3D val="0"/>
            <c:spPr>
              <a:solidFill>
                <a:schemeClr val="accent2"/>
              </a:solidFill>
              <a:ln>
                <a:noFill/>
              </a:ln>
              <a:effectLst/>
            </c:spPr>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Sheet6!$D$2:$O$4</c:f>
              <c:strCache>
                <c:ptCount val="12"/>
                <c:pt idx="0">
                  <c:v>Sample</c:v>
                </c:pt>
                <c:pt idx="1">
                  <c:v>Style Hounds</c:v>
                </c:pt>
                <c:pt idx="2">
                  <c:v>Cosmopolitans</c:v>
                </c:pt>
                <c:pt idx="3">
                  <c:v>High Street</c:v>
                </c:pt>
                <c:pt idx="4">
                  <c:v>Discoverers</c:v>
                </c:pt>
                <c:pt idx="5">
                  <c:v>Followers</c:v>
                </c:pt>
                <c:pt idx="6">
                  <c:v>Traditionals</c:v>
                </c:pt>
                <c:pt idx="7">
                  <c:v>Functionals</c:v>
                </c:pt>
                <c:pt idx="8">
                  <c:v>Habituals</c:v>
                </c:pt>
                <c:pt idx="9">
                  <c:v>Young independent</c:v>
                </c:pt>
                <c:pt idx="10">
                  <c:v>Family</c:v>
                </c:pt>
                <c:pt idx="11">
                  <c:v>Older independent</c:v>
                </c:pt>
              </c:strCache>
            </c:strRef>
          </c:cat>
          <c:val>
            <c:numRef>
              <c:f>Sheet6!$D$5:$O$5</c:f>
              <c:numCache>
                <c:formatCode>0%</c:formatCode>
                <c:ptCount val="12"/>
                <c:pt idx="0">
                  <c:v>0.79800000000000015</c:v>
                </c:pt>
                <c:pt idx="1">
                  <c:v>0.8571428571428571</c:v>
                </c:pt>
                <c:pt idx="2">
                  <c:v>0.83836589698046182</c:v>
                </c:pt>
                <c:pt idx="3">
                  <c:v>0.80249999999999999</c:v>
                </c:pt>
                <c:pt idx="4">
                  <c:v>0.82407407407407407</c:v>
                </c:pt>
                <c:pt idx="5">
                  <c:v>0.80208333333333348</c:v>
                </c:pt>
                <c:pt idx="6">
                  <c:v>0.70476190476190481</c:v>
                </c:pt>
                <c:pt idx="7">
                  <c:v>0.797752808988764</c:v>
                </c:pt>
                <c:pt idx="8">
                  <c:v>0.65891472868217049</c:v>
                </c:pt>
                <c:pt idx="9">
                  <c:v>0.84023668639053251</c:v>
                </c:pt>
                <c:pt idx="10">
                  <c:v>0.80510018214936252</c:v>
                </c:pt>
                <c:pt idx="11">
                  <c:v>0.77118644067796605</c:v>
                </c:pt>
              </c:numCache>
            </c:numRef>
          </c:val>
        </c:ser>
        <c:dLbls>
          <c:showLegendKey val="0"/>
          <c:showVal val="0"/>
          <c:showCatName val="0"/>
          <c:showSerName val="0"/>
          <c:showPercent val="0"/>
          <c:showBubbleSize val="0"/>
        </c:dLbls>
        <c:gapWidth val="25"/>
        <c:overlap val="-27"/>
        <c:axId val="265438208"/>
        <c:axId val="226719936"/>
      </c:barChart>
      <c:catAx>
        <c:axId val="26543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226719936"/>
        <c:crosses val="autoZero"/>
        <c:auto val="1"/>
        <c:lblAlgn val="ctr"/>
        <c:lblOffset val="100"/>
        <c:noMultiLvlLbl val="0"/>
      </c:catAx>
      <c:valAx>
        <c:axId val="226719936"/>
        <c:scaling>
          <c:orientation val="minMax"/>
        </c:scaling>
        <c:delete val="1"/>
        <c:axPos val="l"/>
        <c:numFmt formatCode="0%" sourceLinked="1"/>
        <c:majorTickMark val="none"/>
        <c:minorTickMark val="none"/>
        <c:tickLblPos val="nextTo"/>
        <c:crossAx val="265438208"/>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Calibri Light" panose="020F03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1">
                  <a:lumMod val="65000"/>
                  <a:lumOff val="35000"/>
                </a:schemeClr>
              </a:solidFill>
              <a:ln>
                <a:noFill/>
              </a:ln>
              <a:effectLst/>
            </c:spPr>
          </c:dPt>
          <c:dPt>
            <c:idx val="9"/>
            <c:invertIfNegative val="0"/>
            <c:bubble3D val="0"/>
            <c:spPr>
              <a:solidFill>
                <a:schemeClr val="accent2"/>
              </a:solidFill>
              <a:ln>
                <a:noFill/>
              </a:ln>
              <a:effectLst/>
            </c:spPr>
          </c:dPt>
          <c:dPt>
            <c:idx val="10"/>
            <c:invertIfNegative val="0"/>
            <c:bubble3D val="0"/>
            <c:spPr>
              <a:solidFill>
                <a:schemeClr val="accent2"/>
              </a:solidFill>
              <a:ln>
                <a:noFill/>
              </a:ln>
              <a:effectLst/>
            </c:spPr>
          </c:dPt>
          <c:dPt>
            <c:idx val="11"/>
            <c:invertIfNegative val="0"/>
            <c:bubble3D val="0"/>
            <c:spPr>
              <a:solidFill>
                <a:schemeClr val="accent2"/>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Sheet6!$D$2:$O$4</c:f>
              <c:strCache>
                <c:ptCount val="12"/>
                <c:pt idx="0">
                  <c:v>Sample</c:v>
                </c:pt>
                <c:pt idx="1">
                  <c:v>Style Hounds</c:v>
                </c:pt>
                <c:pt idx="2">
                  <c:v>Cosmopolitans</c:v>
                </c:pt>
                <c:pt idx="3">
                  <c:v>High Street</c:v>
                </c:pt>
                <c:pt idx="4">
                  <c:v>Discoverers</c:v>
                </c:pt>
                <c:pt idx="5">
                  <c:v>Followers</c:v>
                </c:pt>
                <c:pt idx="6">
                  <c:v>Traditionals</c:v>
                </c:pt>
                <c:pt idx="7">
                  <c:v>Functionals</c:v>
                </c:pt>
                <c:pt idx="8">
                  <c:v>Habituals</c:v>
                </c:pt>
                <c:pt idx="9">
                  <c:v>Young independent</c:v>
                </c:pt>
                <c:pt idx="10">
                  <c:v>Family</c:v>
                </c:pt>
                <c:pt idx="11">
                  <c:v>Older independent</c:v>
                </c:pt>
              </c:strCache>
            </c:strRef>
          </c:cat>
          <c:val>
            <c:numRef>
              <c:f>Sheet6!$D$6:$O$6</c:f>
              <c:numCache>
                <c:formatCode>0%</c:formatCode>
                <c:ptCount val="12"/>
                <c:pt idx="0">
                  <c:v>0.32450000000000001</c:v>
                </c:pt>
                <c:pt idx="1">
                  <c:v>0.22321428571428573</c:v>
                </c:pt>
                <c:pt idx="2">
                  <c:v>0.36234458259325047</c:v>
                </c:pt>
                <c:pt idx="3">
                  <c:v>0.36499999999999999</c:v>
                </c:pt>
                <c:pt idx="4">
                  <c:v>0.25925925925925924</c:v>
                </c:pt>
                <c:pt idx="5">
                  <c:v>0.28125</c:v>
                </c:pt>
                <c:pt idx="6">
                  <c:v>0.31428571428571428</c:v>
                </c:pt>
                <c:pt idx="7">
                  <c:v>0.3370786516853933</c:v>
                </c:pt>
                <c:pt idx="8">
                  <c:v>0.29457364341085274</c:v>
                </c:pt>
                <c:pt idx="9">
                  <c:v>0.28796844181459569</c:v>
                </c:pt>
                <c:pt idx="10">
                  <c:v>0.36247723132969034</c:v>
                </c:pt>
                <c:pt idx="11">
                  <c:v>0.32203389830508472</c:v>
                </c:pt>
              </c:numCache>
            </c:numRef>
          </c:val>
        </c:ser>
        <c:dLbls>
          <c:showLegendKey val="0"/>
          <c:showVal val="0"/>
          <c:showCatName val="0"/>
          <c:showSerName val="0"/>
          <c:showPercent val="0"/>
          <c:showBubbleSize val="0"/>
        </c:dLbls>
        <c:gapWidth val="25"/>
        <c:overlap val="-27"/>
        <c:axId val="265481216"/>
        <c:axId val="226721088"/>
      </c:barChart>
      <c:catAx>
        <c:axId val="26548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226721088"/>
        <c:crosses val="autoZero"/>
        <c:auto val="1"/>
        <c:lblAlgn val="ctr"/>
        <c:lblOffset val="100"/>
        <c:noMultiLvlLbl val="0"/>
      </c:catAx>
      <c:valAx>
        <c:axId val="226721088"/>
        <c:scaling>
          <c:orientation val="minMax"/>
        </c:scaling>
        <c:delete val="1"/>
        <c:axPos val="l"/>
        <c:numFmt formatCode="0%" sourceLinked="1"/>
        <c:majorTickMark val="none"/>
        <c:minorTickMark val="none"/>
        <c:tickLblPos val="nextTo"/>
        <c:crossAx val="265481216"/>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Calibri Light" panose="020F03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1">
                  <a:lumMod val="65000"/>
                  <a:lumOff val="35000"/>
                </a:schemeClr>
              </a:solidFill>
              <a:ln>
                <a:noFill/>
              </a:ln>
              <a:effectLst/>
            </c:spPr>
          </c:dPt>
          <c:dPt>
            <c:idx val="9"/>
            <c:invertIfNegative val="0"/>
            <c:bubble3D val="0"/>
            <c:spPr>
              <a:solidFill>
                <a:schemeClr val="accent2"/>
              </a:solidFill>
              <a:ln>
                <a:noFill/>
              </a:ln>
              <a:effectLst/>
            </c:spPr>
          </c:dPt>
          <c:dPt>
            <c:idx val="10"/>
            <c:invertIfNegative val="0"/>
            <c:bubble3D val="0"/>
            <c:spPr>
              <a:solidFill>
                <a:schemeClr val="accent2"/>
              </a:solidFill>
              <a:ln>
                <a:noFill/>
              </a:ln>
              <a:effectLst/>
            </c:spPr>
          </c:dPt>
          <c:dPt>
            <c:idx val="11"/>
            <c:invertIfNegative val="0"/>
            <c:bubble3D val="0"/>
            <c:spPr>
              <a:solidFill>
                <a:schemeClr val="accent2"/>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Sheet6!$D$2:$O$4</c:f>
              <c:strCache>
                <c:ptCount val="12"/>
                <c:pt idx="0">
                  <c:v>Sample</c:v>
                </c:pt>
                <c:pt idx="1">
                  <c:v>Style Hounds</c:v>
                </c:pt>
                <c:pt idx="2">
                  <c:v>Cosmopolitans</c:v>
                </c:pt>
                <c:pt idx="3">
                  <c:v>High Street</c:v>
                </c:pt>
                <c:pt idx="4">
                  <c:v>Discoverers</c:v>
                </c:pt>
                <c:pt idx="5">
                  <c:v>Followers</c:v>
                </c:pt>
                <c:pt idx="6">
                  <c:v>Traditionals</c:v>
                </c:pt>
                <c:pt idx="7">
                  <c:v>Functionals</c:v>
                </c:pt>
                <c:pt idx="8">
                  <c:v>Habituals</c:v>
                </c:pt>
                <c:pt idx="9">
                  <c:v>Young independent</c:v>
                </c:pt>
                <c:pt idx="10">
                  <c:v>Family</c:v>
                </c:pt>
                <c:pt idx="11">
                  <c:v>Older independent</c:v>
                </c:pt>
              </c:strCache>
            </c:strRef>
          </c:cat>
          <c:val>
            <c:numRef>
              <c:f>Sheet6!$D$7:$O$7</c:f>
              <c:numCache>
                <c:formatCode>0%</c:formatCode>
                <c:ptCount val="12"/>
                <c:pt idx="0">
                  <c:v>0.2525</c:v>
                </c:pt>
                <c:pt idx="1">
                  <c:v>0.21428571428571427</c:v>
                </c:pt>
                <c:pt idx="2">
                  <c:v>0.25754884547069273</c:v>
                </c:pt>
                <c:pt idx="3">
                  <c:v>0.245</c:v>
                </c:pt>
                <c:pt idx="4">
                  <c:v>0.22222222222222221</c:v>
                </c:pt>
                <c:pt idx="5">
                  <c:v>0.19270833333333337</c:v>
                </c:pt>
                <c:pt idx="6">
                  <c:v>0.2904761904761905</c:v>
                </c:pt>
                <c:pt idx="7">
                  <c:v>0.25842696629213485</c:v>
                </c:pt>
                <c:pt idx="8">
                  <c:v>0.35658914728682167</c:v>
                </c:pt>
                <c:pt idx="9">
                  <c:v>0.16568047337278111</c:v>
                </c:pt>
                <c:pt idx="10">
                  <c:v>0.32786885245901637</c:v>
                </c:pt>
                <c:pt idx="11">
                  <c:v>0.25529661016949151</c:v>
                </c:pt>
              </c:numCache>
            </c:numRef>
          </c:val>
        </c:ser>
        <c:dLbls>
          <c:showLegendKey val="0"/>
          <c:showVal val="0"/>
          <c:showCatName val="0"/>
          <c:showSerName val="0"/>
          <c:showPercent val="0"/>
          <c:showBubbleSize val="0"/>
        </c:dLbls>
        <c:gapWidth val="25"/>
        <c:overlap val="-27"/>
        <c:axId val="267063808"/>
        <c:axId val="226725824"/>
      </c:barChart>
      <c:catAx>
        <c:axId val="26706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226725824"/>
        <c:crosses val="autoZero"/>
        <c:auto val="1"/>
        <c:lblAlgn val="ctr"/>
        <c:lblOffset val="100"/>
        <c:noMultiLvlLbl val="0"/>
      </c:catAx>
      <c:valAx>
        <c:axId val="226725824"/>
        <c:scaling>
          <c:orientation val="minMax"/>
        </c:scaling>
        <c:delete val="1"/>
        <c:axPos val="l"/>
        <c:numFmt formatCode="0%" sourceLinked="1"/>
        <c:majorTickMark val="none"/>
        <c:minorTickMark val="none"/>
        <c:tickLblPos val="nextTo"/>
        <c:crossAx val="267063808"/>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Calibri Light" panose="020F03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5"/>
        <c:overlap val="-27"/>
        <c:axId val="267064320"/>
        <c:axId val="226726976"/>
      </c:barChart>
      <c:catAx>
        <c:axId val="26706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226726976"/>
        <c:crosses val="autoZero"/>
        <c:auto val="1"/>
        <c:lblAlgn val="ctr"/>
        <c:lblOffset val="100"/>
        <c:noMultiLvlLbl val="0"/>
      </c:catAx>
      <c:valAx>
        <c:axId val="226726976"/>
        <c:scaling>
          <c:orientation val="minMax"/>
        </c:scaling>
        <c:delete val="1"/>
        <c:axPos val="l"/>
        <c:numFmt formatCode="0%" sourceLinked="1"/>
        <c:majorTickMark val="none"/>
        <c:minorTickMark val="none"/>
        <c:tickLblPos val="nextTo"/>
        <c:crossAx val="267064320"/>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Calibri Light" panose="020F03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Calibri Light" panose="020F0302020204030204" pitchFamily="34" charset="0"/>
                <a:ea typeface="+mn-ea"/>
                <a:cs typeface="+mn-cs"/>
              </a:defRPr>
            </a:pPr>
            <a:r>
              <a:rPr lang="en-GB"/>
              <a:t>Proportion of trip lengths taken to </a:t>
            </a:r>
          </a:p>
          <a:p>
            <a:pPr>
              <a:defRPr sz="1320" b="0" i="0" u="none" strike="noStrike" kern="1200" spc="0" baseline="0">
                <a:solidFill>
                  <a:schemeClr val="tx1">
                    <a:lumMod val="65000"/>
                    <a:lumOff val="35000"/>
                  </a:schemeClr>
                </a:solidFill>
                <a:latin typeface="Calibri Light" panose="020F0302020204030204" pitchFamily="34" charset="0"/>
                <a:ea typeface="+mn-ea"/>
                <a:cs typeface="+mn-cs"/>
              </a:defRPr>
            </a:pPr>
            <a:r>
              <a:rPr lang="en-GB"/>
              <a:t>each region in the last 12 months </a:t>
            </a:r>
          </a:p>
        </c:rich>
      </c:tx>
      <c:layout>
        <c:manualLayout>
          <c:xMode val="edge"/>
          <c:yMode val="edge"/>
          <c:x val="0.39885205062685347"/>
          <c:y val="2.7715174504420143E-2"/>
        </c:manualLayout>
      </c:layout>
      <c:overlay val="0"/>
      <c:spPr>
        <a:noFill/>
        <a:ln>
          <a:noFill/>
        </a:ln>
        <a:effectLst/>
      </c:spPr>
    </c:title>
    <c:autoTitleDeleted val="0"/>
    <c:plotArea>
      <c:layout/>
      <c:barChart>
        <c:barDir val="bar"/>
        <c:grouping val="percentStacked"/>
        <c:varyColors val="0"/>
        <c:ser>
          <c:idx val="0"/>
          <c:order val="0"/>
          <c:tx>
            <c:strRef>
              <c:f>Sheet7!$S$82</c:f>
              <c:strCache>
                <c:ptCount val="1"/>
                <c:pt idx="0">
                  <c:v>1-3 nights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Calibri Light" panose="020F03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Sheet7!$R$83:$R$93</c:f>
              <c:strCache>
                <c:ptCount val="11"/>
                <c:pt idx="0">
                  <c:v>Scotland</c:v>
                </c:pt>
                <c:pt idx="1">
                  <c:v>London</c:v>
                </c:pt>
                <c:pt idx="2">
                  <c:v>North East England</c:v>
                </c:pt>
                <c:pt idx="3">
                  <c:v>North West England</c:v>
                </c:pt>
                <c:pt idx="4">
                  <c:v>Yorkshire</c:v>
                </c:pt>
                <c:pt idx="5">
                  <c:v>Midlands</c:v>
                </c:pt>
                <c:pt idx="6">
                  <c:v>Wales</c:v>
                </c:pt>
                <c:pt idx="7">
                  <c:v>East of England</c:v>
                </c:pt>
                <c:pt idx="8">
                  <c:v>South East England</c:v>
                </c:pt>
                <c:pt idx="9">
                  <c:v>South West England</c:v>
                </c:pt>
                <c:pt idx="10">
                  <c:v>Ireland &amp; Isle of Man</c:v>
                </c:pt>
              </c:strCache>
            </c:strRef>
          </c:cat>
          <c:val>
            <c:numRef>
              <c:f>Sheet7!$S$83:$S$93</c:f>
              <c:numCache>
                <c:formatCode>0%</c:formatCode>
                <c:ptCount val="11"/>
                <c:pt idx="0">
                  <c:v>0.51851851851851849</c:v>
                </c:pt>
                <c:pt idx="1">
                  <c:v>0.59661835748792269</c:v>
                </c:pt>
                <c:pt idx="2">
                  <c:v>0.5540796963946869</c:v>
                </c:pt>
                <c:pt idx="3">
                  <c:v>0.56379100850546782</c:v>
                </c:pt>
                <c:pt idx="4">
                  <c:v>0.54436090225563905</c:v>
                </c:pt>
                <c:pt idx="5">
                  <c:v>0.56764705882352939</c:v>
                </c:pt>
                <c:pt idx="6">
                  <c:v>0.53153153153153154</c:v>
                </c:pt>
                <c:pt idx="7">
                  <c:v>0.51415094339622647</c:v>
                </c:pt>
                <c:pt idx="8">
                  <c:v>0.55605381165919288</c:v>
                </c:pt>
                <c:pt idx="9">
                  <c:v>0.49836423118865875</c:v>
                </c:pt>
                <c:pt idx="10">
                  <c:v>0.5423728813559322</c:v>
                </c:pt>
              </c:numCache>
            </c:numRef>
          </c:val>
        </c:ser>
        <c:ser>
          <c:idx val="1"/>
          <c:order val="1"/>
          <c:tx>
            <c:strRef>
              <c:f>Sheet7!$T$82</c:f>
              <c:strCache>
                <c:ptCount val="1"/>
                <c:pt idx="0">
                  <c:v>4-6 nights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Sheet7!$R$83:$R$93</c:f>
              <c:strCache>
                <c:ptCount val="11"/>
                <c:pt idx="0">
                  <c:v>Scotland</c:v>
                </c:pt>
                <c:pt idx="1">
                  <c:v>London</c:v>
                </c:pt>
                <c:pt idx="2">
                  <c:v>North East England</c:v>
                </c:pt>
                <c:pt idx="3">
                  <c:v>North West England</c:v>
                </c:pt>
                <c:pt idx="4">
                  <c:v>Yorkshire</c:v>
                </c:pt>
                <c:pt idx="5">
                  <c:v>Midlands</c:v>
                </c:pt>
                <c:pt idx="6">
                  <c:v>Wales</c:v>
                </c:pt>
                <c:pt idx="7">
                  <c:v>East of England</c:v>
                </c:pt>
                <c:pt idx="8">
                  <c:v>South East England</c:v>
                </c:pt>
                <c:pt idx="9">
                  <c:v>South West England</c:v>
                </c:pt>
                <c:pt idx="10">
                  <c:v>Ireland &amp; Isle of Man</c:v>
                </c:pt>
              </c:strCache>
            </c:strRef>
          </c:cat>
          <c:val>
            <c:numRef>
              <c:f>Sheet7!$T$83:$T$93</c:f>
              <c:numCache>
                <c:formatCode>0%</c:formatCode>
                <c:ptCount val="11"/>
                <c:pt idx="0">
                  <c:v>0.28632478632478631</c:v>
                </c:pt>
                <c:pt idx="1">
                  <c:v>0.24235104669887278</c:v>
                </c:pt>
                <c:pt idx="2">
                  <c:v>0.25996204933586337</c:v>
                </c:pt>
                <c:pt idx="3">
                  <c:v>0.24908869987849333</c:v>
                </c:pt>
                <c:pt idx="4">
                  <c:v>0.25714285714285712</c:v>
                </c:pt>
                <c:pt idx="5">
                  <c:v>0.25147058823529411</c:v>
                </c:pt>
                <c:pt idx="6">
                  <c:v>0.27627627627627627</c:v>
                </c:pt>
                <c:pt idx="7">
                  <c:v>0.27358490566037735</c:v>
                </c:pt>
                <c:pt idx="8">
                  <c:v>0.25224215246636766</c:v>
                </c:pt>
                <c:pt idx="9">
                  <c:v>0.28244274809160308</c:v>
                </c:pt>
                <c:pt idx="10">
                  <c:v>0.25762711864406779</c:v>
                </c:pt>
              </c:numCache>
            </c:numRef>
          </c:val>
        </c:ser>
        <c:ser>
          <c:idx val="2"/>
          <c:order val="2"/>
          <c:tx>
            <c:strRef>
              <c:f>Sheet7!$U$82</c:f>
              <c:strCache>
                <c:ptCount val="1"/>
                <c:pt idx="0">
                  <c:v>7+ nights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Sheet7!$R$83:$R$93</c:f>
              <c:strCache>
                <c:ptCount val="11"/>
                <c:pt idx="0">
                  <c:v>Scotland</c:v>
                </c:pt>
                <c:pt idx="1">
                  <c:v>London</c:v>
                </c:pt>
                <c:pt idx="2">
                  <c:v>North East England</c:v>
                </c:pt>
                <c:pt idx="3">
                  <c:v>North West England</c:v>
                </c:pt>
                <c:pt idx="4">
                  <c:v>Yorkshire</c:v>
                </c:pt>
                <c:pt idx="5">
                  <c:v>Midlands</c:v>
                </c:pt>
                <c:pt idx="6">
                  <c:v>Wales</c:v>
                </c:pt>
                <c:pt idx="7">
                  <c:v>East of England</c:v>
                </c:pt>
                <c:pt idx="8">
                  <c:v>South East England</c:v>
                </c:pt>
                <c:pt idx="9">
                  <c:v>South West England</c:v>
                </c:pt>
                <c:pt idx="10">
                  <c:v>Ireland &amp; Isle of Man</c:v>
                </c:pt>
              </c:strCache>
            </c:strRef>
          </c:cat>
          <c:val>
            <c:numRef>
              <c:f>Sheet7!$U$83:$U$93</c:f>
              <c:numCache>
                <c:formatCode>0%</c:formatCode>
                <c:ptCount val="11"/>
                <c:pt idx="0">
                  <c:v>0.19515669515669515</c:v>
                </c:pt>
                <c:pt idx="1">
                  <c:v>0.1610305958132045</c:v>
                </c:pt>
                <c:pt idx="2">
                  <c:v>0.1859582542694497</c:v>
                </c:pt>
                <c:pt idx="3">
                  <c:v>0.18712029161603888</c:v>
                </c:pt>
                <c:pt idx="4">
                  <c:v>0.19849624060150375</c:v>
                </c:pt>
                <c:pt idx="5">
                  <c:v>0.18088235294117647</c:v>
                </c:pt>
                <c:pt idx="6">
                  <c:v>0.19219219219219219</c:v>
                </c:pt>
                <c:pt idx="7">
                  <c:v>0.21226415094339623</c:v>
                </c:pt>
                <c:pt idx="8">
                  <c:v>0.19170403587443949</c:v>
                </c:pt>
                <c:pt idx="9">
                  <c:v>0.21919302071973829</c:v>
                </c:pt>
                <c:pt idx="10">
                  <c:v>0.2</c:v>
                </c:pt>
              </c:numCache>
            </c:numRef>
          </c:val>
        </c:ser>
        <c:dLbls>
          <c:showLegendKey val="0"/>
          <c:showVal val="0"/>
          <c:showCatName val="0"/>
          <c:showSerName val="0"/>
          <c:showPercent val="0"/>
          <c:showBubbleSize val="0"/>
        </c:dLbls>
        <c:gapWidth val="25"/>
        <c:overlap val="100"/>
        <c:axId val="267468288"/>
        <c:axId val="226728128"/>
      </c:barChart>
      <c:catAx>
        <c:axId val="267468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226728128"/>
        <c:crosses val="autoZero"/>
        <c:auto val="1"/>
        <c:lblAlgn val="ctr"/>
        <c:lblOffset val="100"/>
        <c:noMultiLvlLbl val="0"/>
      </c:catAx>
      <c:valAx>
        <c:axId val="22672812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267468288"/>
        <c:crosses val="autoZero"/>
        <c:crossBetween val="between"/>
      </c:valAx>
      <c:spPr>
        <a:noFill/>
        <a:ln>
          <a:noFill/>
        </a:ln>
        <a:effectLst/>
      </c:spPr>
    </c:plotArea>
    <c:legend>
      <c:legendPos val="b"/>
      <c:layout>
        <c:manualLayout>
          <c:xMode val="edge"/>
          <c:yMode val="edge"/>
          <c:x val="0.36779332210950921"/>
          <c:y val="0.93161917978981623"/>
          <c:w val="0.43806927435413157"/>
          <c:h val="5.044495997619850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showDLblsOverMax val="0"/>
  </c:chart>
  <c:spPr>
    <a:noFill/>
    <a:ln>
      <a:noFill/>
    </a:ln>
    <a:effectLst/>
  </c:spPr>
  <c:txPr>
    <a:bodyPr/>
    <a:lstStyle/>
    <a:p>
      <a:pPr>
        <a:defRPr sz="1100">
          <a:latin typeface="Calibri Light" panose="020F03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Sheet3!$A$2</c:f>
              <c:strCache>
                <c:ptCount val="1"/>
                <c:pt idx="0">
                  <c:v>Never</c:v>
                </c:pt>
              </c:strCache>
            </c:strRef>
          </c:tx>
          <c:spPr>
            <a:solidFill>
              <a:schemeClr val="bg1"/>
            </a:solidFill>
            <a:ln>
              <a:noFill/>
            </a:ln>
            <a:effectLst/>
          </c:spPr>
          <c:invertIfNegative val="0"/>
          <c:cat>
            <c:strRef>
              <c:f>Sheet3!$B$1:$M$1</c:f>
              <c:strCache>
                <c:ptCount val="12"/>
                <c:pt idx="0">
                  <c:v>Style Hounds</c:v>
                </c:pt>
                <c:pt idx="1">
                  <c:v>Cosmopolitans</c:v>
                </c:pt>
                <c:pt idx="2">
                  <c:v>High Street</c:v>
                </c:pt>
                <c:pt idx="3">
                  <c:v>Discoverers</c:v>
                </c:pt>
                <c:pt idx="4">
                  <c:v>Followers</c:v>
                </c:pt>
                <c:pt idx="5">
                  <c:v>Traditionals</c:v>
                </c:pt>
                <c:pt idx="6">
                  <c:v>Functionals</c:v>
                </c:pt>
                <c:pt idx="7">
                  <c:v>Habituals</c:v>
                </c:pt>
                <c:pt idx="9">
                  <c:v>Young independents</c:v>
                </c:pt>
                <c:pt idx="10">
                  <c:v>Families</c:v>
                </c:pt>
                <c:pt idx="11">
                  <c:v>Older independents</c:v>
                </c:pt>
              </c:strCache>
            </c:strRef>
          </c:cat>
          <c:val>
            <c:numRef>
              <c:f>Sheet3!$B$2:$M$2</c:f>
              <c:numCache>
                <c:formatCode>0%</c:formatCode>
                <c:ptCount val="12"/>
                <c:pt idx="0">
                  <c:v>0.22093023255813954</c:v>
                </c:pt>
                <c:pt idx="1">
                  <c:v>0.12747252747252746</c:v>
                </c:pt>
                <c:pt idx="2">
                  <c:v>0.17682926829268295</c:v>
                </c:pt>
                <c:pt idx="3">
                  <c:v>0.19298245614035087</c:v>
                </c:pt>
                <c:pt idx="4">
                  <c:v>0.16149068322981366</c:v>
                </c:pt>
                <c:pt idx="5">
                  <c:v>0.11702127659574468</c:v>
                </c:pt>
                <c:pt idx="6">
                  <c:v>0.169811320754717</c:v>
                </c:pt>
                <c:pt idx="7">
                  <c:v>0.11428571428571428</c:v>
                </c:pt>
                <c:pt idx="9">
                  <c:v>0.22572178477690291</c:v>
                </c:pt>
                <c:pt idx="10">
                  <c:v>0.15023474178403756</c:v>
                </c:pt>
                <c:pt idx="11">
                  <c:v>0.12411347517730496</c:v>
                </c:pt>
              </c:numCache>
            </c:numRef>
          </c:val>
        </c:ser>
        <c:ser>
          <c:idx val="1"/>
          <c:order val="1"/>
          <c:tx>
            <c:strRef>
              <c:f>Sheet3!$A$3</c:f>
              <c:strCache>
                <c:ptCount val="1"/>
                <c:pt idx="0">
                  <c:v>Recent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Sheet3!$B$1:$M$1</c:f>
              <c:strCache>
                <c:ptCount val="12"/>
                <c:pt idx="0">
                  <c:v>Style Hounds</c:v>
                </c:pt>
                <c:pt idx="1">
                  <c:v>Cosmopolitans</c:v>
                </c:pt>
                <c:pt idx="2">
                  <c:v>High Street</c:v>
                </c:pt>
                <c:pt idx="3">
                  <c:v>Discoverers</c:v>
                </c:pt>
                <c:pt idx="4">
                  <c:v>Followers</c:v>
                </c:pt>
                <c:pt idx="5">
                  <c:v>Traditionals</c:v>
                </c:pt>
                <c:pt idx="6">
                  <c:v>Functionals</c:v>
                </c:pt>
                <c:pt idx="7">
                  <c:v>Habituals</c:v>
                </c:pt>
                <c:pt idx="9">
                  <c:v>Young independents</c:v>
                </c:pt>
                <c:pt idx="10">
                  <c:v>Families</c:v>
                </c:pt>
                <c:pt idx="11">
                  <c:v>Older independents</c:v>
                </c:pt>
              </c:strCache>
            </c:strRef>
          </c:cat>
          <c:val>
            <c:numRef>
              <c:f>Sheet3!$B$3:$M$3</c:f>
              <c:numCache>
                <c:formatCode>0%</c:formatCode>
                <c:ptCount val="12"/>
                <c:pt idx="0">
                  <c:v>0.19767441860465115</c:v>
                </c:pt>
                <c:pt idx="1">
                  <c:v>0.3318681318681318</c:v>
                </c:pt>
                <c:pt idx="2">
                  <c:v>0.19817073170731705</c:v>
                </c:pt>
                <c:pt idx="3">
                  <c:v>0.12865497076023391</c:v>
                </c:pt>
                <c:pt idx="4">
                  <c:v>0.17391304347826086</c:v>
                </c:pt>
                <c:pt idx="5">
                  <c:v>0.1702127659574468</c:v>
                </c:pt>
                <c:pt idx="6">
                  <c:v>0.15094339622641509</c:v>
                </c:pt>
                <c:pt idx="7">
                  <c:v>0.16190476190476188</c:v>
                </c:pt>
                <c:pt idx="9">
                  <c:v>0.24146981627296588</c:v>
                </c:pt>
                <c:pt idx="10">
                  <c:v>0.31220657276995306</c:v>
                </c:pt>
                <c:pt idx="11">
                  <c:v>0.15484633569739953</c:v>
                </c:pt>
              </c:numCache>
            </c:numRef>
          </c:val>
        </c:ser>
        <c:ser>
          <c:idx val="2"/>
          <c:order val="2"/>
          <c:tx>
            <c:strRef>
              <c:f>Sheet3!$A$4</c:f>
              <c:strCache>
                <c:ptCount val="1"/>
                <c:pt idx="0">
                  <c:v>Lapsed</c:v>
                </c:pt>
              </c:strCache>
            </c:strRef>
          </c:tx>
          <c:spPr>
            <a:solidFill>
              <a:schemeClr val="accent3"/>
            </a:solidFill>
            <a:ln>
              <a:noFill/>
            </a:ln>
            <a:effectLst/>
          </c:spPr>
          <c:invertIfNegative val="0"/>
          <c:cat>
            <c:strRef>
              <c:f>Sheet3!$B$1:$M$1</c:f>
              <c:strCache>
                <c:ptCount val="12"/>
                <c:pt idx="0">
                  <c:v>Style Hounds</c:v>
                </c:pt>
                <c:pt idx="1">
                  <c:v>Cosmopolitans</c:v>
                </c:pt>
                <c:pt idx="2">
                  <c:v>High Street</c:v>
                </c:pt>
                <c:pt idx="3">
                  <c:v>Discoverers</c:v>
                </c:pt>
                <c:pt idx="4">
                  <c:v>Followers</c:v>
                </c:pt>
                <c:pt idx="5">
                  <c:v>Traditionals</c:v>
                </c:pt>
                <c:pt idx="6">
                  <c:v>Functionals</c:v>
                </c:pt>
                <c:pt idx="7">
                  <c:v>Habituals</c:v>
                </c:pt>
                <c:pt idx="9">
                  <c:v>Young independents</c:v>
                </c:pt>
                <c:pt idx="10">
                  <c:v>Families</c:v>
                </c:pt>
                <c:pt idx="11">
                  <c:v>Older independents</c:v>
                </c:pt>
              </c:strCache>
            </c:strRef>
          </c:cat>
          <c:val>
            <c:numRef>
              <c:f>Sheet3!$B$4:$M$4</c:f>
              <c:numCache>
                <c:formatCode>0%</c:formatCode>
                <c:ptCount val="12"/>
                <c:pt idx="0">
                  <c:v>0.2558139534883721</c:v>
                </c:pt>
                <c:pt idx="1">
                  <c:v>0.26593406593406593</c:v>
                </c:pt>
                <c:pt idx="2">
                  <c:v>0.28353658536585363</c:v>
                </c:pt>
                <c:pt idx="3">
                  <c:v>0.30409356725146197</c:v>
                </c:pt>
                <c:pt idx="4">
                  <c:v>0.25465838509316768</c:v>
                </c:pt>
                <c:pt idx="5">
                  <c:v>0.24468085106382978</c:v>
                </c:pt>
                <c:pt idx="6">
                  <c:v>0.25157232704402516</c:v>
                </c:pt>
                <c:pt idx="7">
                  <c:v>0.20952380952380953</c:v>
                </c:pt>
                <c:pt idx="9">
                  <c:v>0.23359580052493439</c:v>
                </c:pt>
                <c:pt idx="10">
                  <c:v>0.26056338028169013</c:v>
                </c:pt>
                <c:pt idx="11">
                  <c:v>0.28014184397163122</c:v>
                </c:pt>
              </c:numCache>
            </c:numRef>
          </c:val>
        </c:ser>
        <c:ser>
          <c:idx val="3"/>
          <c:order val="3"/>
          <c:tx>
            <c:strRef>
              <c:f>Sheet3!$A$5</c:f>
              <c:strCache>
                <c:ptCount val="1"/>
                <c:pt idx="0">
                  <c:v>Past</c:v>
                </c:pt>
              </c:strCache>
            </c:strRef>
          </c:tx>
          <c:spPr>
            <a:solidFill>
              <a:schemeClr val="accent4"/>
            </a:solidFill>
            <a:ln>
              <a:noFill/>
            </a:ln>
            <a:effectLst/>
          </c:spPr>
          <c:invertIfNegative val="0"/>
          <c:cat>
            <c:strRef>
              <c:f>Sheet3!$B$1:$M$1</c:f>
              <c:strCache>
                <c:ptCount val="12"/>
                <c:pt idx="0">
                  <c:v>Style Hounds</c:v>
                </c:pt>
                <c:pt idx="1">
                  <c:v>Cosmopolitans</c:v>
                </c:pt>
                <c:pt idx="2">
                  <c:v>High Street</c:v>
                </c:pt>
                <c:pt idx="3">
                  <c:v>Discoverers</c:v>
                </c:pt>
                <c:pt idx="4">
                  <c:v>Followers</c:v>
                </c:pt>
                <c:pt idx="5">
                  <c:v>Traditionals</c:v>
                </c:pt>
                <c:pt idx="6">
                  <c:v>Functionals</c:v>
                </c:pt>
                <c:pt idx="7">
                  <c:v>Habituals</c:v>
                </c:pt>
                <c:pt idx="9">
                  <c:v>Young independents</c:v>
                </c:pt>
                <c:pt idx="10">
                  <c:v>Families</c:v>
                </c:pt>
                <c:pt idx="11">
                  <c:v>Older independents</c:v>
                </c:pt>
              </c:strCache>
            </c:strRef>
          </c:cat>
          <c:val>
            <c:numRef>
              <c:f>Sheet3!$B$5:$M$5</c:f>
              <c:numCache>
                <c:formatCode>0%</c:formatCode>
                <c:ptCount val="12"/>
                <c:pt idx="0">
                  <c:v>0.32558139534883723</c:v>
                </c:pt>
                <c:pt idx="1">
                  <c:v>0.27472527472527475</c:v>
                </c:pt>
                <c:pt idx="2">
                  <c:v>0.34146341463414637</c:v>
                </c:pt>
                <c:pt idx="3">
                  <c:v>0.3742690058479532</c:v>
                </c:pt>
                <c:pt idx="4">
                  <c:v>0.40993788819875776</c:v>
                </c:pt>
                <c:pt idx="5">
                  <c:v>0.46808510638297873</c:v>
                </c:pt>
                <c:pt idx="6">
                  <c:v>0.42767295597484278</c:v>
                </c:pt>
                <c:pt idx="7">
                  <c:v>0.51428571428571423</c:v>
                </c:pt>
                <c:pt idx="9">
                  <c:v>0.29921259842519687</c:v>
                </c:pt>
                <c:pt idx="10">
                  <c:v>0.27699530516431925</c:v>
                </c:pt>
                <c:pt idx="11">
                  <c:v>0.44089834515366433</c:v>
                </c:pt>
              </c:numCache>
            </c:numRef>
          </c:val>
        </c:ser>
        <c:dLbls>
          <c:showLegendKey val="0"/>
          <c:showVal val="0"/>
          <c:showCatName val="0"/>
          <c:showSerName val="0"/>
          <c:showPercent val="0"/>
          <c:showBubbleSize val="0"/>
        </c:dLbls>
        <c:gapWidth val="25"/>
        <c:overlap val="100"/>
        <c:axId val="267654144"/>
        <c:axId val="235871552"/>
      </c:barChart>
      <c:catAx>
        <c:axId val="267654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235871552"/>
        <c:crosses val="autoZero"/>
        <c:auto val="1"/>
        <c:lblAlgn val="ctr"/>
        <c:lblOffset val="100"/>
        <c:noMultiLvlLbl val="0"/>
      </c:catAx>
      <c:valAx>
        <c:axId val="23587155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267654144"/>
        <c:crosses val="autoZero"/>
        <c:crossBetween val="between"/>
      </c:valAx>
      <c:spPr>
        <a:noFill/>
        <a:ln>
          <a:noFill/>
        </a:ln>
        <a:effectLst/>
      </c:spPr>
    </c:plotArea>
    <c:legend>
      <c:legendPos val="b"/>
      <c:layout>
        <c:manualLayout>
          <c:xMode val="edge"/>
          <c:yMode val="edge"/>
          <c:x val="0.38947420671046906"/>
          <c:y val="0.93331749163510325"/>
          <c:w val="0.39461734006871396"/>
          <c:h val="4.717838626998319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Calibri Light" panose="020F03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National Population</c:v>
          </c:tx>
          <c:spPr>
            <a:solidFill>
              <a:schemeClr val="accent1"/>
            </a:solidFill>
            <a:ln>
              <a:noFill/>
            </a:ln>
            <a:effectLst/>
          </c:spPr>
          <c:invertIfNegative val="0"/>
          <c:cat>
            <c:strRef>
              <c:f>Sheet3!$A$1:$A$8</c:f>
              <c:strCache>
                <c:ptCount val="8"/>
                <c:pt idx="0">
                  <c:v>Style Hounds</c:v>
                </c:pt>
                <c:pt idx="1">
                  <c:v>Cosmopolitans</c:v>
                </c:pt>
                <c:pt idx="2">
                  <c:v>High Street</c:v>
                </c:pt>
                <c:pt idx="3">
                  <c:v>Discoverers</c:v>
                </c:pt>
                <c:pt idx="4">
                  <c:v>Followers</c:v>
                </c:pt>
                <c:pt idx="5">
                  <c:v>Traditionals</c:v>
                </c:pt>
                <c:pt idx="6">
                  <c:v>Functionals</c:v>
                </c:pt>
                <c:pt idx="7">
                  <c:v>Habituals</c:v>
                </c:pt>
              </c:strCache>
            </c:strRef>
          </c:cat>
          <c:val>
            <c:numRef>
              <c:f>Sheet3!$B$1:$B$8</c:f>
              <c:numCache>
                <c:formatCode>0%</c:formatCode>
                <c:ptCount val="8"/>
                <c:pt idx="0">
                  <c:v>0.06</c:v>
                </c:pt>
                <c:pt idx="1">
                  <c:v>0.17</c:v>
                </c:pt>
                <c:pt idx="2">
                  <c:v>0.18</c:v>
                </c:pt>
                <c:pt idx="3">
                  <c:v>0.12</c:v>
                </c:pt>
                <c:pt idx="4">
                  <c:v>0.1</c:v>
                </c:pt>
                <c:pt idx="5">
                  <c:v>0.12</c:v>
                </c:pt>
                <c:pt idx="6">
                  <c:v>0.14000000000000001</c:v>
                </c:pt>
                <c:pt idx="7">
                  <c:v>0.11</c:v>
                </c:pt>
              </c:numCache>
            </c:numRef>
          </c:val>
          <c:extLst xmlns:c16r2="http://schemas.microsoft.com/office/drawing/2015/06/chart">
            <c:ext xmlns:c16="http://schemas.microsoft.com/office/drawing/2014/chart" uri="{C3380CC4-5D6E-409C-BE32-E72D297353CC}">
              <c16:uniqueId val="{00000000-85CB-433F-90B1-B88CE37BA59A}"/>
            </c:ext>
          </c:extLst>
        </c:ser>
        <c:ser>
          <c:idx val="1"/>
          <c:order val="1"/>
          <c:tx>
            <c:v>Cornwall visitors</c:v>
          </c:tx>
          <c:spPr>
            <a:solidFill>
              <a:schemeClr val="accent2"/>
            </a:solidFill>
            <a:ln>
              <a:noFill/>
            </a:ln>
            <a:effectLst/>
          </c:spPr>
          <c:invertIfNegative val="0"/>
          <c:cat>
            <c:strRef>
              <c:f>Sheet3!$A$1:$A$8</c:f>
              <c:strCache>
                <c:ptCount val="8"/>
                <c:pt idx="0">
                  <c:v>Style Hounds</c:v>
                </c:pt>
                <c:pt idx="1">
                  <c:v>Cosmopolitans</c:v>
                </c:pt>
                <c:pt idx="2">
                  <c:v>High Street</c:v>
                </c:pt>
                <c:pt idx="3">
                  <c:v>Discoverers</c:v>
                </c:pt>
                <c:pt idx="4">
                  <c:v>Followers</c:v>
                </c:pt>
                <c:pt idx="5">
                  <c:v>Traditionals</c:v>
                </c:pt>
                <c:pt idx="6">
                  <c:v>Functionals</c:v>
                </c:pt>
                <c:pt idx="7">
                  <c:v>Habituals</c:v>
                </c:pt>
              </c:strCache>
            </c:strRef>
          </c:cat>
          <c:val>
            <c:numRef>
              <c:f>Sheet3!$C$1:$C$8</c:f>
              <c:numCache>
                <c:formatCode>0%</c:formatCode>
                <c:ptCount val="8"/>
                <c:pt idx="0">
                  <c:v>0.08</c:v>
                </c:pt>
                <c:pt idx="1">
                  <c:v>0.28499999999999998</c:v>
                </c:pt>
                <c:pt idx="2">
                  <c:v>0.08</c:v>
                </c:pt>
                <c:pt idx="3">
                  <c:v>0.17100000000000001</c:v>
                </c:pt>
                <c:pt idx="4">
                  <c:v>4.7E-2</c:v>
                </c:pt>
                <c:pt idx="5">
                  <c:v>6.9000000000000006E-2</c:v>
                </c:pt>
                <c:pt idx="6">
                  <c:v>0.19500000000000001</c:v>
                </c:pt>
                <c:pt idx="7">
                  <c:v>7.2999999999999995E-2</c:v>
                </c:pt>
              </c:numCache>
            </c:numRef>
          </c:val>
          <c:extLst xmlns:c16r2="http://schemas.microsoft.com/office/drawing/2015/06/chart">
            <c:ext xmlns:c16="http://schemas.microsoft.com/office/drawing/2014/chart" uri="{C3380CC4-5D6E-409C-BE32-E72D297353CC}">
              <c16:uniqueId val="{00000001-85CB-433F-90B1-B88CE37BA59A}"/>
            </c:ext>
          </c:extLst>
        </c:ser>
        <c:dLbls>
          <c:showLegendKey val="0"/>
          <c:showVal val="0"/>
          <c:showCatName val="0"/>
          <c:showSerName val="0"/>
          <c:showPercent val="0"/>
          <c:showBubbleSize val="0"/>
        </c:dLbls>
        <c:gapWidth val="219"/>
        <c:overlap val="-27"/>
        <c:axId val="267855360"/>
        <c:axId val="235882176"/>
      </c:barChart>
      <c:catAx>
        <c:axId val="26785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235882176"/>
        <c:crosses val="autoZero"/>
        <c:auto val="1"/>
        <c:lblAlgn val="ctr"/>
        <c:lblOffset val="100"/>
        <c:noMultiLvlLbl val="0"/>
      </c:catAx>
      <c:valAx>
        <c:axId val="23588217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2678553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showDLblsOverMax val="0"/>
  </c:chart>
  <c:spPr>
    <a:noFill/>
    <a:ln>
      <a:noFill/>
    </a:ln>
    <a:effectLst/>
  </c:spPr>
  <c:txPr>
    <a:bodyPr/>
    <a:lstStyle/>
    <a:p>
      <a:pPr>
        <a:defRPr sz="900">
          <a:latin typeface="Calibri Light" panose="020F03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552522430558444E-2"/>
          <c:y val="0.10702453240827967"/>
          <c:w val="0.35632613651027956"/>
          <c:h val="0.75422189881262136"/>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08B-4424-8014-089F09D3ECB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08B-4424-8014-089F09D3ECB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08B-4424-8014-089F09D3ECB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Sheet1!$B$3:$B$5</c:f>
              <c:strCache>
                <c:ptCount val="3"/>
                <c:pt idx="0">
                  <c:v>I have a strong interest in art galleries and museums which plays an important part in my decision to visit a place</c:v>
                </c:pt>
                <c:pt idx="1">
                  <c:v>I like art galleries and museums, but it is not the main reason why I visit a place</c:v>
                </c:pt>
                <c:pt idx="2">
                  <c:v>I have little interest in art galleries and museums</c:v>
                </c:pt>
              </c:strCache>
            </c:strRef>
          </c:cat>
          <c:val>
            <c:numRef>
              <c:f>Sheet1!$C$3:$C$5</c:f>
              <c:numCache>
                <c:formatCode>0%</c:formatCode>
                <c:ptCount val="3"/>
                <c:pt idx="0">
                  <c:v>0.11088082901554404</c:v>
                </c:pt>
                <c:pt idx="1">
                  <c:v>0.75751295336787561</c:v>
                </c:pt>
                <c:pt idx="2">
                  <c:v>0.13160621761658031</c:v>
                </c:pt>
              </c:numCache>
            </c:numRef>
          </c:val>
          <c:extLst xmlns:c16r2="http://schemas.microsoft.com/office/drawing/2015/06/chart">
            <c:ext xmlns:c16="http://schemas.microsoft.com/office/drawing/2014/chart" uri="{C3380CC4-5D6E-409C-BE32-E72D297353CC}">
              <c16:uniqueId val="{00000006-908B-4424-8014-089F09D3ECB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48071659530055566"/>
          <c:y val="0.24430693270722789"/>
          <c:w val="0.41788389310108043"/>
          <c:h val="0.5172104924821654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showDLblsOverMax val="0"/>
  </c:chart>
  <c:spPr>
    <a:noFill/>
    <a:ln>
      <a:noFill/>
    </a:ln>
    <a:effectLst/>
  </c:spPr>
  <c:txPr>
    <a:bodyPr/>
    <a:lstStyle/>
    <a:p>
      <a:pPr>
        <a:defRPr sz="900">
          <a:latin typeface="Calibri Light" panose="020F030202020403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DF049-1383-4FB1-ACCD-6F7013CB2172}" type="datetimeFigureOut">
              <a:rPr lang="en-GB" smtClean="0"/>
              <a:t>16/11/2015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5ED4D-B8E5-43E2-93D7-812C514F2A31}" type="slidenum">
              <a:rPr lang="en-GB" smtClean="0"/>
              <a:t>‹#›</a:t>
            </a:fld>
            <a:endParaRPr lang="en-GB"/>
          </a:p>
        </p:txBody>
      </p:sp>
    </p:spTree>
    <p:extLst>
      <p:ext uri="{BB962C8B-B14F-4D97-AF65-F5344CB8AC3E}">
        <p14:creationId xmlns:p14="http://schemas.microsoft.com/office/powerpoint/2010/main" val="3145784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Objective: To bring a set of key hospitality and cultural organisation owners, managers and marketing personnel together and inspire them into action in their companies/organisations after opening their eyes to the potential business that cultural activity and communication will bring</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We have been working with Visit</a:t>
            </a:r>
            <a:r>
              <a:rPr lang="en-GB" sz="1200" b="1" kern="1200" baseline="0" dirty="0" smtClean="0">
                <a:solidFill>
                  <a:schemeClr val="tx1"/>
                </a:solidFill>
                <a:effectLst/>
                <a:latin typeface="+mn-lt"/>
                <a:ea typeface="+mn-ea"/>
                <a:cs typeface="+mn-cs"/>
              </a:rPr>
              <a:t> Cornwall and C365 over the last 6 months or so to determine perception &amp; awareness of Cornwall, and how the cultural offer can fit into this moving forwards …</a:t>
            </a:r>
            <a:endParaRPr lang="en-GB" dirty="0"/>
          </a:p>
        </p:txBody>
      </p:sp>
      <p:sp>
        <p:nvSpPr>
          <p:cNvPr id="4" name="Slide Number Placeholder 3"/>
          <p:cNvSpPr>
            <a:spLocks noGrp="1"/>
          </p:cNvSpPr>
          <p:nvPr>
            <p:ph type="sldNum" sz="quarter" idx="10"/>
          </p:nvPr>
        </p:nvSpPr>
        <p:spPr/>
        <p:txBody>
          <a:bodyPr/>
          <a:lstStyle/>
          <a:p>
            <a:fld id="{AF15ED4D-B8E5-43E2-93D7-812C514F2A31}" type="slidenum">
              <a:rPr lang="en-GB" smtClean="0"/>
              <a:t>2</a:t>
            </a:fld>
            <a:endParaRPr lang="en-GB"/>
          </a:p>
        </p:txBody>
      </p:sp>
    </p:spTree>
    <p:extLst>
      <p:ext uri="{BB962C8B-B14F-4D97-AF65-F5344CB8AC3E}">
        <p14:creationId xmlns:p14="http://schemas.microsoft.com/office/powerpoint/2010/main" val="1597268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Clr>
                <a:schemeClr val="accent5"/>
              </a:buClr>
              <a:buFont typeface="Arial" panose="020B0604020202020204" pitchFamily="34" charset="0"/>
              <a:buChar char="•"/>
            </a:pPr>
            <a:r>
              <a:rPr lang="en-GB" sz="1200" dirty="0" smtClean="0">
                <a:solidFill>
                  <a:schemeClr val="tx1">
                    <a:lumMod val="65000"/>
                    <a:lumOff val="35000"/>
                  </a:schemeClr>
                </a:solidFill>
                <a:latin typeface="Calibri" panose="020F0502020204030204" pitchFamily="34" charset="0"/>
              </a:rPr>
              <a:t>As an example of the effect of popular culture tourism, we can show results from a study done for Wales Film Tourism in 2013.</a:t>
            </a:r>
          </a:p>
          <a:p>
            <a:pPr marL="342900" indent="-342900">
              <a:buClr>
                <a:schemeClr val="accent5"/>
              </a:buClr>
              <a:buFont typeface="Arial" panose="020B0604020202020204" pitchFamily="34" charset="0"/>
              <a:buChar char="•"/>
            </a:pPr>
            <a:endParaRPr lang="en-GB" sz="1200" dirty="0" smtClean="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1200" dirty="0" smtClean="0">
                <a:solidFill>
                  <a:schemeClr val="tx1">
                    <a:lumMod val="65000"/>
                    <a:lumOff val="35000"/>
                  </a:schemeClr>
                </a:solidFill>
                <a:latin typeface="Calibri" panose="020F0502020204030204" pitchFamily="34" charset="0"/>
              </a:rPr>
              <a:t>24% of the market say that they have visited a place after seeing it or reading about it.</a:t>
            </a:r>
          </a:p>
        </p:txBody>
      </p:sp>
      <p:sp>
        <p:nvSpPr>
          <p:cNvPr id="4" name="Slide Number Placeholder 3"/>
          <p:cNvSpPr>
            <a:spLocks noGrp="1"/>
          </p:cNvSpPr>
          <p:nvPr>
            <p:ph type="sldNum" sz="quarter" idx="10"/>
          </p:nvPr>
        </p:nvSpPr>
        <p:spPr/>
        <p:txBody>
          <a:bodyPr/>
          <a:lstStyle/>
          <a:p>
            <a:fld id="{AF15ED4D-B8E5-43E2-93D7-812C514F2A31}" type="slidenum">
              <a:rPr lang="en-GB" smtClean="0"/>
              <a:t>13</a:t>
            </a:fld>
            <a:endParaRPr lang="en-GB"/>
          </a:p>
        </p:txBody>
      </p:sp>
    </p:spTree>
    <p:extLst>
      <p:ext uri="{BB962C8B-B14F-4D97-AF65-F5344CB8AC3E}">
        <p14:creationId xmlns:p14="http://schemas.microsoft.com/office/powerpoint/2010/main" val="34597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have been</a:t>
            </a:r>
            <a:r>
              <a:rPr lang="en-GB" baseline="0" dirty="0" smtClean="0"/>
              <a:t> some quite academic attempts at understanding the cultural tourist better …</a:t>
            </a:r>
          </a:p>
          <a:p>
            <a:endParaRPr lang="en-GB" baseline="0" dirty="0" smtClean="0"/>
          </a:p>
          <a:p>
            <a:r>
              <a:rPr lang="en-GB" baseline="0" dirty="0" smtClean="0"/>
              <a:t>… but how do you go about targeting this sort of visitor?</a:t>
            </a:r>
          </a:p>
          <a:p>
            <a:endParaRPr lang="en-GB" dirty="0"/>
          </a:p>
        </p:txBody>
      </p:sp>
      <p:sp>
        <p:nvSpPr>
          <p:cNvPr id="4" name="Slide Number Placeholder 3"/>
          <p:cNvSpPr>
            <a:spLocks noGrp="1"/>
          </p:cNvSpPr>
          <p:nvPr>
            <p:ph type="sldNum" sz="quarter" idx="10"/>
          </p:nvPr>
        </p:nvSpPr>
        <p:spPr/>
        <p:txBody>
          <a:bodyPr/>
          <a:lstStyle/>
          <a:p>
            <a:fld id="{AF15ED4D-B8E5-43E2-93D7-812C514F2A31}" type="slidenum">
              <a:rPr lang="en-GB" smtClean="0"/>
              <a:t>14</a:t>
            </a:fld>
            <a:endParaRPr lang="en-GB"/>
          </a:p>
        </p:txBody>
      </p:sp>
    </p:spTree>
    <p:extLst>
      <p:ext uri="{BB962C8B-B14F-4D97-AF65-F5344CB8AC3E}">
        <p14:creationId xmlns:p14="http://schemas.microsoft.com/office/powerpoint/2010/main" val="1747124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Whole</a:t>
            </a:r>
            <a:r>
              <a:rPr lang="en-GB" baseline="0" dirty="0" smtClean="0"/>
              <a:t> market segmentation based on what motivates people to do LEISURE ACTIVITIES</a:t>
            </a:r>
          </a:p>
          <a:p>
            <a:endParaRPr lang="en-GB" baseline="0" dirty="0" smtClean="0"/>
          </a:p>
          <a:p>
            <a:r>
              <a:rPr lang="en-GB" baseline="0" dirty="0" smtClean="0"/>
              <a:t>More importantly … leisure activities / experiences that they are prepared to pay for</a:t>
            </a:r>
          </a:p>
          <a:p>
            <a:endParaRPr lang="en-GB" baseline="0" dirty="0" smtClean="0"/>
          </a:p>
          <a:p>
            <a:r>
              <a:rPr lang="en-GB" baseline="0" dirty="0" smtClean="0"/>
              <a:t>This includes Cultural as well as other types of experience</a:t>
            </a:r>
            <a:endParaRPr lang="en-GB" dirty="0"/>
          </a:p>
        </p:txBody>
      </p:sp>
      <p:sp>
        <p:nvSpPr>
          <p:cNvPr id="4" name="Slide Number Placeholder 3"/>
          <p:cNvSpPr>
            <a:spLocks noGrp="1"/>
          </p:cNvSpPr>
          <p:nvPr>
            <p:ph type="sldNum" sz="quarter" idx="10"/>
          </p:nvPr>
        </p:nvSpPr>
        <p:spPr/>
        <p:txBody>
          <a:bodyPr/>
          <a:lstStyle/>
          <a:p>
            <a:fld id="{AF15ED4D-B8E5-43E2-93D7-812C514F2A31}" type="slidenum">
              <a:rPr lang="en-GB" smtClean="0"/>
              <a:t>15</a:t>
            </a:fld>
            <a:endParaRPr lang="en-GB"/>
          </a:p>
        </p:txBody>
      </p:sp>
    </p:spTree>
    <p:extLst>
      <p:ext uri="{BB962C8B-B14F-4D97-AF65-F5344CB8AC3E}">
        <p14:creationId xmlns:p14="http://schemas.microsoft.com/office/powerpoint/2010/main" val="2337938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Looking solely at Cornwall, we can see a few of the segments prefer the offer more than others. This is the case for </a:t>
            </a:r>
            <a:r>
              <a:rPr lang="en-GB" dirty="0" err="1" smtClean="0"/>
              <a:t>Habituals</a:t>
            </a:r>
            <a:r>
              <a:rPr lang="en-GB" dirty="0" smtClean="0"/>
              <a:t>, </a:t>
            </a:r>
            <a:r>
              <a:rPr lang="en-GB" dirty="0" err="1" smtClean="0"/>
              <a:t>Traditionals</a:t>
            </a:r>
            <a:r>
              <a:rPr lang="en-GB" dirty="0" smtClean="0"/>
              <a:t> and Cosmopolitans.</a:t>
            </a:r>
          </a:p>
          <a:p>
            <a:endParaRPr lang="en-GB" dirty="0" smtClean="0"/>
          </a:p>
          <a:p>
            <a:r>
              <a:rPr lang="en-GB" dirty="0" smtClean="0"/>
              <a:t>However, </a:t>
            </a:r>
            <a:r>
              <a:rPr lang="en-GB" dirty="0" err="1" smtClean="0"/>
              <a:t>Habituals</a:t>
            </a:r>
            <a:r>
              <a:rPr lang="en-GB" dirty="0" smtClean="0"/>
              <a:t> and </a:t>
            </a:r>
            <a:r>
              <a:rPr lang="en-GB" dirty="0" err="1" smtClean="0"/>
              <a:t>Traditionals</a:t>
            </a:r>
            <a:r>
              <a:rPr lang="en-GB" dirty="0" smtClean="0"/>
              <a:t> are made up of a large proportion of visitors who have not visited Cornwall in the past 5 years.</a:t>
            </a:r>
          </a:p>
          <a:p>
            <a:endParaRPr lang="en-GB" dirty="0" smtClean="0"/>
          </a:p>
          <a:p>
            <a:r>
              <a:rPr lang="en-GB" dirty="0" smtClean="0"/>
              <a:t>Cosmopolitans, High Street and Style Hounds have the greatest proportion of visitors who have been in the past 12 months.</a:t>
            </a:r>
          </a:p>
          <a:p>
            <a:endParaRPr lang="en-GB" dirty="0" smtClean="0"/>
          </a:p>
          <a:p>
            <a:r>
              <a:rPr lang="en-GB" dirty="0" smtClean="0"/>
              <a:t>For </a:t>
            </a:r>
            <a:r>
              <a:rPr lang="en-GB" dirty="0" err="1" smtClean="0"/>
              <a:t>lifestage</a:t>
            </a:r>
            <a:r>
              <a:rPr lang="en-GB" dirty="0" smtClean="0"/>
              <a:t>, naturally older independents are more likely to have visited ever but again a large proportion of these has not been recently.</a:t>
            </a:r>
          </a:p>
          <a:p>
            <a:r>
              <a:rPr lang="en-GB" dirty="0" smtClean="0"/>
              <a:t>31% of families have however visited Cornwall in the last 12 months.</a:t>
            </a:r>
          </a:p>
          <a:p>
            <a:endParaRPr lang="en-GB" dirty="0"/>
          </a:p>
        </p:txBody>
      </p:sp>
      <p:sp>
        <p:nvSpPr>
          <p:cNvPr id="4" name="Slide Number Placeholder 3"/>
          <p:cNvSpPr>
            <a:spLocks noGrp="1"/>
          </p:cNvSpPr>
          <p:nvPr>
            <p:ph type="sldNum" sz="quarter" idx="10"/>
          </p:nvPr>
        </p:nvSpPr>
        <p:spPr/>
        <p:txBody>
          <a:bodyPr/>
          <a:lstStyle/>
          <a:p>
            <a:fld id="{AF15ED4D-B8E5-43E2-93D7-812C514F2A31}" type="slidenum">
              <a:rPr lang="en-GB" smtClean="0"/>
              <a:t>17</a:t>
            </a:fld>
            <a:endParaRPr lang="en-GB"/>
          </a:p>
        </p:txBody>
      </p:sp>
    </p:spTree>
    <p:extLst>
      <p:ext uri="{BB962C8B-B14F-4D97-AF65-F5344CB8AC3E}">
        <p14:creationId xmlns:p14="http://schemas.microsoft.com/office/powerpoint/2010/main" val="2904480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Cornwall performed best in 3 categories:</a:t>
            </a:r>
          </a:p>
          <a:p>
            <a:pPr lvl="1"/>
            <a:r>
              <a:rPr lang="en-GB" dirty="0" smtClean="0"/>
              <a:t>Stunning coastal landscape</a:t>
            </a:r>
          </a:p>
          <a:p>
            <a:pPr lvl="1"/>
            <a:r>
              <a:rPr lang="en-GB" dirty="0" err="1" smtClean="0"/>
              <a:t>Watersports</a:t>
            </a:r>
            <a:endParaRPr lang="en-GB" dirty="0" smtClean="0"/>
          </a:p>
          <a:p>
            <a:pPr lvl="1"/>
            <a:r>
              <a:rPr lang="en-GB" dirty="0" smtClean="0"/>
              <a:t>Historic Harbours</a:t>
            </a:r>
          </a:p>
          <a:p>
            <a:r>
              <a:rPr lang="en-GB" dirty="0" smtClean="0"/>
              <a:t>For other areas, such as small scale arts &amp; culture, there looks to be potential to improve but awareness appears to be key.</a:t>
            </a:r>
          </a:p>
          <a:p>
            <a:pPr lvl="1"/>
            <a:r>
              <a:rPr lang="en-GB" dirty="0" smtClean="0"/>
              <a:t>Even though the mean score was only 59, 15% of respondents felt that it was the best destination for this attraction.</a:t>
            </a:r>
          </a:p>
          <a:p>
            <a:pPr lvl="1"/>
            <a:r>
              <a:rPr lang="en-GB" dirty="0" smtClean="0"/>
              <a:t>This is also an attraction type that does not have a stand out ‘best in class’.</a:t>
            </a:r>
          </a:p>
          <a:p>
            <a:r>
              <a:rPr lang="en-GB" dirty="0" smtClean="0"/>
              <a:t>Cornwall often has a flat profile suggesting that the majority of people do not know entirely about the offer so are sitting on the fence, but possibly leaning one way or the other.</a:t>
            </a:r>
          </a:p>
          <a:p>
            <a:pPr lvl="1"/>
            <a:r>
              <a:rPr lang="en-GB" dirty="0" smtClean="0"/>
              <a:t>Especially true for industrial heritage and Celtic culture.</a:t>
            </a:r>
          </a:p>
          <a:p>
            <a:endParaRPr lang="en-GB" dirty="0"/>
          </a:p>
        </p:txBody>
      </p:sp>
      <p:sp>
        <p:nvSpPr>
          <p:cNvPr id="4" name="Slide Number Placeholder 3"/>
          <p:cNvSpPr>
            <a:spLocks noGrp="1"/>
          </p:cNvSpPr>
          <p:nvPr>
            <p:ph type="sldNum" sz="quarter" idx="10"/>
          </p:nvPr>
        </p:nvSpPr>
        <p:spPr/>
        <p:txBody>
          <a:bodyPr/>
          <a:lstStyle/>
          <a:p>
            <a:fld id="{AF15ED4D-B8E5-43E2-93D7-812C514F2A31}" type="slidenum">
              <a:rPr lang="en-GB" smtClean="0"/>
              <a:t>24</a:t>
            </a:fld>
            <a:endParaRPr lang="en-GB"/>
          </a:p>
        </p:txBody>
      </p:sp>
    </p:spTree>
    <p:extLst>
      <p:ext uri="{BB962C8B-B14F-4D97-AF65-F5344CB8AC3E}">
        <p14:creationId xmlns:p14="http://schemas.microsoft.com/office/powerpoint/2010/main" val="1115495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15ED4D-B8E5-43E2-93D7-812C514F2A31}" type="slidenum">
              <a:rPr lang="en-GB" smtClean="0"/>
              <a:t>29</a:t>
            </a:fld>
            <a:endParaRPr lang="en-GB"/>
          </a:p>
        </p:txBody>
      </p:sp>
    </p:spTree>
    <p:extLst>
      <p:ext uri="{BB962C8B-B14F-4D97-AF65-F5344CB8AC3E}">
        <p14:creationId xmlns:p14="http://schemas.microsoft.com/office/powerpoint/2010/main" val="2003927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Pleasingly a core role described by organisation ties in with the strategy … to bring new experiences to Cornwall</a:t>
            </a:r>
            <a:endParaRPr lang="en-GB" dirty="0"/>
          </a:p>
        </p:txBody>
      </p:sp>
      <p:sp>
        <p:nvSpPr>
          <p:cNvPr id="4" name="Slide Number Placeholder 3"/>
          <p:cNvSpPr>
            <a:spLocks noGrp="1"/>
          </p:cNvSpPr>
          <p:nvPr>
            <p:ph type="sldNum" sz="quarter" idx="10"/>
          </p:nvPr>
        </p:nvSpPr>
        <p:spPr/>
        <p:txBody>
          <a:bodyPr/>
          <a:lstStyle/>
          <a:p>
            <a:fld id="{AF15ED4D-B8E5-43E2-93D7-812C514F2A31}" type="slidenum">
              <a:rPr lang="en-GB" smtClean="0"/>
              <a:t>30</a:t>
            </a:fld>
            <a:endParaRPr lang="en-GB"/>
          </a:p>
        </p:txBody>
      </p:sp>
    </p:spTree>
    <p:extLst>
      <p:ext uri="{BB962C8B-B14F-4D97-AF65-F5344CB8AC3E}">
        <p14:creationId xmlns:p14="http://schemas.microsoft.com/office/powerpoint/2010/main" val="335888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Challenge …. Domestic Tourism is falling after</a:t>
            </a:r>
            <a:r>
              <a:rPr lang="en-GB" baseline="0" dirty="0" smtClean="0"/>
              <a:t> some years of growth (Staycation)</a:t>
            </a:r>
          </a:p>
          <a:p>
            <a:r>
              <a:rPr lang="en-GB" baseline="0" dirty="0" smtClean="0"/>
              <a:t>THE POSITIVE … SW is still the leading destination … and decline is less than other areas of the UK</a:t>
            </a:r>
            <a:endParaRPr lang="en-GB" dirty="0"/>
          </a:p>
        </p:txBody>
      </p:sp>
      <p:sp>
        <p:nvSpPr>
          <p:cNvPr id="4" name="Slide Number Placeholder 3"/>
          <p:cNvSpPr>
            <a:spLocks noGrp="1"/>
          </p:cNvSpPr>
          <p:nvPr>
            <p:ph type="sldNum" sz="quarter" idx="10"/>
          </p:nvPr>
        </p:nvSpPr>
        <p:spPr/>
        <p:txBody>
          <a:bodyPr/>
          <a:lstStyle/>
          <a:p>
            <a:fld id="{AF15ED4D-B8E5-43E2-93D7-812C514F2A31}" type="slidenum">
              <a:rPr lang="en-GB" smtClean="0"/>
              <a:t>5</a:t>
            </a:fld>
            <a:endParaRPr lang="en-GB"/>
          </a:p>
        </p:txBody>
      </p:sp>
    </p:spTree>
    <p:extLst>
      <p:ext uri="{BB962C8B-B14F-4D97-AF65-F5344CB8AC3E}">
        <p14:creationId xmlns:p14="http://schemas.microsoft.com/office/powerpoint/2010/main" val="162151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CHALLENGE: City Breaks are the main UK holiday being sought … our research</a:t>
            </a:r>
            <a:r>
              <a:rPr lang="en-GB" baseline="0" dirty="0" smtClean="0"/>
              <a:t> shows that this is because cities are seen to offer more for your money in terms of lots of things to see &amp; do in a relatively short period of time</a:t>
            </a:r>
          </a:p>
          <a:p>
            <a:endParaRPr lang="en-GB" baseline="0" dirty="0" smtClean="0"/>
          </a:p>
          <a:p>
            <a:r>
              <a:rPr lang="en-GB" baseline="0" dirty="0" smtClean="0"/>
              <a:t>CHALLENGE … Cornwall has to get the message across that </a:t>
            </a:r>
            <a:endParaRPr lang="en-GB" dirty="0"/>
          </a:p>
        </p:txBody>
      </p:sp>
      <p:sp>
        <p:nvSpPr>
          <p:cNvPr id="4" name="Slide Number Placeholder 3"/>
          <p:cNvSpPr>
            <a:spLocks noGrp="1"/>
          </p:cNvSpPr>
          <p:nvPr>
            <p:ph type="sldNum" sz="quarter" idx="10"/>
          </p:nvPr>
        </p:nvSpPr>
        <p:spPr/>
        <p:txBody>
          <a:bodyPr/>
          <a:lstStyle/>
          <a:p>
            <a:fld id="{AF15ED4D-B8E5-43E2-93D7-812C514F2A31}" type="slidenum">
              <a:rPr lang="en-GB" smtClean="0"/>
              <a:t>6</a:t>
            </a:fld>
            <a:endParaRPr lang="en-GB"/>
          </a:p>
        </p:txBody>
      </p:sp>
    </p:spTree>
    <p:extLst>
      <p:ext uri="{BB962C8B-B14F-4D97-AF65-F5344CB8AC3E}">
        <p14:creationId xmlns:p14="http://schemas.microsoft.com/office/powerpoint/2010/main" val="89621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Short breaks are by far the most popular holiday type taken in the UK over the last 12 months with 80% taking at least one.</a:t>
            </a:r>
          </a:p>
          <a:p>
            <a:r>
              <a:rPr lang="en-GB" dirty="0" smtClean="0"/>
              <a:t>They are especially popular amongst the younger independent market with the proportion increasing to 84%.</a:t>
            </a:r>
          </a:p>
          <a:p>
            <a:r>
              <a:rPr lang="en-GB" dirty="0" smtClean="0"/>
              <a:t>When looking at the </a:t>
            </a:r>
            <a:r>
              <a:rPr lang="en-GB" dirty="0" err="1" smtClean="0"/>
              <a:t>Arkleisure</a:t>
            </a:r>
            <a:r>
              <a:rPr lang="en-GB" dirty="0" smtClean="0"/>
              <a:t> segments, Style Hounds and Cosmopolitans show the greatest proportion.</a:t>
            </a:r>
          </a:p>
          <a:p>
            <a:r>
              <a:rPr lang="en-GB" dirty="0" smtClean="0"/>
              <a:t>In terms of Cornwall, 13% took a short break here in the last 12 months. </a:t>
            </a:r>
          </a:p>
          <a:p>
            <a:pPr lvl="1"/>
            <a:r>
              <a:rPr lang="en-GB" dirty="0" smtClean="0"/>
              <a:t>As a proportion of total trips this is lower than for that of mid-length trips and longer holidays.</a:t>
            </a:r>
          </a:p>
          <a:p>
            <a:endParaRPr lang="en-GB" dirty="0"/>
          </a:p>
        </p:txBody>
      </p:sp>
      <p:sp>
        <p:nvSpPr>
          <p:cNvPr id="4" name="Slide Number Placeholder 3"/>
          <p:cNvSpPr>
            <a:spLocks noGrp="1"/>
          </p:cNvSpPr>
          <p:nvPr>
            <p:ph type="sldNum" sz="quarter" idx="10"/>
          </p:nvPr>
        </p:nvSpPr>
        <p:spPr/>
        <p:txBody>
          <a:bodyPr/>
          <a:lstStyle/>
          <a:p>
            <a:fld id="{AF15ED4D-B8E5-43E2-93D7-812C514F2A31}" type="slidenum">
              <a:rPr lang="en-GB" smtClean="0"/>
              <a:t>7</a:t>
            </a:fld>
            <a:endParaRPr lang="en-GB"/>
          </a:p>
        </p:txBody>
      </p:sp>
    </p:spTree>
    <p:extLst>
      <p:ext uri="{BB962C8B-B14F-4D97-AF65-F5344CB8AC3E}">
        <p14:creationId xmlns:p14="http://schemas.microsoft.com/office/powerpoint/2010/main" val="220731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Mid-length breaks were taken by 33% of the public during the last 12 months, making them far less popular than the short break and just slightly more popular than the longer week plus holidays.</a:t>
            </a:r>
          </a:p>
          <a:p>
            <a:r>
              <a:rPr lang="en-GB" dirty="0" smtClean="0"/>
              <a:t>It is families who find these breaks most attractive and the young independents (who favoured short breaks the most) finding these of least interest.</a:t>
            </a:r>
          </a:p>
          <a:p>
            <a:r>
              <a:rPr lang="en-GB" dirty="0" smtClean="0"/>
              <a:t>In terms of segment, High street (37%) and again Cosmopolitans (36%) are most interested.</a:t>
            </a:r>
          </a:p>
          <a:p>
            <a:r>
              <a:rPr lang="en-GB" dirty="0" smtClean="0"/>
              <a:t>8% have been on a mid-length break to Cornwall in the last 12 months.</a:t>
            </a:r>
          </a:p>
          <a:p>
            <a:endParaRPr lang="en-GB" dirty="0"/>
          </a:p>
        </p:txBody>
      </p:sp>
      <p:sp>
        <p:nvSpPr>
          <p:cNvPr id="4" name="Slide Number Placeholder 3"/>
          <p:cNvSpPr>
            <a:spLocks noGrp="1"/>
          </p:cNvSpPr>
          <p:nvPr>
            <p:ph type="sldNum" sz="quarter" idx="10"/>
          </p:nvPr>
        </p:nvSpPr>
        <p:spPr/>
        <p:txBody>
          <a:bodyPr/>
          <a:lstStyle/>
          <a:p>
            <a:fld id="{AF15ED4D-B8E5-43E2-93D7-812C514F2A31}" type="slidenum">
              <a:rPr lang="en-GB" smtClean="0"/>
              <a:t>8</a:t>
            </a:fld>
            <a:endParaRPr lang="en-GB"/>
          </a:p>
        </p:txBody>
      </p:sp>
    </p:spTree>
    <p:extLst>
      <p:ext uri="{BB962C8B-B14F-4D97-AF65-F5344CB8AC3E}">
        <p14:creationId xmlns:p14="http://schemas.microsoft.com/office/powerpoint/2010/main" val="4020080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Long breaks, by their nature, are taken far less regularly than short breaks. In the last 12 months a quarter of the UK went on a long break.</a:t>
            </a:r>
          </a:p>
          <a:p>
            <a:r>
              <a:rPr lang="en-GB" dirty="0" smtClean="0"/>
              <a:t>In a similar trend to the mid-length trip, families find this type of holiday most appealing with young independents again showing their preference is strongly towards the short break.</a:t>
            </a:r>
          </a:p>
          <a:p>
            <a:r>
              <a:rPr lang="en-GB" dirty="0" smtClean="0"/>
              <a:t>In terms of </a:t>
            </a:r>
            <a:r>
              <a:rPr lang="en-GB" dirty="0" err="1" smtClean="0"/>
              <a:t>Arkleisure</a:t>
            </a:r>
            <a:r>
              <a:rPr lang="en-GB" dirty="0" smtClean="0"/>
              <a:t>, the more risk averse segments appear to favour the long UK break with </a:t>
            </a:r>
            <a:r>
              <a:rPr lang="en-GB" dirty="0" err="1" smtClean="0"/>
              <a:t>Habituals</a:t>
            </a:r>
            <a:r>
              <a:rPr lang="en-GB" dirty="0" smtClean="0"/>
              <a:t> the stand out favourites with 36%.</a:t>
            </a:r>
          </a:p>
          <a:p>
            <a:r>
              <a:rPr lang="en-GB" dirty="0" smtClean="0"/>
              <a:t>Cornwall attracted 7% of the UK down for a long break in the last 12 months. Compared to the proportion that took this type of holiday anywhere in the UK, it shows Cornwall to be a more popular destination for longer breaks compared with competitors than for shorter and mid-length breaks against rival destinations.</a:t>
            </a:r>
          </a:p>
          <a:p>
            <a:endParaRPr lang="en-GB" dirty="0"/>
          </a:p>
        </p:txBody>
      </p:sp>
      <p:sp>
        <p:nvSpPr>
          <p:cNvPr id="4" name="Slide Number Placeholder 3"/>
          <p:cNvSpPr>
            <a:spLocks noGrp="1"/>
          </p:cNvSpPr>
          <p:nvPr>
            <p:ph type="sldNum" sz="quarter" idx="10"/>
          </p:nvPr>
        </p:nvSpPr>
        <p:spPr/>
        <p:txBody>
          <a:bodyPr/>
          <a:lstStyle/>
          <a:p>
            <a:fld id="{AF15ED4D-B8E5-43E2-93D7-812C514F2A31}" type="slidenum">
              <a:rPr lang="en-GB" smtClean="0"/>
              <a:t>9</a:t>
            </a:fld>
            <a:endParaRPr lang="en-GB"/>
          </a:p>
        </p:txBody>
      </p:sp>
    </p:spTree>
    <p:extLst>
      <p:ext uri="{BB962C8B-B14F-4D97-AF65-F5344CB8AC3E}">
        <p14:creationId xmlns:p14="http://schemas.microsoft.com/office/powerpoint/2010/main" val="3541088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short break is a popular getaway when visiting London. There is a lot to see and do in the area so a short break can be enough time to see/do many different attractions.</a:t>
            </a:r>
          </a:p>
          <a:p>
            <a:pPr lvl="1"/>
            <a:r>
              <a:rPr lang="en-GB" dirty="0" smtClean="0"/>
              <a:t>All destinations have a higher proportion of short break visits, with over 50% in all parts of the country making up visitors.</a:t>
            </a:r>
          </a:p>
          <a:p>
            <a:r>
              <a:rPr lang="en-GB" dirty="0" smtClean="0"/>
              <a:t>For the long break (7+ nights) the South West is shown to be slightly favourable with 22% of visits being categorised by this length.</a:t>
            </a:r>
          </a:p>
          <a:p>
            <a:endParaRPr lang="en-GB" dirty="0" smtClean="0"/>
          </a:p>
          <a:p>
            <a:endParaRPr lang="en-GB" dirty="0" smtClean="0"/>
          </a:p>
          <a:p>
            <a:r>
              <a:rPr lang="en-GB" dirty="0" smtClean="0"/>
              <a:t>COMPETING AGAINST LONDON </a:t>
            </a:r>
            <a:r>
              <a:rPr lang="en-GB" baseline="0" dirty="0" smtClean="0"/>
              <a:t>FROM A CULTURAL PERSPECTIVE …</a:t>
            </a:r>
          </a:p>
          <a:p>
            <a:pPr marL="342900" indent="-342900">
              <a:buClr>
                <a:schemeClr val="accent5"/>
              </a:buClr>
              <a:buFont typeface="Arial" panose="020B0604020202020204" pitchFamily="34" charset="0"/>
              <a:buChar char="•"/>
            </a:pPr>
            <a:r>
              <a:rPr lang="en-GB" sz="1200" dirty="0" smtClean="0">
                <a:solidFill>
                  <a:schemeClr val="tx1">
                    <a:lumMod val="50000"/>
                    <a:lumOff val="50000"/>
                  </a:schemeClr>
                </a:solidFill>
                <a:latin typeface="Calibri" panose="020F0502020204030204" pitchFamily="34" charset="0"/>
              </a:rPr>
              <a:t>Museums &amp; Galleries throughout the UK in 2014 saw a 6.1% increase in visitor numbers from 2013, compared to 11.8% in London.</a:t>
            </a:r>
          </a:p>
          <a:p>
            <a:pPr marL="342900" indent="-342900">
              <a:buClr>
                <a:schemeClr val="accent5"/>
              </a:buClr>
              <a:buFont typeface="Arial" panose="020B0604020202020204" pitchFamily="34" charset="0"/>
              <a:buChar char="•"/>
            </a:pPr>
            <a:endParaRPr lang="en-GB" sz="1200" dirty="0" smtClean="0">
              <a:solidFill>
                <a:schemeClr val="tx1">
                  <a:lumMod val="50000"/>
                  <a:lumOff val="50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1200" dirty="0" smtClean="0">
                <a:solidFill>
                  <a:schemeClr val="tx1">
                    <a:lumMod val="50000"/>
                    <a:lumOff val="50000"/>
                  </a:schemeClr>
                </a:solidFill>
                <a:latin typeface="Calibri" panose="020F0502020204030204" pitchFamily="34" charset="0"/>
              </a:rPr>
              <a:t>Blockbuster exhibitions continued to boost visitor numbers – with Tate Modern welcoming a record 5,785,427 – which was undoubtedly helped by the Matisse exhibition.  </a:t>
            </a:r>
          </a:p>
          <a:p>
            <a:pPr marL="342900" indent="-342900">
              <a:buClr>
                <a:schemeClr val="accent5"/>
              </a:buClr>
              <a:buFont typeface="Arial" panose="020B0604020202020204" pitchFamily="34" charset="0"/>
              <a:buChar char="•"/>
            </a:pPr>
            <a:endParaRPr lang="en-GB" sz="1200" dirty="0" smtClean="0">
              <a:solidFill>
                <a:schemeClr val="tx1">
                  <a:lumMod val="50000"/>
                  <a:lumOff val="50000"/>
                </a:schemeClr>
              </a:solidFill>
              <a:latin typeface="Calibri" panose="020F0502020204030204" pitchFamily="34" charset="0"/>
            </a:endParaRPr>
          </a:p>
          <a:p>
            <a:pPr marL="342900" indent="-342900" fontAlgn="base">
              <a:buClr>
                <a:schemeClr val="accent5"/>
              </a:buClr>
              <a:buFont typeface="Arial" panose="020B0604020202020204" pitchFamily="34" charset="0"/>
              <a:buChar char="•"/>
            </a:pPr>
            <a:r>
              <a:rPr lang="en-GB" sz="1200" dirty="0" smtClean="0">
                <a:solidFill>
                  <a:schemeClr val="tx1">
                    <a:lumMod val="50000"/>
                    <a:lumOff val="50000"/>
                  </a:schemeClr>
                </a:solidFill>
                <a:latin typeface="Calibri" panose="020F0502020204030204" pitchFamily="34" charset="0"/>
              </a:rPr>
              <a:t>In many cases the amount of domestic visitors has remained the same or decreased, but not those from overseas who continue to visit Britain in large numbers in a post-Olympics and Commonwealth Games tourism boom.</a:t>
            </a:r>
          </a:p>
          <a:p>
            <a:pPr marL="342900" indent="-342900" fontAlgn="base">
              <a:buClr>
                <a:schemeClr val="accent5"/>
              </a:buClr>
              <a:buFont typeface="Arial" panose="020B0604020202020204" pitchFamily="34" charset="0"/>
              <a:buChar char="•"/>
            </a:pPr>
            <a:endParaRPr lang="en-GB" sz="1200" dirty="0" smtClean="0">
              <a:solidFill>
                <a:schemeClr val="tx1">
                  <a:lumMod val="50000"/>
                  <a:lumOff val="50000"/>
                </a:schemeClr>
              </a:solidFill>
              <a:latin typeface="Calibri" panose="020F0502020204030204" pitchFamily="34" charset="0"/>
            </a:endParaRPr>
          </a:p>
          <a:p>
            <a:pPr marL="342900" indent="-342900" fontAlgn="base">
              <a:buClr>
                <a:schemeClr val="accent5"/>
              </a:buClr>
              <a:buFont typeface="Arial" panose="020B0604020202020204" pitchFamily="34" charset="0"/>
              <a:buChar char="•"/>
            </a:pPr>
            <a:r>
              <a:rPr lang="en-GB" sz="1200" dirty="0" smtClean="0">
                <a:solidFill>
                  <a:schemeClr val="tx1">
                    <a:lumMod val="50000"/>
                    <a:lumOff val="50000"/>
                  </a:schemeClr>
                </a:solidFill>
                <a:latin typeface="Calibri" panose="020F0502020204030204" pitchFamily="34" charset="0"/>
              </a:rPr>
              <a:t>Museums and galleries have become masters of the mega-blockbuster: big, once-in-a-lifetime exhibitions like Matisse at Tate Modern or Rembrandt at the National Gallery that become must-see attractions.</a:t>
            </a:r>
          </a:p>
          <a:p>
            <a:pPr marL="342900" indent="-342900" fontAlgn="base">
              <a:buClr>
                <a:schemeClr val="accent5"/>
              </a:buClr>
              <a:buFont typeface="Arial" panose="020B0604020202020204" pitchFamily="34" charset="0"/>
              <a:buChar char="•"/>
            </a:pPr>
            <a:endParaRPr lang="en-GB" sz="1200" dirty="0" smtClean="0">
              <a:solidFill>
                <a:schemeClr val="tx1">
                  <a:lumMod val="50000"/>
                  <a:lumOff val="50000"/>
                </a:schemeClr>
              </a:solidFill>
              <a:latin typeface="Calibri" panose="020F0502020204030204" pitchFamily="34" charset="0"/>
            </a:endParaRPr>
          </a:p>
          <a:p>
            <a:pPr marL="342900" indent="-342900" fontAlgn="base">
              <a:buClr>
                <a:schemeClr val="accent5"/>
              </a:buClr>
              <a:buFont typeface="Arial" panose="020B0604020202020204" pitchFamily="34" charset="0"/>
              <a:buChar char="•"/>
            </a:pPr>
            <a:r>
              <a:rPr lang="en-GB" sz="1200" dirty="0" smtClean="0">
                <a:solidFill>
                  <a:schemeClr val="tx1">
                    <a:lumMod val="50000"/>
                    <a:lumOff val="50000"/>
                  </a:schemeClr>
                </a:solidFill>
                <a:latin typeface="Calibri" panose="020F0502020204030204" pitchFamily="34" charset="0"/>
              </a:rPr>
              <a:t>The vast majority of museums and galleries in the UK have developed excellent education departments over the last decade, who help shape the content towards schools and students.</a:t>
            </a:r>
          </a:p>
          <a:p>
            <a:pPr marL="342900" indent="-342900">
              <a:buClr>
                <a:schemeClr val="accent5"/>
              </a:buClr>
              <a:buFont typeface="Arial" panose="020B0604020202020204" pitchFamily="34" charset="0"/>
              <a:buChar char="•"/>
            </a:pPr>
            <a:endParaRPr lang="en-GB" sz="1200" dirty="0" smtClean="0">
              <a:solidFill>
                <a:schemeClr val="tx1">
                  <a:lumMod val="50000"/>
                  <a:lumOff val="50000"/>
                </a:schemeClr>
              </a:solidFill>
              <a:latin typeface="Calibri" panose="020F0502020204030204" pitchFamily="34" charset="0"/>
            </a:endParaRP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F15ED4D-B8E5-43E2-93D7-812C514F2A31}" type="slidenum">
              <a:rPr lang="en-GB" smtClean="0"/>
              <a:t>10</a:t>
            </a:fld>
            <a:endParaRPr lang="en-GB"/>
          </a:p>
        </p:txBody>
      </p:sp>
    </p:spTree>
    <p:extLst>
      <p:ext uri="{BB962C8B-B14F-4D97-AF65-F5344CB8AC3E}">
        <p14:creationId xmlns:p14="http://schemas.microsoft.com/office/powerpoint/2010/main" val="69277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accent5"/>
              </a:buClr>
              <a:buFont typeface="Arial" panose="020B0604020202020204" pitchFamily="34" charset="0"/>
              <a:buNone/>
            </a:pPr>
            <a:endParaRPr lang="en-GB" sz="1200" dirty="0" smtClean="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1200" dirty="0" smtClean="0">
                <a:solidFill>
                  <a:schemeClr val="tx1">
                    <a:lumMod val="65000"/>
                    <a:lumOff val="35000"/>
                  </a:schemeClr>
                </a:solidFill>
                <a:latin typeface="Calibri" panose="020F0502020204030204" pitchFamily="34" charset="0"/>
              </a:rPr>
              <a:t>Cultural tourism is perceived as a growing market. </a:t>
            </a:r>
          </a:p>
          <a:p>
            <a:pPr marL="342900" indent="-342900">
              <a:buClr>
                <a:schemeClr val="accent5"/>
              </a:buClr>
              <a:buFont typeface="Arial" panose="020B0604020202020204" pitchFamily="34" charset="0"/>
              <a:buChar char="•"/>
            </a:pPr>
            <a:r>
              <a:rPr lang="en-GB" sz="1200" dirty="0" smtClean="0">
                <a:solidFill>
                  <a:schemeClr val="tx1">
                    <a:lumMod val="65000"/>
                    <a:lumOff val="35000"/>
                  </a:schemeClr>
                </a:solidFill>
                <a:latin typeface="Calibri" panose="020F0502020204030204" pitchFamily="34" charset="0"/>
              </a:rPr>
              <a:t>Figures from the World Tourism Organisation indicate that the proportion of international trips accounted for by cultural tourists grew from 37% in 1995 to 40% in 2004. Although this seems a small increase, the large growth in global tourism volumes means that by 2009 there were around 375 million international cultural trips.</a:t>
            </a:r>
          </a:p>
          <a:p>
            <a:pPr marL="342900" indent="-342900">
              <a:buClr>
                <a:schemeClr val="accent5"/>
              </a:buClr>
              <a:buFont typeface="Arial" panose="020B0604020202020204" pitchFamily="34" charset="0"/>
              <a:buChar char="•"/>
            </a:pPr>
            <a:endParaRPr lang="en-GB" sz="1200" dirty="0" smtClean="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1200" dirty="0" smtClean="0">
                <a:solidFill>
                  <a:schemeClr val="tx1">
                    <a:lumMod val="65000"/>
                    <a:lumOff val="35000"/>
                  </a:schemeClr>
                </a:solidFill>
                <a:latin typeface="Calibri" panose="020F0502020204030204" pitchFamily="34" charset="0"/>
              </a:rPr>
              <a:t>Cultural tourism is generally seen as a </a:t>
            </a:r>
            <a:r>
              <a:rPr lang="en-GB" sz="1200" b="1" dirty="0" smtClean="0">
                <a:solidFill>
                  <a:schemeClr val="tx1">
                    <a:lumMod val="65000"/>
                    <a:lumOff val="35000"/>
                  </a:schemeClr>
                </a:solidFill>
                <a:latin typeface="Calibri" panose="020F0502020204030204" pitchFamily="34" charset="0"/>
              </a:rPr>
              <a:t>high spending market</a:t>
            </a:r>
            <a:r>
              <a:rPr lang="en-GB" sz="1200" dirty="0" smtClean="0">
                <a:solidFill>
                  <a:schemeClr val="tx1">
                    <a:lumMod val="65000"/>
                    <a:lumOff val="35000"/>
                  </a:schemeClr>
                </a:solidFill>
                <a:latin typeface="Calibri" panose="020F0502020204030204" pitchFamily="34" charset="0"/>
              </a:rPr>
              <a:t>, usually undertaken by highly educated individuals who stimulate cultural activity in the destination. Therefore, this market is seen as highly valuable to a destination.</a:t>
            </a:r>
          </a:p>
          <a:p>
            <a:pPr marL="342900" indent="-342900">
              <a:buClr>
                <a:schemeClr val="accent5"/>
              </a:buClr>
              <a:buFont typeface="Arial" panose="020B0604020202020204" pitchFamily="34" charset="0"/>
              <a:buChar char="•"/>
            </a:pPr>
            <a:endParaRPr lang="en-GB" sz="1200" b="1" dirty="0" smtClean="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1200" b="1" dirty="0" smtClean="0">
                <a:solidFill>
                  <a:schemeClr val="tx1">
                    <a:lumMod val="65000"/>
                    <a:lumOff val="35000"/>
                  </a:schemeClr>
                </a:solidFill>
                <a:latin typeface="Calibri" panose="020F0502020204030204" pitchFamily="34" charset="0"/>
              </a:rPr>
              <a:t>Sought after by destinations</a:t>
            </a:r>
            <a:r>
              <a:rPr lang="en-GB" sz="1200" dirty="0" smtClean="0">
                <a:solidFill>
                  <a:schemeClr val="tx1">
                    <a:lumMod val="65000"/>
                    <a:lumOff val="35000"/>
                  </a:schemeClr>
                </a:solidFill>
                <a:latin typeface="Calibri" panose="020F0502020204030204" pitchFamily="34" charset="0"/>
              </a:rPr>
              <a:t> … When asked what forms of tourism they would like to see developed in future, over 90% of Barcelona residents indicated that they would prefer to develop cultural tourism</a:t>
            </a:r>
            <a:r>
              <a:rPr lang="en-GB" sz="1200" baseline="0" dirty="0" smtClean="0">
                <a:solidFill>
                  <a:schemeClr val="tx1">
                    <a:lumMod val="65000"/>
                    <a:lumOff val="35000"/>
                  </a:schemeClr>
                </a:solidFill>
                <a:latin typeface="Calibri" panose="020F0502020204030204" pitchFamily="34" charset="0"/>
              </a:rPr>
              <a:t> </a:t>
            </a:r>
            <a:r>
              <a:rPr lang="en-GB" sz="1200" dirty="0" smtClean="0">
                <a:solidFill>
                  <a:schemeClr val="tx1">
                    <a:lumMod val="65000"/>
                    <a:lumOff val="35000"/>
                  </a:schemeClr>
                </a:solidFill>
                <a:latin typeface="Calibri" panose="020F0502020204030204" pitchFamily="34" charset="0"/>
              </a:rPr>
              <a:t>as a growing market. </a:t>
            </a:r>
            <a:endParaRPr lang="en-GB" sz="1200" dirty="0">
              <a:solidFill>
                <a:schemeClr val="tx1">
                  <a:lumMod val="65000"/>
                  <a:lumOff val="35000"/>
                </a:schemeClr>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AF15ED4D-B8E5-43E2-93D7-812C514F2A31}" type="slidenum">
              <a:rPr lang="en-GB" smtClean="0"/>
              <a:t>11</a:t>
            </a:fld>
            <a:endParaRPr lang="en-GB"/>
          </a:p>
        </p:txBody>
      </p:sp>
    </p:spTree>
    <p:extLst>
      <p:ext uri="{BB962C8B-B14F-4D97-AF65-F5344CB8AC3E}">
        <p14:creationId xmlns:p14="http://schemas.microsoft.com/office/powerpoint/2010/main" val="913550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lumMod val="65000"/>
                    <a:lumOff val="35000"/>
                  </a:schemeClr>
                </a:solidFill>
                <a:latin typeface="Calibri" panose="020F0502020204030204" pitchFamily="34" charset="0"/>
              </a:rPr>
              <a:t>BUT FROM THE CONSUMER PERSPECTIV</a:t>
            </a:r>
            <a:r>
              <a:rPr lang="en-GB" sz="1200" b="1" baseline="0" dirty="0" smtClean="0">
                <a:solidFill>
                  <a:schemeClr val="tx1">
                    <a:lumMod val="65000"/>
                    <a:lumOff val="35000"/>
                  </a:schemeClr>
                </a:solidFill>
                <a:latin typeface="Calibri" panose="020F0502020204030204" pitchFamily="34" charset="0"/>
              </a:rPr>
              <a:t>E …</a:t>
            </a:r>
            <a:r>
              <a:rPr lang="en-GB" sz="1200" baseline="0" dirty="0" smtClean="0">
                <a:solidFill>
                  <a:schemeClr val="tx1">
                    <a:lumMod val="65000"/>
                    <a:lumOff val="35000"/>
                  </a:schemeClr>
                </a:solidFill>
                <a:latin typeface="Calibri" panose="020F0502020204030204" pitchFamily="34" charset="0"/>
              </a:rPr>
              <a:t> </a:t>
            </a:r>
            <a:endParaRPr lang="en-GB" sz="1200" dirty="0" smtClean="0">
              <a:solidFill>
                <a:schemeClr val="tx1">
                  <a:lumMod val="65000"/>
                  <a:lumOff val="35000"/>
                </a:schemeClr>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lumMod val="65000"/>
                  <a:lumOff val="35000"/>
                </a:schemeClr>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lumMod val="65000"/>
                    <a:lumOff val="35000"/>
                  </a:schemeClr>
                </a:solidFill>
                <a:latin typeface="Calibri" panose="020F0502020204030204" pitchFamily="34" charset="0"/>
              </a:rPr>
              <a:t>Cultural tourism evoked thoughts of a focus on the performing arts, galleries and possibly museums. Only a small minority would see themselves as a ‘cultural tourist’. People often describe this as ‘high-culture’ and it alienates more people than it appeals to. </a:t>
            </a:r>
            <a:r>
              <a:rPr lang="en-GB" sz="800" dirty="0" smtClean="0">
                <a:solidFill>
                  <a:schemeClr val="tx1">
                    <a:lumMod val="65000"/>
                    <a:lumOff val="35000"/>
                  </a:schemeClr>
                </a:solidFill>
                <a:latin typeface="Calibri" panose="020F0502020204030204" pitchFamily="34" charset="0"/>
              </a:rPr>
              <a:t>(Visit Wales)</a:t>
            </a:r>
          </a:p>
          <a:p>
            <a:endParaRPr lang="en-GB" b="1" dirty="0" smtClean="0"/>
          </a:p>
          <a:p>
            <a:endParaRPr lang="en-GB" b="1" dirty="0" smtClean="0"/>
          </a:p>
          <a:p>
            <a:r>
              <a:rPr lang="en-GB" b="1" dirty="0" smtClean="0"/>
              <a:t>Most people fall</a:t>
            </a:r>
            <a:r>
              <a:rPr lang="en-GB" b="1" baseline="0" dirty="0" smtClean="0"/>
              <a:t> into a </a:t>
            </a:r>
            <a:r>
              <a:rPr lang="en-GB" b="1" dirty="0" smtClean="0"/>
              <a:t>POPULAR culture</a:t>
            </a:r>
            <a:r>
              <a:rPr lang="en-GB" b="1" baseline="0" dirty="0" smtClean="0"/>
              <a:t> band that does involve visits to museums / art galleries</a:t>
            </a:r>
          </a:p>
          <a:p>
            <a:r>
              <a:rPr lang="en-GB" dirty="0" smtClean="0"/>
              <a:t> </a:t>
            </a:r>
          </a:p>
          <a:p>
            <a:pPr marL="342900"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Popular culture tourism revolves around those that visit a destination based on music events, film or TV-sets or literary locations.</a:t>
            </a:r>
          </a:p>
          <a:p>
            <a:pPr marL="342900" indent="-342900">
              <a:buClr>
                <a:schemeClr val="accent5"/>
              </a:buClr>
              <a:buFont typeface="Arial" panose="020B0604020202020204" pitchFamily="34" charset="0"/>
              <a:buChar char="•"/>
            </a:pPr>
            <a:endParaRPr lang="en-GB" sz="2000" dirty="0" smtClean="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Britain is ranked 4th out of 50 nations in terms of having an interesting /exciting contemporary culture such as music, films, art and literature(NBI, 2009), </a:t>
            </a:r>
          </a:p>
          <a:p>
            <a:pPr marL="342900" indent="-342900">
              <a:buClr>
                <a:schemeClr val="accent5"/>
              </a:buClr>
              <a:buFont typeface="Arial" panose="020B0604020202020204" pitchFamily="34" charset="0"/>
              <a:buChar char="•"/>
            </a:pPr>
            <a:endParaRPr lang="en-GB" sz="2000" dirty="0" smtClean="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Although the impact of films and television is normally temporary it usually encourages an increase in visitor numbers for at least some time. It may not play the main role in a visit to a destination but may act as a one of many reasons to visit.</a:t>
            </a:r>
          </a:p>
          <a:p>
            <a:pPr marL="342900" indent="-342900">
              <a:buClr>
                <a:schemeClr val="accent5"/>
              </a:buClr>
              <a:buFont typeface="Arial" panose="020B0604020202020204" pitchFamily="34" charset="0"/>
              <a:buChar char="•"/>
            </a:pPr>
            <a:endParaRPr lang="en-GB" sz="2000" dirty="0" smtClean="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The popularity of these destinations has been seen worldwide:</a:t>
            </a:r>
          </a:p>
          <a:p>
            <a:pPr marL="800100" lvl="1"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Lord of the Rings (New Zealand)</a:t>
            </a:r>
          </a:p>
          <a:p>
            <a:pPr marL="800100" lvl="1"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The Beach (Thailand)</a:t>
            </a:r>
          </a:p>
          <a:p>
            <a:pPr marL="800100" lvl="1" indent="-342900">
              <a:buClr>
                <a:schemeClr val="accent5"/>
              </a:buClr>
              <a:buFont typeface="Arial" panose="020B0604020202020204" pitchFamily="34" charset="0"/>
              <a:buChar char="•"/>
            </a:pPr>
            <a:endParaRPr lang="en-GB" sz="2000" dirty="0" smtClean="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Even in the UK, certain destinations have seen a growth in visitor numbers based on popular culture:</a:t>
            </a:r>
          </a:p>
          <a:p>
            <a:pPr marL="800100" lvl="1"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The Beatles (Liverpool)</a:t>
            </a:r>
          </a:p>
          <a:p>
            <a:pPr marL="800100" lvl="1"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Robin Hood (Nottingham)</a:t>
            </a:r>
          </a:p>
          <a:p>
            <a:pPr marL="800100" lvl="1"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Harry Potter (London)</a:t>
            </a:r>
          </a:p>
          <a:p>
            <a:pPr marL="800100" lvl="1"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Doctor Who (Wales)</a:t>
            </a:r>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AF15ED4D-B8E5-43E2-93D7-812C514F2A31}" type="slidenum">
              <a:rPr lang="en-GB" smtClean="0"/>
              <a:t>12</a:t>
            </a:fld>
            <a:endParaRPr lang="en-GB"/>
          </a:p>
        </p:txBody>
      </p:sp>
    </p:spTree>
    <p:extLst>
      <p:ext uri="{BB962C8B-B14F-4D97-AF65-F5344CB8AC3E}">
        <p14:creationId xmlns:p14="http://schemas.microsoft.com/office/powerpoint/2010/main" val="1381764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mailto:Iain.Gibson@Arkenford.co.uk" TargetMode="External"/><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hyperlink" Target="mailto:Ben.Moxon@arkenford.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er Page">
    <p:spTree>
      <p:nvGrpSpPr>
        <p:cNvPr id="1" name=""/>
        <p:cNvGrpSpPr/>
        <p:nvPr/>
      </p:nvGrpSpPr>
      <p:grpSpPr>
        <a:xfrm>
          <a:off x="0" y="0"/>
          <a:ext cx="0" cy="0"/>
          <a:chOff x="0" y="0"/>
          <a:chExt cx="0" cy="0"/>
        </a:xfrm>
      </p:grpSpPr>
      <p:sp>
        <p:nvSpPr>
          <p:cNvPr id="2" name="Title 1"/>
          <p:cNvSpPr>
            <a:spLocks noGrp="1"/>
          </p:cNvSpPr>
          <p:nvPr>
            <p:ph type="ctrTitle"/>
          </p:nvPr>
        </p:nvSpPr>
        <p:spPr>
          <a:xfrm>
            <a:off x="4874079" y="3437164"/>
            <a:ext cx="7162346" cy="702126"/>
          </a:xfrm>
        </p:spPr>
        <p:txBody>
          <a:bodyPr anchor="b">
            <a:normAutofit/>
          </a:bodyPr>
          <a:lstStyle>
            <a:lvl1pPr algn="ctr">
              <a:defRPr sz="4400" b="0"/>
            </a:lvl1pPr>
          </a:lstStyle>
          <a:p>
            <a:r>
              <a:rPr lang="en-US" smtClean="0"/>
              <a:t>Click to edit Master title style</a:t>
            </a:r>
            <a:endParaRPr lang="en-GB"/>
          </a:p>
        </p:txBody>
      </p:sp>
      <p:sp>
        <p:nvSpPr>
          <p:cNvPr id="3" name="Subtitle 2"/>
          <p:cNvSpPr>
            <a:spLocks noGrp="1"/>
          </p:cNvSpPr>
          <p:nvPr>
            <p:ph type="subTitle" idx="1"/>
          </p:nvPr>
        </p:nvSpPr>
        <p:spPr>
          <a:xfrm>
            <a:off x="4874079" y="4302578"/>
            <a:ext cx="7162346" cy="16328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5" name="Footer Placeholder 4"/>
          <p:cNvSpPr>
            <a:spLocks noGrp="1"/>
          </p:cNvSpPr>
          <p:nvPr>
            <p:ph type="ftr" sz="quarter" idx="11"/>
          </p:nvPr>
        </p:nvSpPr>
        <p:spPr/>
        <p:txBody>
          <a:bodyPr/>
          <a:lstStyle/>
          <a:p>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20336" y="5301208"/>
            <a:ext cx="2568986" cy="1044500"/>
          </a:xfrm>
          <a:prstGeom prst="rect">
            <a:avLst/>
          </a:prstGeom>
        </p:spPr>
      </p:pic>
    </p:spTree>
    <p:extLst>
      <p:ext uri="{BB962C8B-B14F-4D97-AF65-F5344CB8AC3E}">
        <p14:creationId xmlns:p14="http://schemas.microsoft.com/office/powerpoint/2010/main" val="30233922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B6564D-0DE9-4691-A128-9A16C53035E3}"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ACC37A-256D-43E0-A33E-047F0171A88D}" type="slidenum">
              <a:rPr lang="en-GB" smtClean="0"/>
              <a:t>‹#›</a:t>
            </a:fld>
            <a:endParaRPr lang="en-GB"/>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lvl1pPr marL="355600" indent="-355600">
              <a:buFontTx/>
              <a:buBlip>
                <a:blip r:embed="rId2"/>
              </a:buBlip>
              <a:defRPr sz="2000"/>
            </a:lvl1pPr>
            <a:lvl2pPr marL="804863" indent="-347663">
              <a:buFontTx/>
              <a:buBlip>
                <a:blip r:embed="rId2"/>
              </a:buBlip>
              <a:defRPr sz="1600"/>
            </a:lvl2pPr>
            <a:lvl3pPr marL="1143000" indent="-228600">
              <a:buFontTx/>
              <a:buBlip>
                <a:blip r:embed="rId2"/>
              </a:buBlip>
              <a:defRPr sz="1600"/>
            </a:lvl3pPr>
            <a:lvl4pPr marL="1600200" indent="-228600">
              <a:buFontTx/>
              <a:buBlip>
                <a:blip r:embed="rId2"/>
              </a:buBlip>
              <a:defRPr sz="1600"/>
            </a:lvl4pPr>
            <a:lvl5pPr marL="2057400" indent="-228600">
              <a:buFontTx/>
              <a:buBlip>
                <a:blip r:embed="rId2"/>
              </a:buBlip>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effectLst/>
              </a:defRPr>
            </a:lvl1pPr>
          </a:lstStyle>
          <a:p>
            <a:fld id="{442F4CA4-8949-4F02-A34E-6FB5BD8C9491}" type="slidenum">
              <a:rPr lang="en-GB" smtClean="0"/>
              <a:pPr/>
              <a:t>‹#›</a:t>
            </a:fld>
            <a:endParaRPr lang="en-GB" dirty="0"/>
          </a:p>
        </p:txBody>
      </p:sp>
      <p:sp>
        <p:nvSpPr>
          <p:cNvPr id="11" name="Rectangle 10"/>
          <p:cNvSpPr/>
          <p:nvPr userDrawn="1"/>
        </p:nvSpPr>
        <p:spPr>
          <a:xfrm>
            <a:off x="165297" y="6359068"/>
            <a:ext cx="42245" cy="3519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Placeholder 1"/>
          <p:cNvSpPr>
            <a:spLocks noGrp="1"/>
          </p:cNvSpPr>
          <p:nvPr>
            <p:ph type="title"/>
          </p:nvPr>
        </p:nvSpPr>
        <p:spPr>
          <a:xfrm>
            <a:off x="165297" y="64862"/>
            <a:ext cx="11871128" cy="790804"/>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4724555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55600" indent="-355600">
              <a:buFontTx/>
              <a:buBlip>
                <a:blip r:embed="rId2"/>
              </a:buBlip>
              <a:defRPr/>
            </a:lvl1pPr>
            <a:lvl2pPr marL="804863" indent="-347663">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accent2"/>
                </a:solidFill>
                <a:effectLst/>
              </a:defRPr>
            </a:lvl1pPr>
          </a:lstStyle>
          <a:p>
            <a:fld id="{442F4CA4-8949-4F02-A34E-6FB5BD8C9491}" type="slidenum">
              <a:rPr lang="en-GB" smtClean="0"/>
              <a:pPr/>
              <a:t>‹#›</a:t>
            </a:fld>
            <a:endParaRPr lang="en-GB" dirty="0"/>
          </a:p>
        </p:txBody>
      </p:sp>
      <p:sp>
        <p:nvSpPr>
          <p:cNvPr id="7" name="Rectangle 6"/>
          <p:cNvSpPr/>
          <p:nvPr userDrawn="1"/>
        </p:nvSpPr>
        <p:spPr>
          <a:xfrm>
            <a:off x="165297" y="6359068"/>
            <a:ext cx="42245" cy="351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laceholder 1"/>
          <p:cNvSpPr>
            <a:spLocks noGrp="1"/>
          </p:cNvSpPr>
          <p:nvPr>
            <p:ph type="title"/>
          </p:nvPr>
        </p:nvSpPr>
        <p:spPr>
          <a:xfrm>
            <a:off x="165297" y="64862"/>
            <a:ext cx="11871128" cy="790804"/>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5881577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55600" indent="-355600">
              <a:buFontTx/>
              <a:buBlip>
                <a:blip r:embed="rId2"/>
              </a:buBlip>
              <a:tabLst>
                <a:tab pos="271463" algn="l"/>
              </a:tabLst>
              <a:defRPr lang="en-US" sz="2800" kern="1200" dirty="0" smtClean="0">
                <a:solidFill>
                  <a:schemeClr val="tx1">
                    <a:lumMod val="65000"/>
                    <a:lumOff val="35000"/>
                  </a:schemeClr>
                </a:solidFill>
                <a:latin typeface="Calibri" panose="020F0502020204030204" pitchFamily="34" charset="0"/>
                <a:ea typeface="+mn-ea"/>
                <a:cs typeface="+mn-cs"/>
              </a:defRPr>
            </a:lvl1pPr>
            <a:lvl2pPr marL="804863" indent="-347663">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accent3"/>
                </a:solidFill>
                <a:effectLst/>
              </a:defRPr>
            </a:lvl1pPr>
          </a:lstStyle>
          <a:p>
            <a:fld id="{442F4CA4-8949-4F02-A34E-6FB5BD8C9491}" type="slidenum">
              <a:rPr lang="en-GB" smtClean="0"/>
              <a:pPr/>
              <a:t>‹#›</a:t>
            </a:fld>
            <a:endParaRPr lang="en-GB" dirty="0"/>
          </a:p>
        </p:txBody>
      </p:sp>
      <p:sp>
        <p:nvSpPr>
          <p:cNvPr id="7" name="Rectangle 6"/>
          <p:cNvSpPr/>
          <p:nvPr userDrawn="1"/>
        </p:nvSpPr>
        <p:spPr>
          <a:xfrm>
            <a:off x="165297" y="6359068"/>
            <a:ext cx="42245" cy="3519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laceholder 1"/>
          <p:cNvSpPr>
            <a:spLocks noGrp="1"/>
          </p:cNvSpPr>
          <p:nvPr>
            <p:ph type="title"/>
          </p:nvPr>
        </p:nvSpPr>
        <p:spPr>
          <a:xfrm>
            <a:off x="165297" y="64862"/>
            <a:ext cx="11871128" cy="790804"/>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5141917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an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55600" indent="-355600">
              <a:buFontTx/>
              <a:buBlip>
                <a:blip r:embed="rId2"/>
              </a:buBlip>
              <a:defRPr/>
            </a:lvl1pPr>
            <a:lvl2pPr marL="804863" indent="-347663">
              <a:buFontTx/>
              <a:buBlip>
                <a:blip r:embed="rId2"/>
              </a:buBlip>
              <a:tabLst>
                <a:tab pos="804863" algn="l"/>
              </a:tabLst>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accent5"/>
                </a:solidFill>
                <a:effectLst/>
              </a:defRPr>
            </a:lvl1pPr>
          </a:lstStyle>
          <a:p>
            <a:fld id="{442F4CA4-8949-4F02-A34E-6FB5BD8C9491}" type="slidenum">
              <a:rPr lang="en-GB" smtClean="0"/>
              <a:pPr/>
              <a:t>‹#›</a:t>
            </a:fld>
            <a:endParaRPr lang="en-GB" dirty="0"/>
          </a:p>
        </p:txBody>
      </p:sp>
      <p:sp>
        <p:nvSpPr>
          <p:cNvPr id="7" name="Rectangle 6"/>
          <p:cNvSpPr/>
          <p:nvPr userDrawn="1"/>
        </p:nvSpPr>
        <p:spPr>
          <a:xfrm>
            <a:off x="165297" y="6359068"/>
            <a:ext cx="42245" cy="3519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laceholder 1"/>
          <p:cNvSpPr>
            <a:spLocks noGrp="1"/>
          </p:cNvSpPr>
          <p:nvPr>
            <p:ph type="title"/>
          </p:nvPr>
        </p:nvSpPr>
        <p:spPr>
          <a:xfrm>
            <a:off x="165297" y="64862"/>
            <a:ext cx="11871128" cy="790804"/>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6761016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rp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55600" indent="-355600">
              <a:buFontTx/>
              <a:buBlip>
                <a:blip r:embed="rId2"/>
              </a:buBlip>
              <a:defRPr/>
            </a:lvl1pPr>
            <a:lvl2pPr marL="804863" indent="-347663">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accent1"/>
                </a:solidFill>
                <a:effectLst/>
              </a:defRPr>
            </a:lvl1pPr>
          </a:lstStyle>
          <a:p>
            <a:fld id="{442F4CA4-8949-4F02-A34E-6FB5BD8C9491}" type="slidenum">
              <a:rPr lang="en-GB" smtClean="0"/>
              <a:pPr/>
              <a:t>‹#›</a:t>
            </a:fld>
            <a:endParaRPr lang="en-GB" dirty="0"/>
          </a:p>
        </p:txBody>
      </p:sp>
      <p:sp>
        <p:nvSpPr>
          <p:cNvPr id="7" name="Rectangle 6"/>
          <p:cNvSpPr/>
          <p:nvPr userDrawn="1"/>
        </p:nvSpPr>
        <p:spPr>
          <a:xfrm>
            <a:off x="165297" y="6359068"/>
            <a:ext cx="42245" cy="3519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9" name="Title Placeholder 1"/>
          <p:cNvSpPr>
            <a:spLocks noGrp="1"/>
          </p:cNvSpPr>
          <p:nvPr>
            <p:ph type="title"/>
          </p:nvPr>
        </p:nvSpPr>
        <p:spPr>
          <a:xfrm>
            <a:off x="165297" y="64862"/>
            <a:ext cx="11871128" cy="790804"/>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0090526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55600" indent="-355600">
              <a:buFontTx/>
              <a:buBlip>
                <a:blip r:embed="rId2"/>
              </a:buBlip>
              <a:defRPr/>
            </a:lvl1pPr>
            <a:lvl2pPr marL="812800" indent="-355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noFill/>
        </p:spPr>
        <p:txBody>
          <a:bodyPr/>
          <a:lstStyle>
            <a:lvl1pPr>
              <a:defRPr>
                <a:solidFill>
                  <a:schemeClr val="accent4"/>
                </a:solidFill>
                <a:effectLst/>
              </a:defRPr>
            </a:lvl1pPr>
          </a:lstStyle>
          <a:p>
            <a:fld id="{442F4CA4-8949-4F02-A34E-6FB5BD8C9491}" type="slidenum">
              <a:rPr lang="en-GB" smtClean="0"/>
              <a:pPr/>
              <a:t>‹#›</a:t>
            </a:fld>
            <a:endParaRPr lang="en-GB" dirty="0"/>
          </a:p>
        </p:txBody>
      </p:sp>
      <p:sp>
        <p:nvSpPr>
          <p:cNvPr id="10" name="Title Placeholder 1"/>
          <p:cNvSpPr>
            <a:spLocks noGrp="1"/>
          </p:cNvSpPr>
          <p:nvPr>
            <p:ph type="title"/>
          </p:nvPr>
        </p:nvSpPr>
        <p:spPr>
          <a:xfrm>
            <a:off x="165297" y="64862"/>
            <a:ext cx="11871128" cy="790804"/>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7" name="Rectangle 6"/>
          <p:cNvSpPr/>
          <p:nvPr userDrawn="1"/>
        </p:nvSpPr>
        <p:spPr>
          <a:xfrm>
            <a:off x="165297" y="6359068"/>
            <a:ext cx="42245" cy="3519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Tree>
    <p:extLst>
      <p:ext uri="{BB962C8B-B14F-4D97-AF65-F5344CB8AC3E}">
        <p14:creationId xmlns:p14="http://schemas.microsoft.com/office/powerpoint/2010/main" val="15665448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55600" indent="-355600">
              <a:buFontTx/>
              <a:buBlip>
                <a:blip r:embed="rId2"/>
              </a:buBlip>
              <a:defRPr lang="en-US" dirty="0" smtClean="0"/>
            </a:lvl1pPr>
            <a:lvl2pPr marL="804863" indent="-347663">
              <a:buFontTx/>
              <a:buBlip>
                <a:blip r:embed="rId2"/>
              </a:buBlip>
              <a:defRPr lang="en-US" dirty="0" smtClean="0"/>
            </a:lvl2pPr>
            <a:lvl3pPr marL="1143000" indent="-228600">
              <a:buFontTx/>
              <a:buBlip>
                <a:blip r:embed="rId2"/>
              </a:buBlip>
              <a:defRPr lang="en-US" dirty="0" smtClean="0"/>
            </a:lvl3pPr>
            <a:lvl4pPr marL="1600200" indent="-228600">
              <a:buFontTx/>
              <a:buBlip>
                <a:blip r:embed="rId2"/>
              </a:buBlip>
              <a:defRPr lang="en-US" dirty="0" smtClean="0"/>
            </a:lvl4pPr>
            <a:lvl5pPr marL="2057400" indent="-228600">
              <a:buFontTx/>
              <a:buBlip>
                <a:blip r:embed="rId2"/>
              </a:buBlip>
              <a:defRPr lang="en-GB"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noFill/>
        </p:spPr>
        <p:txBody>
          <a:bodyPr/>
          <a:lstStyle>
            <a:lvl1pPr>
              <a:defRPr>
                <a:solidFill>
                  <a:schemeClr val="accent6"/>
                </a:solidFill>
                <a:effectLst/>
              </a:defRPr>
            </a:lvl1pPr>
          </a:lstStyle>
          <a:p>
            <a:fld id="{442F4CA4-8949-4F02-A34E-6FB5BD8C9491}" type="slidenum">
              <a:rPr lang="en-GB" smtClean="0"/>
              <a:pPr/>
              <a:t>‹#›</a:t>
            </a:fld>
            <a:endParaRPr lang="en-GB" dirty="0"/>
          </a:p>
        </p:txBody>
      </p:sp>
      <p:sp>
        <p:nvSpPr>
          <p:cNvPr id="7" name="Rectangle 6"/>
          <p:cNvSpPr/>
          <p:nvPr userDrawn="1"/>
        </p:nvSpPr>
        <p:spPr>
          <a:xfrm>
            <a:off x="165297" y="6359068"/>
            <a:ext cx="42245" cy="3519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9" name="Title Placeholder 1"/>
          <p:cNvSpPr>
            <a:spLocks noGrp="1"/>
          </p:cNvSpPr>
          <p:nvPr>
            <p:ph type="title"/>
          </p:nvPr>
        </p:nvSpPr>
        <p:spPr>
          <a:xfrm>
            <a:off x="165297" y="64862"/>
            <a:ext cx="11871128" cy="790804"/>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5893221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6" name="Subtitle 5"/>
          <p:cNvSpPr txBox="1">
            <a:spLocks/>
          </p:cNvSpPr>
          <p:nvPr userDrawn="1"/>
        </p:nvSpPr>
        <p:spPr>
          <a:xfrm>
            <a:off x="282631" y="3955418"/>
            <a:ext cx="7037505" cy="1882046"/>
          </a:xfrm>
          <a:prstGeom prst="rect">
            <a:avLst/>
          </a:prstGeom>
        </p:spPr>
        <p:txBody>
          <a:bodyPr vert="horz" lIns="91440" tIns="45720" rIns="91440" bIns="45720" rtlCol="0">
            <a:noAutofit/>
          </a:bodyPr>
          <a:lstStyle>
            <a:lvl1pPr marL="271463" marR="0" indent="-271463" algn="l" defTabSz="914400" rtl="0" eaLnBrk="1" fontAlgn="auto" latinLnBrk="0" hangingPunct="1">
              <a:lnSpc>
                <a:spcPct val="100000"/>
              </a:lnSpc>
              <a:spcBef>
                <a:spcPts val="0"/>
              </a:spcBef>
              <a:spcAft>
                <a:spcPts val="0"/>
              </a:spcAft>
              <a:buClrTx/>
              <a:buSzTx/>
              <a:buFontTx/>
              <a:buBlip>
                <a:blip r:embed="rId2"/>
              </a:buBlip>
              <a:tabLst/>
              <a:defRPr sz="22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0"/>
              </a:spcBef>
              <a:buFontTx/>
              <a:buBlip>
                <a:blip r:embed="rId2"/>
              </a:buBlip>
              <a:tabLst/>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0"/>
              </a:spcBef>
              <a:buFontTx/>
              <a:buBlip>
                <a:blip r:embed="rId2"/>
              </a:buBlip>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0"/>
              </a:spcBef>
              <a:buFontTx/>
              <a:buBlip>
                <a:blip r:embed="rId2"/>
              </a:buBlip>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0"/>
              </a:spcBef>
              <a:buFontTx/>
              <a:buBlip>
                <a:blip r:embed="rId2"/>
              </a:buBlip>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smtClean="0">
                <a:solidFill>
                  <a:schemeClr val="tx1">
                    <a:lumMod val="75000"/>
                    <a:lumOff val="25000"/>
                  </a:schemeClr>
                </a:solidFill>
                <a:latin typeface="Calibri" panose="020F0502020204030204" pitchFamily="34" charset="0"/>
              </a:rPr>
              <a:t>Contact:  </a:t>
            </a:r>
            <a:r>
              <a:rPr lang="en-GB" sz="2000" i="1" kern="1200" dirty="0" smtClean="0">
                <a:solidFill>
                  <a:schemeClr val="tx1">
                    <a:lumMod val="75000"/>
                    <a:lumOff val="25000"/>
                  </a:schemeClr>
                </a:solidFill>
                <a:latin typeface="Calibri" panose="020F0502020204030204" pitchFamily="34" charset="0"/>
                <a:ea typeface="+mn-ea"/>
                <a:cs typeface="+mn-cs"/>
              </a:rPr>
              <a:t>Iain Gibson/ </a:t>
            </a:r>
            <a:r>
              <a:rPr lang="en-GB" sz="2000" i="1" dirty="0" smtClean="0">
                <a:solidFill>
                  <a:schemeClr val="tx1">
                    <a:lumMod val="75000"/>
                    <a:lumOff val="25000"/>
                  </a:schemeClr>
                </a:solidFill>
                <a:latin typeface="Calibri" panose="020F0502020204030204" pitchFamily="34" charset="0"/>
              </a:rPr>
              <a:t>Ben Moxon</a:t>
            </a:r>
            <a:endParaRPr lang="en-GB" sz="2000" dirty="0" smtClean="0">
              <a:solidFill>
                <a:schemeClr val="tx1">
                  <a:lumMod val="75000"/>
                  <a:lumOff val="25000"/>
                </a:schemeClr>
              </a:solidFill>
              <a:latin typeface="Calibri" panose="020F0502020204030204" pitchFamily="34" charset="0"/>
            </a:endParaRPr>
          </a:p>
          <a:p>
            <a:pPr marL="0" indent="0">
              <a:buNone/>
            </a:pPr>
            <a:r>
              <a:rPr lang="en-GB" sz="1600" dirty="0" smtClean="0">
                <a:solidFill>
                  <a:schemeClr val="tx1">
                    <a:lumMod val="75000"/>
                    <a:lumOff val="25000"/>
                  </a:schemeClr>
                </a:solidFill>
                <a:latin typeface="Calibri" panose="020F0502020204030204" pitchFamily="34" charset="0"/>
              </a:rPr>
              <a:t>Email:  </a:t>
            </a:r>
            <a:r>
              <a:rPr lang="en-GB" sz="2000" i="1" kern="1200" dirty="0" smtClean="0">
                <a:solidFill>
                  <a:schemeClr val="tx1">
                    <a:lumMod val="75000"/>
                    <a:lumOff val="25000"/>
                  </a:schemeClr>
                </a:solidFill>
                <a:latin typeface="Calibri" panose="020F0502020204030204" pitchFamily="34" charset="0"/>
                <a:ea typeface="+mn-ea"/>
                <a:cs typeface="+mn-cs"/>
                <a:hlinkClick r:id="rId3"/>
              </a:rPr>
              <a:t>Iain.Gibson@arkenford.co.uk</a:t>
            </a:r>
            <a:r>
              <a:rPr lang="en-GB" sz="1600" baseline="0" dirty="0" smtClean="0">
                <a:solidFill>
                  <a:schemeClr val="tx1">
                    <a:lumMod val="75000"/>
                    <a:lumOff val="25000"/>
                  </a:schemeClr>
                </a:solidFill>
                <a:latin typeface="Calibri" panose="020F0502020204030204" pitchFamily="34" charset="0"/>
              </a:rPr>
              <a:t> </a:t>
            </a:r>
          </a:p>
          <a:p>
            <a:pPr marL="0" indent="0">
              <a:buNone/>
            </a:pPr>
            <a:r>
              <a:rPr lang="en-GB" sz="2000" i="1" dirty="0" smtClean="0">
                <a:solidFill>
                  <a:schemeClr val="tx1">
                    <a:lumMod val="75000"/>
                    <a:lumOff val="25000"/>
                  </a:schemeClr>
                </a:solidFill>
                <a:latin typeface="Calibri" panose="020F0502020204030204" pitchFamily="34" charset="0"/>
                <a:hlinkClick r:id="rId4"/>
              </a:rPr>
              <a:t>Ben.Moxon@arkenford.co.uk</a:t>
            </a:r>
            <a:endParaRPr lang="en-GB" sz="2000" i="1" dirty="0" smtClean="0">
              <a:solidFill>
                <a:schemeClr val="tx1">
                  <a:lumMod val="75000"/>
                  <a:lumOff val="25000"/>
                </a:schemeClr>
              </a:solidFill>
              <a:latin typeface="Calibri" panose="020F0502020204030204" pitchFamily="34" charset="0"/>
            </a:endParaRPr>
          </a:p>
          <a:p>
            <a:pPr marL="0" indent="0">
              <a:buNone/>
            </a:pPr>
            <a:r>
              <a:rPr lang="en-GB" sz="1600" dirty="0" smtClean="0">
                <a:solidFill>
                  <a:schemeClr val="tx1">
                    <a:lumMod val="75000"/>
                    <a:lumOff val="25000"/>
                  </a:schemeClr>
                </a:solidFill>
                <a:latin typeface="Calibri" panose="020F0502020204030204" pitchFamily="34" charset="0"/>
              </a:rPr>
              <a:t>Address:</a:t>
            </a:r>
            <a:r>
              <a:rPr lang="en-GB" sz="1600" baseline="0" dirty="0" smtClean="0">
                <a:solidFill>
                  <a:schemeClr val="tx1">
                    <a:lumMod val="75000"/>
                    <a:lumOff val="25000"/>
                  </a:schemeClr>
                </a:solidFill>
                <a:latin typeface="Calibri" panose="020F0502020204030204" pitchFamily="34" charset="0"/>
              </a:rPr>
              <a:t>  </a:t>
            </a:r>
            <a:r>
              <a:rPr lang="en-GB" sz="2000" dirty="0" smtClean="0">
                <a:solidFill>
                  <a:schemeClr val="tx1">
                    <a:lumMod val="75000"/>
                    <a:lumOff val="25000"/>
                  </a:schemeClr>
                </a:solidFill>
                <a:latin typeface="Calibri" panose="020F0502020204030204" pitchFamily="34" charset="0"/>
              </a:rPr>
              <a:t>1 Bell Court, </a:t>
            </a:r>
            <a:r>
              <a:rPr lang="en-GB" sz="2000" dirty="0" err="1" smtClean="0">
                <a:solidFill>
                  <a:schemeClr val="tx1">
                    <a:lumMod val="75000"/>
                    <a:lumOff val="25000"/>
                  </a:schemeClr>
                </a:solidFill>
                <a:latin typeface="Calibri" panose="020F0502020204030204" pitchFamily="34" charset="0"/>
              </a:rPr>
              <a:t>Leapale</a:t>
            </a:r>
            <a:r>
              <a:rPr lang="en-GB" sz="2000" dirty="0" smtClean="0">
                <a:solidFill>
                  <a:schemeClr val="tx1">
                    <a:lumMod val="75000"/>
                    <a:lumOff val="25000"/>
                  </a:schemeClr>
                </a:solidFill>
                <a:latin typeface="Calibri" panose="020F0502020204030204" pitchFamily="34" charset="0"/>
              </a:rPr>
              <a:t> Lane, Guildford</a:t>
            </a:r>
            <a:r>
              <a:rPr lang="en-GB" sz="2000" baseline="0" dirty="0" smtClean="0">
                <a:solidFill>
                  <a:schemeClr val="tx1">
                    <a:lumMod val="75000"/>
                    <a:lumOff val="25000"/>
                  </a:schemeClr>
                </a:solidFill>
                <a:latin typeface="Calibri" panose="020F0502020204030204" pitchFamily="34" charset="0"/>
              </a:rPr>
              <a:t> GU1 4LY</a:t>
            </a:r>
            <a:endParaRPr lang="en-GB" sz="2000" dirty="0" smtClean="0">
              <a:solidFill>
                <a:schemeClr val="tx1">
                  <a:lumMod val="75000"/>
                  <a:lumOff val="25000"/>
                </a:schemeClr>
              </a:solidFill>
              <a:latin typeface="Calibri" panose="020F0502020204030204" pitchFamily="34" charset="0"/>
            </a:endParaRPr>
          </a:p>
          <a:p>
            <a:pPr marL="0" indent="0">
              <a:buNone/>
            </a:pPr>
            <a:r>
              <a:rPr lang="en-GB" sz="1600" dirty="0" smtClean="0">
                <a:solidFill>
                  <a:schemeClr val="tx1">
                    <a:lumMod val="75000"/>
                    <a:lumOff val="25000"/>
                  </a:schemeClr>
                </a:solidFill>
                <a:latin typeface="Calibri" panose="020F0502020204030204" pitchFamily="34" charset="0"/>
              </a:rPr>
              <a:t>Tel:</a:t>
            </a:r>
            <a:r>
              <a:rPr lang="en-GB" sz="1600" baseline="0" dirty="0" smtClean="0">
                <a:solidFill>
                  <a:schemeClr val="tx1">
                    <a:lumMod val="75000"/>
                    <a:lumOff val="25000"/>
                  </a:schemeClr>
                </a:solidFill>
                <a:latin typeface="Calibri" panose="020F0502020204030204" pitchFamily="34" charset="0"/>
              </a:rPr>
              <a:t>  </a:t>
            </a:r>
            <a:r>
              <a:rPr lang="en-GB" sz="2000" dirty="0" smtClean="0">
                <a:solidFill>
                  <a:schemeClr val="tx1">
                    <a:lumMod val="75000"/>
                    <a:lumOff val="25000"/>
                  </a:schemeClr>
                </a:solidFill>
                <a:latin typeface="Calibri" panose="020F0502020204030204" pitchFamily="34" charset="0"/>
              </a:rPr>
              <a:t>01483 510310</a:t>
            </a:r>
            <a:r>
              <a:rPr lang="en-GB" sz="2000" baseline="0" dirty="0" smtClean="0">
                <a:solidFill>
                  <a:schemeClr val="tx1">
                    <a:lumMod val="75000"/>
                    <a:lumOff val="25000"/>
                  </a:schemeClr>
                </a:solidFill>
                <a:latin typeface="Calibri" panose="020F0502020204030204" pitchFamily="34" charset="0"/>
              </a:rPr>
              <a:t>   </a:t>
            </a:r>
            <a:r>
              <a:rPr lang="en-GB" sz="1600" dirty="0" smtClean="0">
                <a:solidFill>
                  <a:schemeClr val="tx1">
                    <a:lumMod val="75000"/>
                    <a:lumOff val="25000"/>
                  </a:schemeClr>
                </a:solidFill>
                <a:latin typeface="Calibri" panose="020F0502020204030204" pitchFamily="34" charset="0"/>
              </a:rPr>
              <a:t>Website:</a:t>
            </a:r>
            <a:r>
              <a:rPr lang="en-GB" sz="1600" baseline="0" dirty="0" smtClean="0">
                <a:solidFill>
                  <a:schemeClr val="tx1">
                    <a:lumMod val="75000"/>
                    <a:lumOff val="25000"/>
                  </a:schemeClr>
                </a:solidFill>
                <a:latin typeface="Calibri" panose="020F0502020204030204" pitchFamily="34" charset="0"/>
              </a:rPr>
              <a:t>  </a:t>
            </a:r>
            <a:r>
              <a:rPr lang="en-GB" sz="2000" dirty="0" smtClean="0">
                <a:solidFill>
                  <a:schemeClr val="tx1">
                    <a:lumMod val="75000"/>
                    <a:lumOff val="25000"/>
                  </a:schemeClr>
                </a:solidFill>
                <a:latin typeface="Calibri" panose="020F0502020204030204" pitchFamily="34" charset="0"/>
              </a:rPr>
              <a:t>www.arkenford.co.uk</a:t>
            </a:r>
            <a:endParaRPr lang="en-GB" sz="2000" dirty="0">
              <a:solidFill>
                <a:schemeClr val="tx1">
                  <a:lumMod val="75000"/>
                  <a:lumOff val="25000"/>
                </a:schemeClr>
              </a:solidFill>
              <a:latin typeface="Calibri" panose="020F0502020204030204" pitchFamily="34" charset="0"/>
            </a:endParaRP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08329" y="6176211"/>
            <a:ext cx="1563930" cy="658201"/>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39409" y="789729"/>
            <a:ext cx="5098157" cy="4810125"/>
          </a:xfrm>
          <a:prstGeom prst="rect">
            <a:avLst/>
          </a:prstGeom>
        </p:spPr>
      </p:pic>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89753" y="6176211"/>
            <a:ext cx="1226461" cy="658201"/>
          </a:xfrm>
          <a:prstGeom prst="rect">
            <a:avLst/>
          </a:prstGeom>
        </p:spPr>
      </p:pic>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6224323"/>
            <a:ext cx="2324100" cy="561975"/>
          </a:xfrm>
          <a:prstGeom prst="rect">
            <a:avLst/>
          </a:prstGeom>
        </p:spPr>
      </p:pic>
    </p:spTree>
    <p:extLst>
      <p:ext uri="{BB962C8B-B14F-4D97-AF65-F5344CB8AC3E}">
        <p14:creationId xmlns:p14="http://schemas.microsoft.com/office/powerpoint/2010/main" val="1018067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5297" y="0"/>
            <a:ext cx="11871128" cy="790804"/>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65297" y="949100"/>
            <a:ext cx="11871128" cy="52230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1556657" y="6356350"/>
            <a:ext cx="887185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207542" y="6356350"/>
            <a:ext cx="498021" cy="365125"/>
          </a:xfrm>
          <a:prstGeom prst="rect">
            <a:avLst/>
          </a:prstGeom>
        </p:spPr>
        <p:txBody>
          <a:bodyPr vert="horz" lIns="91440" tIns="45720" rIns="91440" bIns="45720" rtlCol="0" anchor="ctr"/>
          <a:lstStyle>
            <a:lvl1pPr algn="l">
              <a:defRPr sz="1400" b="1" cap="none" spc="0">
                <a:ln w="0">
                  <a:noFill/>
                </a:ln>
                <a:solidFill>
                  <a:schemeClr val="accent1"/>
                </a:solidFill>
                <a:effectLst/>
              </a:defRPr>
            </a:lvl1pPr>
          </a:lstStyle>
          <a:p>
            <a:fld id="{442F4CA4-8949-4F02-A34E-6FB5BD8C9491}" type="slidenum">
              <a:rPr lang="en-GB" smtClean="0"/>
              <a:pPr/>
              <a:t>‹#›</a:t>
            </a:fld>
            <a:endParaRPr lang="en-GB" dirty="0"/>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68001" y="6243411"/>
            <a:ext cx="1404258" cy="591001"/>
          </a:xfrm>
          <a:prstGeom prst="rect">
            <a:avLst/>
          </a:prstGeom>
        </p:spPr>
      </p:pic>
    </p:spTree>
    <p:extLst>
      <p:ext uri="{BB962C8B-B14F-4D97-AF65-F5344CB8AC3E}">
        <p14:creationId xmlns:p14="http://schemas.microsoft.com/office/powerpoint/2010/main" val="469032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1" r:id="rId9"/>
    <p:sldLayoutId id="2147483659" r:id="rId1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1" kern="1200">
          <a:solidFill>
            <a:schemeClr val="tx1">
              <a:lumMod val="65000"/>
              <a:lumOff val="35000"/>
            </a:schemeClr>
          </a:solidFill>
          <a:latin typeface="Calibri Light" panose="020F0302020204030204" pitchFamily="34" charset="0"/>
          <a:ea typeface="+mj-ea"/>
          <a:cs typeface="+mj-cs"/>
        </a:defRPr>
      </a:lvl1pPr>
    </p:titleStyle>
    <p:bodyStyle>
      <a:lvl1pPr marL="228600" indent="-228600" algn="l" defTabSz="914400" rtl="0" eaLnBrk="1" latinLnBrk="0" hangingPunct="1">
        <a:lnSpc>
          <a:spcPct val="100000"/>
        </a:lnSpc>
        <a:spcBef>
          <a:spcPts val="1000"/>
        </a:spcBef>
        <a:buFontTx/>
        <a:buBlip>
          <a:blip r:embed="rId13"/>
        </a:buBlip>
        <a:defRPr sz="2000" kern="1200">
          <a:solidFill>
            <a:schemeClr val="tx1">
              <a:lumMod val="65000"/>
              <a:lumOff val="35000"/>
            </a:schemeClr>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500"/>
        </a:spcBef>
        <a:buFontTx/>
        <a:buBlip>
          <a:blip r:embed="rId13"/>
        </a:buBlip>
        <a:defRPr sz="1600" kern="1200">
          <a:solidFill>
            <a:schemeClr val="tx1">
              <a:lumMod val="65000"/>
              <a:lumOff val="35000"/>
            </a:schemeClr>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500"/>
        </a:spcBef>
        <a:buFontTx/>
        <a:buBlip>
          <a:blip r:embed="rId13"/>
        </a:buBlip>
        <a:defRPr sz="1600" kern="1200">
          <a:solidFill>
            <a:schemeClr val="tx1">
              <a:lumMod val="65000"/>
              <a:lumOff val="35000"/>
            </a:schemeClr>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500"/>
        </a:spcBef>
        <a:buFontTx/>
        <a:buBlip>
          <a:blip r:embed="rId13"/>
        </a:buBlip>
        <a:defRPr sz="1600" kern="1200">
          <a:solidFill>
            <a:schemeClr val="tx1">
              <a:lumMod val="65000"/>
              <a:lumOff val="35000"/>
            </a:schemeClr>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500"/>
        </a:spcBef>
        <a:buFontTx/>
        <a:buBlip>
          <a:blip r:embed="rId13"/>
        </a:buBlip>
        <a:defRPr sz="1600" kern="1200">
          <a:solidFill>
            <a:schemeClr val="tx1">
              <a:lumMod val="65000"/>
              <a:lumOff val="35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504" userDrawn="1">
          <p15:clr>
            <a:srgbClr val="F26B43"/>
          </p15:clr>
        </p15:guide>
        <p15:guide id="2" pos="98" userDrawn="1">
          <p15:clr>
            <a:srgbClr val="F26B43"/>
          </p15:clr>
        </p15:guide>
        <p15:guide id="3" pos="758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408" y="3284984"/>
            <a:ext cx="9865096" cy="865414"/>
          </a:xfrm>
        </p:spPr>
        <p:txBody>
          <a:bodyPr>
            <a:noAutofit/>
          </a:bodyPr>
          <a:lstStyle/>
          <a:p>
            <a:pPr algn="l"/>
            <a:r>
              <a:rPr lang="en-GB" sz="6000" b="1" dirty="0" smtClean="0"/>
              <a:t>Cornwall Destination Review</a:t>
            </a:r>
            <a:r>
              <a:rPr lang="en-GB" sz="4800" dirty="0" smtClean="0"/>
              <a:t/>
            </a:r>
            <a:br>
              <a:rPr lang="en-GB" sz="4800" dirty="0" smtClean="0"/>
            </a:br>
            <a:r>
              <a:rPr lang="en-GB" sz="4800" dirty="0" smtClean="0"/>
              <a:t/>
            </a:r>
            <a:br>
              <a:rPr lang="en-GB" sz="4800" dirty="0" smtClean="0"/>
            </a:br>
            <a:r>
              <a:rPr lang="en-GB" sz="4800" dirty="0" smtClean="0"/>
              <a:t>Cultural Workshop</a:t>
            </a:r>
            <a:br>
              <a:rPr lang="en-GB" sz="4800" dirty="0" smtClean="0"/>
            </a:br>
            <a:r>
              <a:rPr lang="en-GB" sz="4800" dirty="0" smtClean="0"/>
              <a:t>November 2015</a:t>
            </a:r>
            <a:endParaRPr lang="en-GB" sz="4800" dirty="0"/>
          </a:p>
        </p:txBody>
      </p:sp>
      <p:pic>
        <p:nvPicPr>
          <p:cNvPr id="1026" name="Picture 2"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282" y="5589238"/>
            <a:ext cx="1678233" cy="6358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5634701"/>
            <a:ext cx="13430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273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idx="1"/>
          </p:nvPr>
        </p:nvSpPr>
        <p:spPr>
          <a:xfrm>
            <a:off x="207542" y="1052736"/>
            <a:ext cx="6608538" cy="5303614"/>
          </a:xfrm>
        </p:spPr>
        <p:txBody>
          <a:bodyPr/>
          <a:lstStyle/>
          <a:p>
            <a:endParaRPr lang="en-GB" dirty="0"/>
          </a:p>
          <a:p>
            <a:endParaRPr lang="en-GB" dirty="0"/>
          </a:p>
        </p:txBody>
      </p:sp>
      <p:sp>
        <p:nvSpPr>
          <p:cNvPr id="3" name="Slide Number Placeholder 2"/>
          <p:cNvSpPr>
            <a:spLocks noGrp="1"/>
          </p:cNvSpPr>
          <p:nvPr>
            <p:ph type="sldNum" sz="quarter" idx="12"/>
          </p:nvPr>
        </p:nvSpPr>
        <p:spPr/>
        <p:txBody>
          <a:bodyPr/>
          <a:lstStyle/>
          <a:p>
            <a:fld id="{442F4CA4-8949-4F02-A34E-6FB5BD8C9491}" type="slidenum">
              <a:rPr lang="en-GB" smtClean="0"/>
              <a:pPr/>
              <a:t>10</a:t>
            </a:fld>
            <a:endParaRPr lang="en-GB" dirty="0"/>
          </a:p>
        </p:txBody>
      </p:sp>
      <p:sp>
        <p:nvSpPr>
          <p:cNvPr id="15" name="Title 3"/>
          <p:cNvSpPr>
            <a:spLocks noGrp="1"/>
          </p:cNvSpPr>
          <p:nvPr>
            <p:ph type="title"/>
          </p:nvPr>
        </p:nvSpPr>
        <p:spPr/>
        <p:txBody>
          <a:bodyPr>
            <a:normAutofit fontScale="90000"/>
          </a:bodyPr>
          <a:lstStyle/>
          <a:p>
            <a:r>
              <a:rPr lang="en-GB" sz="4000" dirty="0" smtClean="0"/>
              <a:t>Regions visited by length</a:t>
            </a:r>
            <a:br>
              <a:rPr lang="en-GB" sz="4000" dirty="0" smtClean="0"/>
            </a:br>
            <a:r>
              <a:rPr lang="en-GB" sz="2200" dirty="0">
                <a:solidFill>
                  <a:schemeClr val="accent5"/>
                </a:solidFill>
              </a:rPr>
              <a:t>	</a:t>
            </a:r>
          </a:p>
        </p:txBody>
      </p:sp>
      <p:graphicFrame>
        <p:nvGraphicFramePr>
          <p:cNvPr id="7" name="Chart 6"/>
          <p:cNvGraphicFramePr>
            <a:graphicFrameLocks/>
          </p:cNvGraphicFramePr>
          <p:nvPr>
            <p:extLst>
              <p:ext uri="{D42A27DB-BD31-4B8C-83A1-F6EECF244321}">
                <p14:modId xmlns:p14="http://schemas.microsoft.com/office/powerpoint/2010/main" val="1558636011"/>
              </p:ext>
            </p:extLst>
          </p:nvPr>
        </p:nvGraphicFramePr>
        <p:xfrm>
          <a:off x="839416" y="620688"/>
          <a:ext cx="9336360" cy="59046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4816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2F4CA4-8949-4F02-A34E-6FB5BD8C9491}" type="slidenum">
              <a:rPr lang="en-GB" smtClean="0"/>
              <a:pPr/>
              <a:t>11</a:t>
            </a:fld>
            <a:endParaRPr lang="en-GB" dirty="0"/>
          </a:p>
        </p:txBody>
      </p:sp>
      <p:sp>
        <p:nvSpPr>
          <p:cNvPr id="4" name="Title 3"/>
          <p:cNvSpPr>
            <a:spLocks noGrp="1"/>
          </p:cNvSpPr>
          <p:nvPr>
            <p:ph type="title"/>
          </p:nvPr>
        </p:nvSpPr>
        <p:spPr/>
        <p:txBody>
          <a:bodyPr/>
          <a:lstStyle/>
          <a:p>
            <a:r>
              <a:rPr lang="en-GB" dirty="0" smtClean="0"/>
              <a:t>Cultural tourism</a:t>
            </a:r>
            <a:endParaRPr lang="en-GB" dirty="0"/>
          </a:p>
        </p:txBody>
      </p:sp>
      <p:sp>
        <p:nvSpPr>
          <p:cNvPr id="5" name="TextBox 4"/>
          <p:cNvSpPr txBox="1"/>
          <p:nvPr/>
        </p:nvSpPr>
        <p:spPr>
          <a:xfrm>
            <a:off x="165297" y="856655"/>
            <a:ext cx="11828883" cy="5786199"/>
          </a:xfrm>
          <a:prstGeom prst="rect">
            <a:avLst/>
          </a:prstGeom>
          <a:noFill/>
        </p:spPr>
        <p:txBody>
          <a:bodyPr wrap="square" rtlCol="0">
            <a:spAutoFit/>
          </a:bodyPr>
          <a:lstStyle/>
          <a:p>
            <a:pPr marL="342900"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Visit Britain defines cultural tourism </a:t>
            </a:r>
            <a:r>
              <a:rPr lang="en-GB" sz="2000" dirty="0">
                <a:solidFill>
                  <a:schemeClr val="tx1">
                    <a:lumMod val="65000"/>
                    <a:lumOff val="35000"/>
                  </a:schemeClr>
                </a:solidFill>
                <a:latin typeface="Calibri" panose="020F0502020204030204" pitchFamily="34" charset="0"/>
              </a:rPr>
              <a:t>as </a:t>
            </a:r>
            <a:r>
              <a:rPr lang="en-GB" sz="2000" i="1" dirty="0">
                <a:solidFill>
                  <a:schemeClr val="tx1">
                    <a:lumMod val="65000"/>
                    <a:lumOff val="35000"/>
                  </a:schemeClr>
                </a:solidFill>
                <a:latin typeface="Calibri" panose="020F0502020204030204" pitchFamily="34" charset="0"/>
              </a:rPr>
              <a:t>‘‘Visits to enjoy visual and performing arts, museum, galleries, heritage attractions, artists’ open studios, </a:t>
            </a:r>
            <a:r>
              <a:rPr lang="en-GB" sz="2000" i="1" dirty="0" smtClean="0">
                <a:solidFill>
                  <a:schemeClr val="tx1">
                    <a:lumMod val="65000"/>
                    <a:lumOff val="35000"/>
                  </a:schemeClr>
                </a:solidFill>
                <a:latin typeface="Calibri" panose="020F0502020204030204" pitchFamily="34" charset="0"/>
              </a:rPr>
              <a:t>art fairs</a:t>
            </a:r>
            <a:r>
              <a:rPr lang="en-GB" sz="2000" i="1" dirty="0">
                <a:solidFill>
                  <a:schemeClr val="tx1">
                    <a:lumMod val="65000"/>
                    <a:lumOff val="35000"/>
                  </a:schemeClr>
                </a:solidFill>
                <a:latin typeface="Calibri" panose="020F0502020204030204" pitchFamily="34" charset="0"/>
              </a:rPr>
              <a:t>, auctions, public art and architecture, festivals, films and other cultural events</a:t>
            </a:r>
            <a:r>
              <a:rPr lang="en-GB" sz="2000" i="1" dirty="0" smtClean="0">
                <a:solidFill>
                  <a:schemeClr val="tx1">
                    <a:lumMod val="65000"/>
                    <a:lumOff val="35000"/>
                  </a:schemeClr>
                </a:solidFill>
                <a:latin typeface="Calibri" panose="020F0502020204030204" pitchFamily="34" charset="0"/>
              </a:rPr>
              <a:t>.’</a:t>
            </a:r>
          </a:p>
          <a:p>
            <a:pPr marL="342900" indent="-342900">
              <a:buClr>
                <a:schemeClr val="accent5"/>
              </a:buClr>
              <a:buFont typeface="Arial" panose="020B0604020202020204" pitchFamily="34" charset="0"/>
              <a:buChar char="•"/>
            </a:pPr>
            <a:endParaRPr lang="en-GB" sz="2000" i="1" dirty="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2000" dirty="0">
                <a:solidFill>
                  <a:schemeClr val="tx1">
                    <a:lumMod val="65000"/>
                    <a:lumOff val="35000"/>
                  </a:schemeClr>
                </a:solidFill>
                <a:latin typeface="Calibri" panose="020F0502020204030204" pitchFamily="34" charset="0"/>
              </a:rPr>
              <a:t>These visitors want to </a:t>
            </a:r>
            <a:r>
              <a:rPr lang="en-GB" sz="2000" i="1" dirty="0">
                <a:solidFill>
                  <a:schemeClr val="tx1">
                    <a:lumMod val="65000"/>
                    <a:lumOff val="35000"/>
                  </a:schemeClr>
                </a:solidFill>
                <a:latin typeface="Calibri" panose="020F0502020204030204" pitchFamily="34" charset="0"/>
              </a:rPr>
              <a:t>“enjoy exhibitions and performances, to sample local food and learn about </a:t>
            </a:r>
            <a:r>
              <a:rPr lang="en-GB" sz="2000" i="1" dirty="0" smtClean="0">
                <a:solidFill>
                  <a:schemeClr val="tx1">
                    <a:lumMod val="65000"/>
                    <a:lumOff val="35000"/>
                  </a:schemeClr>
                </a:solidFill>
                <a:latin typeface="Calibri" panose="020F0502020204030204" pitchFamily="34" charset="0"/>
              </a:rPr>
              <a:t>local customs</a:t>
            </a:r>
            <a:r>
              <a:rPr lang="en-GB" sz="2000" i="1" dirty="0">
                <a:solidFill>
                  <a:schemeClr val="tx1">
                    <a:lumMod val="65000"/>
                    <a:lumOff val="35000"/>
                  </a:schemeClr>
                </a:solidFill>
                <a:latin typeface="Calibri" panose="020F0502020204030204" pitchFamily="34" charset="0"/>
              </a:rPr>
              <a:t>, to enjoy the atmosphere of a place and to learn something. They enjoy experiences that fire </a:t>
            </a:r>
            <a:r>
              <a:rPr lang="en-GB" sz="2000" i="1" dirty="0" smtClean="0">
                <a:solidFill>
                  <a:schemeClr val="tx1">
                    <a:lumMod val="65000"/>
                    <a:lumOff val="35000"/>
                  </a:schemeClr>
                </a:solidFill>
                <a:latin typeface="Calibri" panose="020F0502020204030204" pitchFamily="34" charset="0"/>
              </a:rPr>
              <a:t>their imagination </a:t>
            </a:r>
            <a:r>
              <a:rPr lang="en-GB" sz="2000" i="1" dirty="0">
                <a:solidFill>
                  <a:schemeClr val="tx1">
                    <a:lumMod val="65000"/>
                    <a:lumOff val="35000"/>
                  </a:schemeClr>
                </a:solidFill>
                <a:latin typeface="Calibri" panose="020F0502020204030204" pitchFamily="34" charset="0"/>
              </a:rPr>
              <a:t>or offer a chance to connect with the past”. </a:t>
            </a:r>
            <a:endParaRPr lang="en-GB" sz="2000" i="1" dirty="0" smtClean="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endParaRPr lang="en-GB" sz="2000" i="1" dirty="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These definitions identify a wide range of potential people who fall into this category of cultural tourists. </a:t>
            </a:r>
            <a:endParaRPr lang="en-GB" sz="2000" dirty="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endParaRPr lang="en-GB" sz="2000" i="1" dirty="0" smtClean="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2000" i="1" dirty="0" smtClean="0">
                <a:solidFill>
                  <a:schemeClr val="tx1">
                    <a:lumMod val="65000"/>
                    <a:lumOff val="35000"/>
                  </a:schemeClr>
                </a:solidFill>
                <a:latin typeface="Calibri" panose="020F0502020204030204" pitchFamily="34" charset="0"/>
              </a:rPr>
              <a:t>Cultural </a:t>
            </a:r>
            <a:r>
              <a:rPr lang="en-GB" sz="2000" i="1" dirty="0">
                <a:solidFill>
                  <a:schemeClr val="tx1">
                    <a:lumMod val="65000"/>
                    <a:lumOff val="35000"/>
                  </a:schemeClr>
                </a:solidFill>
                <a:latin typeface="Calibri" panose="020F0502020204030204" pitchFamily="34" charset="0"/>
              </a:rPr>
              <a:t>tourists </a:t>
            </a:r>
            <a:r>
              <a:rPr lang="en-GB" sz="2000" i="1" dirty="0" smtClean="0">
                <a:solidFill>
                  <a:schemeClr val="tx1">
                    <a:lumMod val="65000"/>
                    <a:lumOff val="35000"/>
                  </a:schemeClr>
                </a:solidFill>
                <a:latin typeface="Calibri" panose="020F0502020204030204" pitchFamily="34" charset="0"/>
              </a:rPr>
              <a:t>are </a:t>
            </a:r>
            <a:r>
              <a:rPr lang="en-GB" sz="2000" i="1" dirty="0">
                <a:solidFill>
                  <a:schemeClr val="tx1">
                    <a:lumMod val="65000"/>
                    <a:lumOff val="35000"/>
                  </a:schemeClr>
                </a:solidFill>
                <a:latin typeface="Calibri" panose="020F0502020204030204" pitchFamily="34" charset="0"/>
              </a:rPr>
              <a:t>notoriously hard to identify because of the slippery nature of culture itself.  We could be talking about material culture, for example an art collection or a building.  Or we might be thinking of behaviours including traditions and lifestyle choices.  These can be universal cultures or those very specific to place</a:t>
            </a:r>
            <a:r>
              <a:rPr lang="en-GB" sz="2000" i="1" dirty="0" smtClean="0">
                <a:solidFill>
                  <a:schemeClr val="tx1">
                    <a:lumMod val="65000"/>
                    <a:lumOff val="35000"/>
                  </a:schemeClr>
                </a:solidFill>
                <a:latin typeface="Calibri" panose="020F0502020204030204" pitchFamily="34" charset="0"/>
              </a:rPr>
              <a:t>. </a:t>
            </a:r>
            <a:r>
              <a:rPr lang="en-GB" sz="1000" i="1" dirty="0" smtClean="0">
                <a:solidFill>
                  <a:schemeClr val="tx1">
                    <a:lumMod val="65000"/>
                    <a:lumOff val="35000"/>
                  </a:schemeClr>
                </a:solidFill>
                <a:latin typeface="Calibri" panose="020F0502020204030204" pitchFamily="34" charset="0"/>
              </a:rPr>
              <a:t>(Cornwall 365, 2014)</a:t>
            </a:r>
          </a:p>
          <a:p>
            <a:pPr marL="342900" indent="-342900">
              <a:buClr>
                <a:schemeClr val="accent5"/>
              </a:buClr>
              <a:buFont typeface="Arial" panose="020B0604020202020204" pitchFamily="34" charset="0"/>
              <a:buChar char="•"/>
            </a:pPr>
            <a:endParaRPr lang="en-GB" sz="1000" i="1" dirty="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endParaRPr lang="en-GB" sz="2000" i="1" dirty="0" smtClean="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Cultural tourists can be classified into those who like </a:t>
            </a:r>
            <a:r>
              <a:rPr lang="en-GB" sz="2000" b="1" i="1" dirty="0" smtClean="0">
                <a:solidFill>
                  <a:schemeClr val="tx1">
                    <a:lumMod val="65000"/>
                    <a:lumOff val="35000"/>
                  </a:schemeClr>
                </a:solidFill>
                <a:latin typeface="Calibri" panose="020F0502020204030204" pitchFamily="34" charset="0"/>
              </a:rPr>
              <a:t>everyday culture</a:t>
            </a:r>
            <a:r>
              <a:rPr lang="en-GB" sz="2000" dirty="0" smtClean="0">
                <a:solidFill>
                  <a:schemeClr val="tx1">
                    <a:lumMod val="65000"/>
                    <a:lumOff val="35000"/>
                  </a:schemeClr>
                </a:solidFill>
                <a:latin typeface="Calibri" panose="020F0502020204030204" pitchFamily="34" charset="0"/>
              </a:rPr>
              <a:t>, </a:t>
            </a:r>
            <a:r>
              <a:rPr lang="en-GB" sz="2000" b="1" i="1" dirty="0" smtClean="0">
                <a:solidFill>
                  <a:schemeClr val="tx1">
                    <a:lumMod val="65000"/>
                    <a:lumOff val="35000"/>
                  </a:schemeClr>
                </a:solidFill>
                <a:latin typeface="Calibri" panose="020F0502020204030204" pitchFamily="34" charset="0"/>
              </a:rPr>
              <a:t>popular culture </a:t>
            </a:r>
            <a:r>
              <a:rPr lang="en-GB" sz="2000" dirty="0" smtClean="0">
                <a:solidFill>
                  <a:schemeClr val="tx1">
                    <a:lumMod val="65000"/>
                    <a:lumOff val="35000"/>
                  </a:schemeClr>
                </a:solidFill>
                <a:latin typeface="Calibri" panose="020F0502020204030204" pitchFamily="34" charset="0"/>
              </a:rPr>
              <a:t>or those into </a:t>
            </a:r>
            <a:r>
              <a:rPr lang="en-GB" sz="2000" b="1" i="1" dirty="0" smtClean="0">
                <a:solidFill>
                  <a:schemeClr val="tx1">
                    <a:lumMod val="65000"/>
                    <a:lumOff val="35000"/>
                  </a:schemeClr>
                </a:solidFill>
                <a:latin typeface="Calibri" panose="020F0502020204030204" pitchFamily="34" charset="0"/>
              </a:rPr>
              <a:t>high culture</a:t>
            </a:r>
            <a:r>
              <a:rPr lang="en-GB" sz="2000" dirty="0" smtClean="0">
                <a:solidFill>
                  <a:schemeClr val="tx1">
                    <a:lumMod val="65000"/>
                    <a:lumOff val="35000"/>
                  </a:schemeClr>
                </a:solidFill>
                <a:latin typeface="Calibri" panose="020F0502020204030204" pitchFamily="34" charset="0"/>
              </a:rPr>
              <a:t>.</a:t>
            </a:r>
          </a:p>
          <a:p>
            <a:pPr marL="342900" indent="-342900">
              <a:buClr>
                <a:schemeClr val="accent5"/>
              </a:buClr>
              <a:buFont typeface="Arial" panose="020B0604020202020204" pitchFamily="34" charset="0"/>
              <a:buChar char="•"/>
            </a:pPr>
            <a:endParaRPr lang="en-GB" sz="2000" i="1"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028750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2F4CA4-8949-4F02-A34E-6FB5BD8C9491}" type="slidenum">
              <a:rPr lang="en-GB" smtClean="0"/>
              <a:pPr/>
              <a:t>12</a:t>
            </a:fld>
            <a:endParaRPr lang="en-GB" dirty="0"/>
          </a:p>
        </p:txBody>
      </p:sp>
      <p:sp>
        <p:nvSpPr>
          <p:cNvPr id="4" name="Title 3"/>
          <p:cNvSpPr>
            <a:spLocks noGrp="1"/>
          </p:cNvSpPr>
          <p:nvPr>
            <p:ph type="title"/>
          </p:nvPr>
        </p:nvSpPr>
        <p:spPr/>
        <p:txBody>
          <a:bodyPr/>
          <a:lstStyle/>
          <a:p>
            <a:r>
              <a:rPr lang="en-GB" dirty="0" smtClean="0"/>
              <a:t>Combining ‘high’ and ‘popular’ culture</a:t>
            </a:r>
            <a:endParaRPr lang="en-GB" dirty="0"/>
          </a:p>
        </p:txBody>
      </p:sp>
      <p:sp>
        <p:nvSpPr>
          <p:cNvPr id="2" name="Rectangle 1"/>
          <p:cNvSpPr/>
          <p:nvPr/>
        </p:nvSpPr>
        <p:spPr>
          <a:xfrm>
            <a:off x="2194641" y="1915741"/>
            <a:ext cx="5756988" cy="36202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723097" y="2164235"/>
            <a:ext cx="1020146" cy="3123291"/>
          </a:xfrm>
          <a:prstGeom prst="ellipse">
            <a:avLst/>
          </a:prstGeom>
          <a:solidFill>
            <a:srgbClr val="4E67C8">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t>Creative tourism</a:t>
            </a:r>
            <a:endParaRPr lang="en-GB" dirty="0"/>
          </a:p>
        </p:txBody>
      </p:sp>
      <p:sp>
        <p:nvSpPr>
          <p:cNvPr id="8" name="Oval 7"/>
          <p:cNvSpPr/>
          <p:nvPr/>
        </p:nvSpPr>
        <p:spPr>
          <a:xfrm>
            <a:off x="5244975" y="2128003"/>
            <a:ext cx="2492827" cy="1129004"/>
          </a:xfrm>
          <a:prstGeom prst="ellipse">
            <a:avLst/>
          </a:prstGeom>
          <a:solidFill>
            <a:srgbClr val="4E67C8">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Arts tourism</a:t>
            </a:r>
            <a:endParaRPr lang="en-GB" dirty="0"/>
          </a:p>
        </p:txBody>
      </p:sp>
      <p:sp>
        <p:nvSpPr>
          <p:cNvPr id="7" name="Oval 6"/>
          <p:cNvSpPr/>
          <p:nvPr/>
        </p:nvSpPr>
        <p:spPr>
          <a:xfrm>
            <a:off x="2549204" y="4218508"/>
            <a:ext cx="2248677" cy="1129004"/>
          </a:xfrm>
          <a:prstGeom prst="ellipse">
            <a:avLst/>
          </a:prstGeom>
          <a:solidFill>
            <a:srgbClr val="4E67C8">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Crafts tourism</a:t>
            </a:r>
            <a:endParaRPr lang="en-GB" dirty="0"/>
          </a:p>
        </p:txBody>
      </p:sp>
      <p:sp>
        <p:nvSpPr>
          <p:cNvPr id="6" name="Oval 5"/>
          <p:cNvSpPr/>
          <p:nvPr/>
        </p:nvSpPr>
        <p:spPr>
          <a:xfrm>
            <a:off x="2427128" y="2130915"/>
            <a:ext cx="2492827" cy="1129004"/>
          </a:xfrm>
          <a:prstGeom prst="ellipse">
            <a:avLst/>
          </a:prstGeom>
          <a:solidFill>
            <a:srgbClr val="4E67C8">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Heritage tourism</a:t>
            </a:r>
            <a:endParaRPr lang="en-GB" dirty="0"/>
          </a:p>
        </p:txBody>
      </p:sp>
      <p:sp>
        <p:nvSpPr>
          <p:cNvPr id="11" name="Right Arrow 10"/>
          <p:cNvSpPr/>
          <p:nvPr/>
        </p:nvSpPr>
        <p:spPr>
          <a:xfrm>
            <a:off x="2194641" y="1530485"/>
            <a:ext cx="5756988" cy="236133"/>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12" name="Right Arrow 11"/>
          <p:cNvSpPr/>
          <p:nvPr/>
        </p:nvSpPr>
        <p:spPr>
          <a:xfrm rot="5400000">
            <a:off x="131141" y="3607814"/>
            <a:ext cx="3620278" cy="236133"/>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13" name="TextBox 12"/>
          <p:cNvSpPr txBox="1"/>
          <p:nvPr/>
        </p:nvSpPr>
        <p:spPr>
          <a:xfrm rot="16200000">
            <a:off x="836887" y="3541214"/>
            <a:ext cx="1670179" cy="369332"/>
          </a:xfrm>
          <a:prstGeom prst="rect">
            <a:avLst/>
          </a:prstGeom>
          <a:noFill/>
        </p:spPr>
        <p:txBody>
          <a:bodyPr wrap="square" rtlCol="0">
            <a:spAutoFit/>
          </a:bodyPr>
          <a:lstStyle/>
          <a:p>
            <a:pPr algn="ctr"/>
            <a:r>
              <a:rPr lang="en-GB" b="1" dirty="0" smtClean="0">
                <a:solidFill>
                  <a:schemeClr val="tx1">
                    <a:lumMod val="65000"/>
                    <a:lumOff val="35000"/>
                  </a:schemeClr>
                </a:solidFill>
                <a:latin typeface="Calibri" panose="020F0502020204030204" pitchFamily="34" charset="0"/>
              </a:rPr>
              <a:t>Production</a:t>
            </a:r>
            <a:endParaRPr lang="en-GB" b="1" dirty="0">
              <a:solidFill>
                <a:schemeClr val="tx1">
                  <a:lumMod val="65000"/>
                  <a:lumOff val="35000"/>
                </a:schemeClr>
              </a:solidFill>
              <a:latin typeface="Calibri" panose="020F0502020204030204" pitchFamily="34" charset="0"/>
            </a:endParaRPr>
          </a:p>
        </p:txBody>
      </p:sp>
      <p:sp>
        <p:nvSpPr>
          <p:cNvPr id="14" name="TextBox 13"/>
          <p:cNvSpPr txBox="1"/>
          <p:nvPr/>
        </p:nvSpPr>
        <p:spPr>
          <a:xfrm>
            <a:off x="4166706" y="1251781"/>
            <a:ext cx="1670179" cy="369332"/>
          </a:xfrm>
          <a:prstGeom prst="rect">
            <a:avLst/>
          </a:prstGeom>
          <a:noFill/>
        </p:spPr>
        <p:txBody>
          <a:bodyPr wrap="square" rtlCol="0">
            <a:spAutoFit/>
          </a:bodyPr>
          <a:lstStyle/>
          <a:p>
            <a:pPr algn="ctr"/>
            <a:r>
              <a:rPr lang="en-GB" b="1" dirty="0" smtClean="0">
                <a:solidFill>
                  <a:schemeClr val="tx1">
                    <a:lumMod val="65000"/>
                    <a:lumOff val="35000"/>
                  </a:schemeClr>
                </a:solidFill>
                <a:latin typeface="Calibri" panose="020F0502020204030204" pitchFamily="34" charset="0"/>
              </a:rPr>
              <a:t>Consumption</a:t>
            </a:r>
            <a:endParaRPr lang="en-GB" b="1" dirty="0">
              <a:solidFill>
                <a:schemeClr val="tx1">
                  <a:lumMod val="65000"/>
                  <a:lumOff val="35000"/>
                </a:schemeClr>
              </a:solidFill>
              <a:latin typeface="Calibri" panose="020F0502020204030204" pitchFamily="34" charset="0"/>
            </a:endParaRPr>
          </a:p>
        </p:txBody>
      </p:sp>
      <p:sp>
        <p:nvSpPr>
          <p:cNvPr id="15" name="TextBox 14"/>
          <p:cNvSpPr txBox="1"/>
          <p:nvPr/>
        </p:nvSpPr>
        <p:spPr>
          <a:xfrm>
            <a:off x="108351" y="2130915"/>
            <a:ext cx="1429379" cy="338554"/>
          </a:xfrm>
          <a:prstGeom prst="rect">
            <a:avLst/>
          </a:prstGeom>
          <a:noFill/>
        </p:spPr>
        <p:txBody>
          <a:bodyPr wrap="square" rtlCol="0">
            <a:spAutoFit/>
          </a:bodyPr>
          <a:lstStyle/>
          <a:p>
            <a:pPr algn="r"/>
            <a:r>
              <a:rPr lang="en-GB" sz="1600" dirty="0" smtClean="0">
                <a:solidFill>
                  <a:schemeClr val="tx1">
                    <a:lumMod val="65000"/>
                    <a:lumOff val="35000"/>
                  </a:schemeClr>
                </a:solidFill>
                <a:latin typeface="Calibri" panose="020F0502020204030204" pitchFamily="34" charset="0"/>
              </a:rPr>
              <a:t>High culture</a:t>
            </a:r>
            <a:endParaRPr lang="en-GB" sz="1600" dirty="0">
              <a:solidFill>
                <a:schemeClr val="tx1">
                  <a:lumMod val="65000"/>
                  <a:lumOff val="35000"/>
                </a:schemeClr>
              </a:solidFill>
              <a:latin typeface="Calibri" panose="020F0502020204030204" pitchFamily="34" charset="0"/>
            </a:endParaRPr>
          </a:p>
        </p:txBody>
      </p:sp>
      <p:sp>
        <p:nvSpPr>
          <p:cNvPr id="16" name="TextBox 15"/>
          <p:cNvSpPr txBox="1"/>
          <p:nvPr/>
        </p:nvSpPr>
        <p:spPr>
          <a:xfrm>
            <a:off x="41603" y="3556603"/>
            <a:ext cx="1547567" cy="338554"/>
          </a:xfrm>
          <a:prstGeom prst="rect">
            <a:avLst/>
          </a:prstGeom>
          <a:noFill/>
        </p:spPr>
        <p:txBody>
          <a:bodyPr wrap="square" rtlCol="0">
            <a:spAutoFit/>
          </a:bodyPr>
          <a:lstStyle/>
          <a:p>
            <a:pPr algn="r"/>
            <a:r>
              <a:rPr lang="en-GB" sz="1600" dirty="0" smtClean="0">
                <a:solidFill>
                  <a:schemeClr val="tx1">
                    <a:lumMod val="65000"/>
                    <a:lumOff val="35000"/>
                  </a:schemeClr>
                </a:solidFill>
                <a:latin typeface="Calibri" panose="020F0502020204030204" pitchFamily="34" charset="0"/>
              </a:rPr>
              <a:t>Popular culture</a:t>
            </a:r>
            <a:endParaRPr lang="en-GB" sz="1600" dirty="0">
              <a:solidFill>
                <a:schemeClr val="tx1">
                  <a:lumMod val="65000"/>
                  <a:lumOff val="35000"/>
                </a:schemeClr>
              </a:solidFill>
              <a:latin typeface="Calibri" panose="020F0502020204030204" pitchFamily="34" charset="0"/>
            </a:endParaRPr>
          </a:p>
        </p:txBody>
      </p:sp>
      <p:sp>
        <p:nvSpPr>
          <p:cNvPr id="17" name="TextBox 16"/>
          <p:cNvSpPr txBox="1"/>
          <p:nvPr/>
        </p:nvSpPr>
        <p:spPr>
          <a:xfrm>
            <a:off x="-375702" y="4879218"/>
            <a:ext cx="2030963" cy="338554"/>
          </a:xfrm>
          <a:prstGeom prst="rect">
            <a:avLst/>
          </a:prstGeom>
          <a:noFill/>
        </p:spPr>
        <p:txBody>
          <a:bodyPr wrap="square" rtlCol="0">
            <a:spAutoFit/>
          </a:bodyPr>
          <a:lstStyle/>
          <a:p>
            <a:pPr algn="r"/>
            <a:r>
              <a:rPr lang="en-GB" sz="1600" dirty="0" smtClean="0">
                <a:solidFill>
                  <a:schemeClr val="tx1">
                    <a:lumMod val="65000"/>
                    <a:lumOff val="35000"/>
                  </a:schemeClr>
                </a:solidFill>
                <a:latin typeface="Calibri" panose="020F0502020204030204" pitchFamily="34" charset="0"/>
              </a:rPr>
              <a:t>Everyday culture</a:t>
            </a:r>
            <a:endParaRPr lang="en-GB" sz="1600" dirty="0">
              <a:solidFill>
                <a:schemeClr val="tx1">
                  <a:lumMod val="65000"/>
                  <a:lumOff val="35000"/>
                </a:schemeClr>
              </a:solidFill>
              <a:latin typeface="Calibri" panose="020F0502020204030204" pitchFamily="34" charset="0"/>
            </a:endParaRPr>
          </a:p>
        </p:txBody>
      </p:sp>
      <p:sp>
        <p:nvSpPr>
          <p:cNvPr id="18" name="TextBox 17"/>
          <p:cNvSpPr txBox="1"/>
          <p:nvPr/>
        </p:nvSpPr>
        <p:spPr>
          <a:xfrm>
            <a:off x="1590605" y="994343"/>
            <a:ext cx="1429379" cy="338554"/>
          </a:xfrm>
          <a:prstGeom prst="rect">
            <a:avLst/>
          </a:prstGeom>
          <a:noFill/>
        </p:spPr>
        <p:txBody>
          <a:bodyPr wrap="square" rtlCol="0">
            <a:spAutoFit/>
          </a:bodyPr>
          <a:lstStyle/>
          <a:p>
            <a:pPr algn="ctr"/>
            <a:r>
              <a:rPr lang="en-GB" sz="1600" dirty="0" smtClean="0">
                <a:solidFill>
                  <a:schemeClr val="tx1">
                    <a:lumMod val="65000"/>
                    <a:lumOff val="35000"/>
                  </a:schemeClr>
                </a:solidFill>
                <a:latin typeface="Calibri" panose="020F0502020204030204" pitchFamily="34" charset="0"/>
              </a:rPr>
              <a:t>Passive</a:t>
            </a:r>
            <a:endParaRPr lang="en-GB" sz="1600" dirty="0">
              <a:solidFill>
                <a:schemeClr val="tx1">
                  <a:lumMod val="65000"/>
                  <a:lumOff val="35000"/>
                </a:schemeClr>
              </a:solidFill>
              <a:latin typeface="Calibri" panose="020F0502020204030204" pitchFamily="34" charset="0"/>
            </a:endParaRPr>
          </a:p>
        </p:txBody>
      </p:sp>
      <p:sp>
        <p:nvSpPr>
          <p:cNvPr id="19" name="TextBox 18"/>
          <p:cNvSpPr txBox="1"/>
          <p:nvPr/>
        </p:nvSpPr>
        <p:spPr>
          <a:xfrm>
            <a:off x="6725977" y="977830"/>
            <a:ext cx="1429379" cy="338554"/>
          </a:xfrm>
          <a:prstGeom prst="rect">
            <a:avLst/>
          </a:prstGeom>
          <a:noFill/>
        </p:spPr>
        <p:txBody>
          <a:bodyPr wrap="square" rtlCol="0">
            <a:spAutoFit/>
          </a:bodyPr>
          <a:lstStyle/>
          <a:p>
            <a:pPr algn="ctr"/>
            <a:r>
              <a:rPr lang="en-GB" sz="1600" dirty="0" smtClean="0">
                <a:solidFill>
                  <a:schemeClr val="tx1">
                    <a:lumMod val="65000"/>
                    <a:lumOff val="35000"/>
                  </a:schemeClr>
                </a:solidFill>
                <a:latin typeface="Calibri" panose="020F0502020204030204" pitchFamily="34" charset="0"/>
              </a:rPr>
              <a:t>Active</a:t>
            </a:r>
            <a:endParaRPr lang="en-GB" sz="1600" dirty="0">
              <a:solidFill>
                <a:schemeClr val="tx1">
                  <a:lumMod val="65000"/>
                  <a:lumOff val="35000"/>
                </a:schemeClr>
              </a:solidFill>
              <a:latin typeface="Calibri" panose="020F0502020204030204" pitchFamily="34" charset="0"/>
            </a:endParaRPr>
          </a:p>
        </p:txBody>
      </p:sp>
      <p:sp>
        <p:nvSpPr>
          <p:cNvPr id="20" name="TextBox 19"/>
          <p:cNvSpPr txBox="1"/>
          <p:nvPr/>
        </p:nvSpPr>
        <p:spPr>
          <a:xfrm>
            <a:off x="456552" y="6423496"/>
            <a:ext cx="4141177" cy="230832"/>
          </a:xfrm>
          <a:prstGeom prst="rect">
            <a:avLst/>
          </a:prstGeom>
          <a:noFill/>
        </p:spPr>
        <p:txBody>
          <a:bodyPr wrap="square" rtlCol="0">
            <a:spAutoFit/>
          </a:bodyPr>
          <a:lstStyle/>
          <a:p>
            <a:r>
              <a:rPr lang="en-GB" sz="900" i="1" dirty="0" smtClean="0">
                <a:solidFill>
                  <a:schemeClr val="tx1">
                    <a:lumMod val="65000"/>
                    <a:lumOff val="35000"/>
                  </a:schemeClr>
                </a:solidFill>
                <a:latin typeface="Calibri" panose="020F0502020204030204" pitchFamily="34" charset="0"/>
              </a:rPr>
              <a:t>Source: </a:t>
            </a:r>
            <a:r>
              <a:rPr lang="en-GB" sz="900" i="1" dirty="0">
                <a:solidFill>
                  <a:schemeClr val="tx1">
                    <a:lumMod val="65000"/>
                    <a:lumOff val="35000"/>
                  </a:schemeClr>
                </a:solidFill>
                <a:latin typeface="Calibri" panose="020F0502020204030204" pitchFamily="34" charset="0"/>
              </a:rPr>
              <a:t>Tourism </a:t>
            </a:r>
            <a:r>
              <a:rPr lang="en-GB" sz="900" i="1" dirty="0" smtClean="0">
                <a:solidFill>
                  <a:schemeClr val="tx1">
                    <a:lumMod val="65000"/>
                    <a:lumOff val="35000"/>
                  </a:schemeClr>
                </a:solidFill>
                <a:latin typeface="Calibri" panose="020F0502020204030204" pitchFamily="34" charset="0"/>
              </a:rPr>
              <a:t>trends-The </a:t>
            </a:r>
            <a:r>
              <a:rPr lang="en-GB" sz="900" i="1" dirty="0">
                <a:solidFill>
                  <a:schemeClr val="tx1">
                    <a:lumMod val="65000"/>
                    <a:lumOff val="35000"/>
                  </a:schemeClr>
                </a:solidFill>
                <a:latin typeface="Calibri" panose="020F0502020204030204" pitchFamily="34" charset="0"/>
              </a:rPr>
              <a:t>convergence of culture </a:t>
            </a:r>
            <a:r>
              <a:rPr lang="en-GB" sz="900" i="1" dirty="0" smtClean="0">
                <a:solidFill>
                  <a:schemeClr val="tx1">
                    <a:lumMod val="65000"/>
                    <a:lumOff val="35000"/>
                  </a:schemeClr>
                </a:solidFill>
                <a:latin typeface="Calibri" panose="020F0502020204030204" pitchFamily="34" charset="0"/>
              </a:rPr>
              <a:t>and tourism</a:t>
            </a:r>
            <a:endParaRPr lang="en-GB" sz="900" i="1" dirty="0">
              <a:solidFill>
                <a:schemeClr val="tx1">
                  <a:lumMod val="65000"/>
                  <a:lumOff val="35000"/>
                </a:schemeClr>
              </a:solidFill>
              <a:latin typeface="Calibri" panose="020F0502020204030204" pitchFamily="34" charset="0"/>
            </a:endParaRPr>
          </a:p>
        </p:txBody>
      </p:sp>
      <p:sp>
        <p:nvSpPr>
          <p:cNvPr id="21" name="TextBox 20"/>
          <p:cNvSpPr txBox="1"/>
          <p:nvPr/>
        </p:nvSpPr>
        <p:spPr>
          <a:xfrm>
            <a:off x="8047043" y="1503410"/>
            <a:ext cx="3989382" cy="4708981"/>
          </a:xfrm>
          <a:prstGeom prst="rect">
            <a:avLst/>
          </a:prstGeom>
          <a:noFill/>
        </p:spPr>
        <p:txBody>
          <a:bodyPr wrap="square" rtlCol="0">
            <a:spAutoFit/>
          </a:bodyPr>
          <a:lstStyle/>
          <a:p>
            <a:pPr marL="342900"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The graph shows how cultural tourism overlaps with other types of tourism and how it has a wide range of appeal through everyday culture to high culture.</a:t>
            </a:r>
          </a:p>
          <a:p>
            <a:pPr marL="342900" indent="-342900">
              <a:buClr>
                <a:schemeClr val="accent5"/>
              </a:buClr>
              <a:buFont typeface="Arial" panose="020B0604020202020204" pitchFamily="34" charset="0"/>
              <a:buChar char="•"/>
            </a:pPr>
            <a:endParaRPr lang="en-GB" sz="2000" i="1" dirty="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The consumption element describes how a tourist may interact. </a:t>
            </a:r>
          </a:p>
          <a:p>
            <a:pPr marL="800100" lvl="1"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Passive would be through the means of media, putting little effort into the interest. Where as active suggests they will go to specific places for that interest.</a:t>
            </a:r>
            <a:endParaRPr lang="en-GB" sz="2000" dirty="0">
              <a:solidFill>
                <a:schemeClr val="tx1">
                  <a:lumMod val="65000"/>
                  <a:lumOff val="35000"/>
                </a:schemeClr>
              </a:solidFill>
              <a:latin typeface="Calibri" panose="020F0502020204030204" pitchFamily="34" charset="0"/>
            </a:endParaRPr>
          </a:p>
        </p:txBody>
      </p:sp>
      <p:sp>
        <p:nvSpPr>
          <p:cNvPr id="10" name="Oval 9"/>
          <p:cNvSpPr/>
          <p:nvPr/>
        </p:nvSpPr>
        <p:spPr>
          <a:xfrm>
            <a:off x="2819792" y="2401266"/>
            <a:ext cx="3567403" cy="2360645"/>
          </a:xfrm>
          <a:prstGeom prst="ellipse">
            <a:avLst/>
          </a:prstGeom>
          <a:solidFill>
            <a:schemeClr val="tx1">
              <a:alpha val="3882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Cultural tourism</a:t>
            </a:r>
            <a:endParaRPr lang="en-GB" dirty="0"/>
          </a:p>
        </p:txBody>
      </p:sp>
    </p:spTree>
    <p:extLst>
      <p:ext uri="{BB962C8B-B14F-4D97-AF65-F5344CB8AC3E}">
        <p14:creationId xmlns:p14="http://schemas.microsoft.com/office/powerpoint/2010/main" val="3758253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2F4CA4-8949-4F02-A34E-6FB5BD8C9491}" type="slidenum">
              <a:rPr lang="en-GB" smtClean="0"/>
              <a:pPr/>
              <a:t>13</a:t>
            </a:fld>
            <a:endParaRPr lang="en-GB" dirty="0"/>
          </a:p>
        </p:txBody>
      </p:sp>
      <p:sp>
        <p:nvSpPr>
          <p:cNvPr id="4" name="Title 3"/>
          <p:cNvSpPr>
            <a:spLocks noGrp="1"/>
          </p:cNvSpPr>
          <p:nvPr>
            <p:ph type="title"/>
          </p:nvPr>
        </p:nvSpPr>
        <p:spPr/>
        <p:txBody>
          <a:bodyPr/>
          <a:lstStyle/>
          <a:p>
            <a:r>
              <a:rPr lang="en-GB" dirty="0" smtClean="0"/>
              <a:t>Where do people look up</a:t>
            </a:r>
            <a:endParaRPr lang="en-GB" dirty="0"/>
          </a:p>
        </p:txBody>
      </p:sp>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5297" y="1234975"/>
            <a:ext cx="7005852" cy="4378657"/>
          </a:xfrm>
        </p:spPr>
      </p:pic>
      <p:sp>
        <p:nvSpPr>
          <p:cNvPr id="6" name="Oval 5"/>
          <p:cNvSpPr/>
          <p:nvPr/>
        </p:nvSpPr>
        <p:spPr bwMode="auto">
          <a:xfrm rot="20071694">
            <a:off x="2454085" y="1095227"/>
            <a:ext cx="1152128" cy="25973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smtClean="0">
              <a:ln>
                <a:noFill/>
              </a:ln>
              <a:solidFill>
                <a:schemeClr val="tx1"/>
              </a:solidFill>
              <a:effectLst/>
              <a:latin typeface="GillSans" pitchFamily="34" charset="0"/>
            </a:endParaRPr>
          </a:p>
        </p:txBody>
      </p:sp>
      <p:sp>
        <p:nvSpPr>
          <p:cNvPr id="7" name="TextBox 6"/>
          <p:cNvSpPr txBox="1"/>
          <p:nvPr/>
        </p:nvSpPr>
        <p:spPr>
          <a:xfrm>
            <a:off x="456552" y="6423496"/>
            <a:ext cx="4141177" cy="230832"/>
          </a:xfrm>
          <a:prstGeom prst="rect">
            <a:avLst/>
          </a:prstGeom>
          <a:noFill/>
        </p:spPr>
        <p:txBody>
          <a:bodyPr wrap="square" rtlCol="0">
            <a:spAutoFit/>
          </a:bodyPr>
          <a:lstStyle/>
          <a:p>
            <a:r>
              <a:rPr lang="en-GB" sz="900" i="1" dirty="0" smtClean="0">
                <a:solidFill>
                  <a:schemeClr val="tx1">
                    <a:lumMod val="65000"/>
                    <a:lumOff val="35000"/>
                  </a:schemeClr>
                </a:solidFill>
                <a:latin typeface="Calibri" panose="020F0502020204030204" pitchFamily="34" charset="0"/>
              </a:rPr>
              <a:t>Source: Wales Film Tourism 2013</a:t>
            </a:r>
            <a:endParaRPr lang="en-GB" sz="900" i="1" dirty="0">
              <a:solidFill>
                <a:schemeClr val="tx1">
                  <a:lumMod val="65000"/>
                  <a:lumOff val="35000"/>
                </a:schemeClr>
              </a:solidFill>
              <a:latin typeface="Calibri" panose="020F0502020204030204" pitchFamily="34" charset="0"/>
            </a:endParaRPr>
          </a:p>
        </p:txBody>
      </p:sp>
      <p:sp>
        <p:nvSpPr>
          <p:cNvPr id="8" name="TextBox 7"/>
          <p:cNvSpPr txBox="1"/>
          <p:nvPr/>
        </p:nvSpPr>
        <p:spPr>
          <a:xfrm>
            <a:off x="7264400" y="1234975"/>
            <a:ext cx="4772025" cy="3477875"/>
          </a:xfrm>
          <a:prstGeom prst="rect">
            <a:avLst/>
          </a:prstGeom>
          <a:noFill/>
        </p:spPr>
        <p:txBody>
          <a:bodyPr wrap="square" rtlCol="0">
            <a:spAutoFit/>
          </a:bodyPr>
          <a:lstStyle/>
          <a:p>
            <a:pPr marL="342900" indent="-342900">
              <a:buClr>
                <a:schemeClr val="accent5"/>
              </a:buClr>
              <a:buFont typeface="Arial" panose="020B0604020202020204" pitchFamily="34" charset="0"/>
              <a:buChar char="•"/>
            </a:pPr>
            <a:r>
              <a:rPr lang="en-GB" sz="2000" dirty="0" smtClean="0">
                <a:solidFill>
                  <a:schemeClr val="tx1">
                    <a:lumMod val="50000"/>
                    <a:lumOff val="50000"/>
                  </a:schemeClr>
                </a:solidFill>
                <a:latin typeface="Calibri" panose="020F0502020204030204" pitchFamily="34" charset="0"/>
              </a:rPr>
              <a:t>The word cloud on the left shows the proportions of destinations and attractions that are looked up after seeing something on television or reading about it.</a:t>
            </a:r>
          </a:p>
          <a:p>
            <a:pPr marL="342900" indent="-342900">
              <a:buClr>
                <a:schemeClr val="accent5"/>
              </a:buClr>
              <a:buFont typeface="Arial" panose="020B0604020202020204" pitchFamily="34" charset="0"/>
              <a:buChar char="•"/>
            </a:pPr>
            <a:endParaRPr lang="en-GB" sz="2000" dirty="0">
              <a:solidFill>
                <a:schemeClr val="tx1">
                  <a:lumMod val="50000"/>
                  <a:lumOff val="50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2000" dirty="0" smtClean="0">
                <a:solidFill>
                  <a:schemeClr val="tx1">
                    <a:lumMod val="50000"/>
                    <a:lumOff val="50000"/>
                  </a:schemeClr>
                </a:solidFill>
                <a:latin typeface="Calibri" panose="020F0502020204030204" pitchFamily="34" charset="0"/>
              </a:rPr>
              <a:t>Cornwall proves to be one of the most looked up destinations.</a:t>
            </a:r>
          </a:p>
          <a:p>
            <a:pPr marL="342900" indent="-342900">
              <a:buClr>
                <a:schemeClr val="accent5"/>
              </a:buClr>
              <a:buFont typeface="Arial" panose="020B0604020202020204" pitchFamily="34" charset="0"/>
              <a:buChar char="•"/>
            </a:pPr>
            <a:endParaRPr lang="en-GB" sz="2000" dirty="0">
              <a:solidFill>
                <a:schemeClr val="tx1">
                  <a:lumMod val="50000"/>
                  <a:lumOff val="50000"/>
                </a:schemeClr>
              </a:solidFill>
              <a:latin typeface="Calibri" panose="020F0502020204030204" pitchFamily="34" charset="0"/>
            </a:endParaRPr>
          </a:p>
          <a:p>
            <a:pPr marL="342900" indent="-342900">
              <a:buClr>
                <a:schemeClr val="accent5"/>
              </a:buClr>
              <a:buFont typeface="Arial" panose="020B0604020202020204" pitchFamily="34" charset="0"/>
              <a:buChar char="•"/>
            </a:pPr>
            <a:endParaRPr lang="en-GB" sz="2000" dirty="0">
              <a:solidFill>
                <a:schemeClr val="tx1">
                  <a:lumMod val="50000"/>
                  <a:lumOff val="50000"/>
                </a:schemeClr>
              </a:solidFill>
              <a:latin typeface="Calibri" panose="020F0502020204030204" pitchFamily="34" charset="0"/>
            </a:endParaRPr>
          </a:p>
          <a:p>
            <a:pPr marL="342900" indent="-342900">
              <a:buClr>
                <a:schemeClr val="accent5"/>
              </a:buClr>
              <a:buFont typeface="Arial" panose="020B0604020202020204" pitchFamily="34" charset="0"/>
              <a:buChar char="•"/>
            </a:pPr>
            <a:endParaRPr lang="en-GB" sz="20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3047965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2F4CA4-8949-4F02-A34E-6FB5BD8C9491}" type="slidenum">
              <a:rPr lang="en-GB" smtClean="0"/>
              <a:pPr/>
              <a:t>14</a:t>
            </a:fld>
            <a:endParaRPr lang="en-GB" dirty="0"/>
          </a:p>
        </p:txBody>
      </p:sp>
      <p:sp>
        <p:nvSpPr>
          <p:cNvPr id="4" name="Title 3"/>
          <p:cNvSpPr>
            <a:spLocks noGrp="1"/>
          </p:cNvSpPr>
          <p:nvPr>
            <p:ph type="title"/>
          </p:nvPr>
        </p:nvSpPr>
        <p:spPr/>
        <p:txBody>
          <a:bodyPr/>
          <a:lstStyle/>
          <a:p>
            <a:r>
              <a:rPr lang="en-GB" dirty="0" smtClean="0"/>
              <a:t>The five types of cultural tourist</a:t>
            </a:r>
            <a:endParaRPr lang="en-GB" dirty="0"/>
          </a:p>
        </p:txBody>
      </p:sp>
      <p:sp>
        <p:nvSpPr>
          <p:cNvPr id="75" name="TextBox 74"/>
          <p:cNvSpPr txBox="1"/>
          <p:nvPr/>
        </p:nvSpPr>
        <p:spPr>
          <a:xfrm>
            <a:off x="165297" y="857950"/>
            <a:ext cx="11871128" cy="4401205"/>
          </a:xfrm>
          <a:prstGeom prst="rect">
            <a:avLst/>
          </a:prstGeom>
          <a:noFill/>
        </p:spPr>
        <p:txBody>
          <a:bodyPr wrap="square" rtlCol="0">
            <a:spAutoFit/>
          </a:bodyPr>
          <a:lstStyle/>
          <a:p>
            <a:pPr marL="342900" indent="-342900">
              <a:buClr>
                <a:schemeClr val="accent5"/>
              </a:buClr>
              <a:buFont typeface="Arial" panose="020B0604020202020204" pitchFamily="34" charset="0"/>
              <a:buChar char="•"/>
            </a:pPr>
            <a:r>
              <a:rPr lang="en-GB" sz="2000" b="1" dirty="0" smtClean="0">
                <a:solidFill>
                  <a:schemeClr val="tx1">
                    <a:lumMod val="65000"/>
                    <a:lumOff val="35000"/>
                  </a:schemeClr>
                </a:solidFill>
                <a:latin typeface="Calibri" panose="020F0502020204030204" pitchFamily="34" charset="0"/>
              </a:rPr>
              <a:t>Purposeful cultural tourist: </a:t>
            </a:r>
            <a:r>
              <a:rPr lang="en-GB" sz="2000" dirty="0" smtClean="0">
                <a:solidFill>
                  <a:schemeClr val="tx1">
                    <a:lumMod val="65000"/>
                    <a:lumOff val="35000"/>
                  </a:schemeClr>
                </a:solidFill>
                <a:latin typeface="Calibri" panose="020F0502020204030204" pitchFamily="34" charset="0"/>
              </a:rPr>
              <a:t>for these highly motivated and early adopters, culture is their main reason for choosing a destination. They want a deep cultural experience</a:t>
            </a:r>
          </a:p>
          <a:p>
            <a:pPr marL="342900" indent="-342900">
              <a:buClr>
                <a:schemeClr val="accent5"/>
              </a:buClr>
              <a:buFont typeface="Arial" panose="020B0604020202020204" pitchFamily="34" charset="0"/>
              <a:buChar char="•"/>
            </a:pPr>
            <a:endParaRPr lang="en-GB" sz="2000" dirty="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2000" b="1" dirty="0" smtClean="0">
                <a:solidFill>
                  <a:schemeClr val="tx1">
                    <a:lumMod val="65000"/>
                    <a:lumOff val="35000"/>
                  </a:schemeClr>
                </a:solidFill>
                <a:latin typeface="Calibri" panose="020F0502020204030204" pitchFamily="34" charset="0"/>
              </a:rPr>
              <a:t>Sightseeing cultural tourist: </a:t>
            </a:r>
            <a:r>
              <a:rPr lang="en-GB" sz="2000" dirty="0" smtClean="0">
                <a:solidFill>
                  <a:schemeClr val="tx1">
                    <a:lumMod val="65000"/>
                    <a:lumOff val="35000"/>
                  </a:schemeClr>
                </a:solidFill>
                <a:latin typeface="Calibri" panose="020F0502020204030204" pitchFamily="34" charset="0"/>
              </a:rPr>
              <a:t>culture is one of the main reasons they visit, but their experience of it is not as deep. They might be business tourists, students or knowledge tourists</a:t>
            </a:r>
          </a:p>
          <a:p>
            <a:pPr marL="342900" indent="-342900">
              <a:buClr>
                <a:schemeClr val="accent5"/>
              </a:buClr>
              <a:buFont typeface="Arial" panose="020B0604020202020204" pitchFamily="34" charset="0"/>
              <a:buChar char="•"/>
            </a:pPr>
            <a:endParaRPr lang="en-GB" sz="2000" dirty="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2000" b="1" dirty="0" smtClean="0">
                <a:solidFill>
                  <a:schemeClr val="tx1">
                    <a:lumMod val="65000"/>
                    <a:lumOff val="35000"/>
                  </a:schemeClr>
                </a:solidFill>
                <a:latin typeface="Calibri" panose="020F0502020204030204" pitchFamily="34" charset="0"/>
              </a:rPr>
              <a:t>Serendipitous cultural tourist:</a:t>
            </a:r>
            <a:r>
              <a:rPr lang="en-GB" sz="2000" dirty="0" smtClean="0">
                <a:solidFill>
                  <a:schemeClr val="tx1">
                    <a:lumMod val="65000"/>
                    <a:lumOff val="35000"/>
                  </a:schemeClr>
                </a:solidFill>
                <a:latin typeface="Calibri" panose="020F0502020204030204" pitchFamily="34" charset="0"/>
              </a:rPr>
              <a:t> don’t travel specifically for culture but are interested in seeking out experiences and, ultimately does have a deep cultural experience. </a:t>
            </a:r>
          </a:p>
          <a:p>
            <a:pPr marL="342900" indent="-342900">
              <a:buClr>
                <a:schemeClr val="accent5"/>
              </a:buClr>
              <a:buFont typeface="Arial" panose="020B0604020202020204" pitchFamily="34" charset="0"/>
              <a:buChar char="•"/>
            </a:pPr>
            <a:endParaRPr lang="en-GB" sz="2000" dirty="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2000" b="1" dirty="0" smtClean="0">
                <a:solidFill>
                  <a:schemeClr val="tx1">
                    <a:lumMod val="65000"/>
                    <a:lumOff val="35000"/>
                  </a:schemeClr>
                </a:solidFill>
                <a:latin typeface="Calibri" panose="020F0502020204030204" pitchFamily="34" charset="0"/>
              </a:rPr>
              <a:t>Casual cultural tourist</a:t>
            </a:r>
            <a:r>
              <a:rPr lang="en-GB" sz="2000" dirty="0" smtClean="0">
                <a:solidFill>
                  <a:schemeClr val="tx1">
                    <a:lumMod val="65000"/>
                    <a:lumOff val="35000"/>
                  </a:schemeClr>
                </a:solidFill>
                <a:latin typeface="Calibri" panose="020F0502020204030204" pitchFamily="34" charset="0"/>
              </a:rPr>
              <a:t>: culture is not a motivation for their visit and as a result they don’t have a deep cultural experience.</a:t>
            </a:r>
          </a:p>
          <a:p>
            <a:pPr marL="342900" indent="-342900">
              <a:buClr>
                <a:schemeClr val="accent5"/>
              </a:buClr>
              <a:buFont typeface="Arial" panose="020B0604020202020204" pitchFamily="34" charset="0"/>
              <a:buChar char="•"/>
            </a:pPr>
            <a:endParaRPr lang="en-GB" sz="2000" dirty="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2000" b="1" dirty="0" smtClean="0">
                <a:solidFill>
                  <a:schemeClr val="tx1">
                    <a:lumMod val="65000"/>
                    <a:lumOff val="35000"/>
                  </a:schemeClr>
                </a:solidFill>
                <a:latin typeface="Calibri" panose="020F0502020204030204" pitchFamily="34" charset="0"/>
              </a:rPr>
              <a:t>Incidental cultural tourist</a:t>
            </a:r>
            <a:r>
              <a:rPr lang="en-GB" sz="2000" dirty="0" smtClean="0">
                <a:solidFill>
                  <a:schemeClr val="tx1">
                    <a:lumMod val="65000"/>
                    <a:lumOff val="35000"/>
                  </a:schemeClr>
                </a:solidFill>
                <a:latin typeface="Calibri" panose="020F0502020204030204" pitchFamily="34" charset="0"/>
              </a:rPr>
              <a:t>: this type of tourist does not travel for culture, but does engage in some very light touch cultural experiences.</a:t>
            </a:r>
            <a:endParaRPr lang="en-GB" sz="2000" dirty="0">
              <a:solidFill>
                <a:schemeClr val="tx1">
                  <a:lumMod val="65000"/>
                  <a:lumOff val="35000"/>
                </a:schemeClr>
              </a:solidFill>
              <a:latin typeface="Calibri" panose="020F0502020204030204" pitchFamily="34" charset="0"/>
            </a:endParaRPr>
          </a:p>
        </p:txBody>
      </p:sp>
      <p:sp>
        <p:nvSpPr>
          <p:cNvPr id="76" name="TextBox 75"/>
          <p:cNvSpPr txBox="1"/>
          <p:nvPr/>
        </p:nvSpPr>
        <p:spPr>
          <a:xfrm>
            <a:off x="456552" y="6423496"/>
            <a:ext cx="9822828" cy="246221"/>
          </a:xfrm>
          <a:prstGeom prst="rect">
            <a:avLst/>
          </a:prstGeom>
          <a:noFill/>
        </p:spPr>
        <p:txBody>
          <a:bodyPr wrap="square" rtlCol="0">
            <a:spAutoFit/>
          </a:bodyPr>
          <a:lstStyle/>
          <a:p>
            <a:r>
              <a:rPr lang="en-GB" sz="1000" i="1" dirty="0" smtClean="0">
                <a:solidFill>
                  <a:schemeClr val="tx1">
                    <a:lumMod val="65000"/>
                    <a:lumOff val="35000"/>
                  </a:schemeClr>
                </a:solidFill>
                <a:latin typeface="Calibri" panose="020F0502020204030204" pitchFamily="34" charset="0"/>
              </a:rPr>
              <a:t>Source: </a:t>
            </a:r>
            <a:r>
              <a:rPr lang="en-GB" sz="1000" i="1" dirty="0" err="1" smtClean="0">
                <a:solidFill>
                  <a:schemeClr val="tx1">
                    <a:lumMod val="65000"/>
                    <a:lumOff val="35000"/>
                  </a:schemeClr>
                </a:solidFill>
                <a:latin typeface="Calibri" panose="020F0502020204030204" pitchFamily="34" charset="0"/>
              </a:rPr>
              <a:t>McKercher</a:t>
            </a:r>
            <a:r>
              <a:rPr lang="en-GB" sz="1000" i="1" dirty="0" smtClean="0">
                <a:solidFill>
                  <a:schemeClr val="tx1">
                    <a:lumMod val="65000"/>
                    <a:lumOff val="35000"/>
                  </a:schemeClr>
                </a:solidFill>
                <a:latin typeface="Calibri" panose="020F0502020204030204" pitchFamily="34" charset="0"/>
              </a:rPr>
              <a:t> B and H du Cross, Cultural Tourism: The partnership between tourism and cultural heritage management (2002).</a:t>
            </a:r>
            <a:endParaRPr lang="en-GB" sz="1000" i="1"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623819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2F4CA4-8949-4F02-A34E-6FB5BD8C9491}" type="slidenum">
              <a:rPr lang="en-GB" smtClean="0"/>
              <a:pPr/>
              <a:t>15</a:t>
            </a:fld>
            <a:endParaRPr lang="en-GB" dirty="0"/>
          </a:p>
        </p:txBody>
      </p:sp>
      <p:sp>
        <p:nvSpPr>
          <p:cNvPr id="4" name="Title 3"/>
          <p:cNvSpPr>
            <a:spLocks noGrp="1"/>
          </p:cNvSpPr>
          <p:nvPr>
            <p:ph type="title"/>
          </p:nvPr>
        </p:nvSpPr>
        <p:spPr/>
        <p:txBody>
          <a:bodyPr/>
          <a:lstStyle/>
          <a:p>
            <a:r>
              <a:rPr lang="en-GB" dirty="0" smtClean="0"/>
              <a:t>Our view of the market - </a:t>
            </a:r>
            <a:r>
              <a:rPr lang="en-GB" dirty="0" err="1" smtClean="0"/>
              <a:t>ArkLeisure</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4" y="1412776"/>
            <a:ext cx="8650130" cy="431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415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idx="1"/>
          </p:nvPr>
        </p:nvSpPr>
        <p:spPr>
          <a:xfrm>
            <a:off x="207542" y="1052736"/>
            <a:ext cx="6608538" cy="5303614"/>
          </a:xfrm>
        </p:spPr>
        <p:txBody>
          <a:bodyPr/>
          <a:lstStyle/>
          <a:p>
            <a:endParaRPr lang="en-GB" dirty="0"/>
          </a:p>
          <a:p>
            <a:endParaRPr lang="en-GB" dirty="0"/>
          </a:p>
        </p:txBody>
      </p:sp>
      <p:sp>
        <p:nvSpPr>
          <p:cNvPr id="3" name="Slide Number Placeholder 2"/>
          <p:cNvSpPr>
            <a:spLocks noGrp="1"/>
          </p:cNvSpPr>
          <p:nvPr>
            <p:ph type="sldNum" sz="quarter" idx="12"/>
          </p:nvPr>
        </p:nvSpPr>
        <p:spPr/>
        <p:txBody>
          <a:bodyPr/>
          <a:lstStyle/>
          <a:p>
            <a:fld id="{442F4CA4-8949-4F02-A34E-6FB5BD8C9491}" type="slidenum">
              <a:rPr lang="en-GB" smtClean="0"/>
              <a:pPr/>
              <a:t>16</a:t>
            </a:fld>
            <a:endParaRPr lang="en-GB" dirty="0"/>
          </a:p>
        </p:txBody>
      </p:sp>
      <p:sp>
        <p:nvSpPr>
          <p:cNvPr id="10" name="Title 3"/>
          <p:cNvSpPr>
            <a:spLocks noGrp="1"/>
          </p:cNvSpPr>
          <p:nvPr>
            <p:ph type="title"/>
          </p:nvPr>
        </p:nvSpPr>
        <p:spPr>
          <a:xfrm>
            <a:off x="165297" y="64862"/>
            <a:ext cx="11871128" cy="790804"/>
          </a:xfrm>
        </p:spPr>
        <p:txBody>
          <a:bodyPr>
            <a:normAutofit fontScale="90000"/>
          </a:bodyPr>
          <a:lstStyle/>
          <a:p>
            <a:r>
              <a:rPr lang="en-GB" sz="4000" dirty="0" smtClean="0"/>
              <a:t>UK leisure break activities by segment</a:t>
            </a:r>
            <a:br>
              <a:rPr lang="en-GB" sz="4000" dirty="0" smtClean="0"/>
            </a:br>
            <a:r>
              <a:rPr lang="en-GB" sz="2200" dirty="0">
                <a:solidFill>
                  <a:schemeClr val="accent5"/>
                </a:solidFill>
              </a:rPr>
              <a:t>	</a:t>
            </a:r>
          </a:p>
        </p:txBody>
      </p:sp>
      <p:pic>
        <p:nvPicPr>
          <p:cNvPr id="2" name="Picture 1"/>
          <p:cNvPicPr>
            <a:picLocks noChangeAspect="1"/>
          </p:cNvPicPr>
          <p:nvPr/>
        </p:nvPicPr>
        <p:blipFill>
          <a:blip r:embed="rId2"/>
          <a:stretch>
            <a:fillRect/>
          </a:stretch>
        </p:blipFill>
        <p:spPr>
          <a:xfrm>
            <a:off x="-24789" y="870174"/>
            <a:ext cx="8365518" cy="5668739"/>
          </a:xfrm>
          <a:prstGeom prst="rect">
            <a:avLst/>
          </a:prstGeom>
        </p:spPr>
      </p:pic>
      <p:sp>
        <p:nvSpPr>
          <p:cNvPr id="6" name="Content Placeholder 23"/>
          <p:cNvSpPr txBox="1">
            <a:spLocks/>
          </p:cNvSpPr>
          <p:nvPr/>
        </p:nvSpPr>
        <p:spPr>
          <a:xfrm>
            <a:off x="8340728" y="687611"/>
            <a:ext cx="3851272" cy="5851301"/>
          </a:xfrm>
          <a:prstGeom prst="rect">
            <a:avLst/>
          </a:prstGeom>
        </p:spPr>
        <p:txBody>
          <a:bodyPr vert="horz" lIns="91440" tIns="45720" rIns="91440" bIns="45720" rtlCol="0">
            <a:normAutofit/>
          </a:bodyPr>
          <a:lstStyle>
            <a:lvl1pPr marL="355600" indent="-355600" algn="l" defTabSz="914400" rtl="0" eaLnBrk="1" latinLnBrk="0" hangingPunct="1">
              <a:lnSpc>
                <a:spcPct val="100000"/>
              </a:lnSpc>
              <a:spcBef>
                <a:spcPts val="1000"/>
              </a:spcBef>
              <a:buFontTx/>
              <a:buBlip>
                <a:blip r:embed="rId3"/>
              </a:buBlip>
              <a:defRPr sz="2000" kern="1200">
                <a:solidFill>
                  <a:schemeClr val="tx1">
                    <a:lumMod val="65000"/>
                    <a:lumOff val="35000"/>
                  </a:schemeClr>
                </a:solidFill>
                <a:latin typeface="Calibri" panose="020F0502020204030204" pitchFamily="34" charset="0"/>
                <a:ea typeface="+mn-ea"/>
                <a:cs typeface="+mn-cs"/>
              </a:defRPr>
            </a:lvl1pPr>
            <a:lvl2pPr marL="804863" indent="-347663" algn="l" defTabSz="914400" rtl="0" eaLnBrk="1" latinLnBrk="0" hangingPunct="1">
              <a:lnSpc>
                <a:spcPct val="100000"/>
              </a:lnSpc>
              <a:spcBef>
                <a:spcPts val="500"/>
              </a:spcBef>
              <a:buFontTx/>
              <a:buBlip>
                <a:blip r:embed="rId3"/>
              </a:buBlip>
              <a:defRPr sz="1600" kern="1200">
                <a:solidFill>
                  <a:schemeClr val="tx1">
                    <a:lumMod val="65000"/>
                    <a:lumOff val="35000"/>
                  </a:schemeClr>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500"/>
              </a:spcBef>
              <a:buFontTx/>
              <a:buBlip>
                <a:blip r:embed="rId3"/>
              </a:buBlip>
              <a:defRPr sz="1600" kern="1200">
                <a:solidFill>
                  <a:schemeClr val="tx1">
                    <a:lumMod val="65000"/>
                    <a:lumOff val="35000"/>
                  </a:schemeClr>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500"/>
              </a:spcBef>
              <a:buFontTx/>
              <a:buBlip>
                <a:blip r:embed="rId3"/>
              </a:buBlip>
              <a:defRPr sz="1600" kern="1200">
                <a:solidFill>
                  <a:schemeClr val="tx1">
                    <a:lumMod val="65000"/>
                    <a:lumOff val="35000"/>
                  </a:schemeClr>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500"/>
              </a:spcBef>
              <a:buFontTx/>
              <a:buBlip>
                <a:blip r:embed="rId3"/>
              </a:buBlip>
              <a:defRPr sz="1600" kern="1200">
                <a:solidFill>
                  <a:schemeClr val="tx1">
                    <a:lumMod val="65000"/>
                    <a:lumOff val="35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The chart helps to show the traits of each of the </a:t>
            </a:r>
            <a:r>
              <a:rPr lang="en-GB" dirty="0" err="1" smtClean="0"/>
              <a:t>Arkleisure</a:t>
            </a:r>
            <a:r>
              <a:rPr lang="en-GB" dirty="0" smtClean="0"/>
              <a:t> segments.</a:t>
            </a:r>
          </a:p>
          <a:p>
            <a:r>
              <a:rPr lang="en-GB" dirty="0" smtClean="0"/>
              <a:t>We can see that </a:t>
            </a:r>
            <a:r>
              <a:rPr lang="en-GB" dirty="0" err="1" smtClean="0"/>
              <a:t>Functionals</a:t>
            </a:r>
            <a:r>
              <a:rPr lang="en-GB" dirty="0" smtClean="0"/>
              <a:t> and </a:t>
            </a:r>
            <a:r>
              <a:rPr lang="en-GB" dirty="0" err="1" smtClean="0"/>
              <a:t>Traditionals</a:t>
            </a:r>
            <a:r>
              <a:rPr lang="en-GB" dirty="0" smtClean="0"/>
              <a:t> lean towards the slow paced attractions which offer some culture and education. </a:t>
            </a:r>
          </a:p>
          <a:p>
            <a:pPr lvl="1"/>
            <a:r>
              <a:rPr lang="en-GB" dirty="0"/>
              <a:t>E</a:t>
            </a:r>
            <a:r>
              <a:rPr lang="en-GB" dirty="0" smtClean="0"/>
              <a:t>.g. Historical sites, historical harbours etc.</a:t>
            </a:r>
          </a:p>
          <a:p>
            <a:r>
              <a:rPr lang="en-GB" dirty="0" smtClean="0"/>
              <a:t>Style Hounds are probably the most opposite segment to these traits. They prefer entertainment over education and want to be more actively involved.</a:t>
            </a:r>
          </a:p>
          <a:p>
            <a:pPr lvl="1"/>
            <a:r>
              <a:rPr lang="en-GB" dirty="0" smtClean="0"/>
              <a:t>E.g. Family attractions, a day on the beach etc.</a:t>
            </a:r>
          </a:p>
          <a:p>
            <a:endParaRPr lang="en-GB" dirty="0" smtClean="0"/>
          </a:p>
          <a:p>
            <a:pPr lvl="1"/>
            <a:endParaRPr lang="en-GB" dirty="0" smtClean="0"/>
          </a:p>
        </p:txBody>
      </p:sp>
    </p:spTree>
    <p:extLst>
      <p:ext uri="{BB962C8B-B14F-4D97-AF65-F5344CB8AC3E}">
        <p14:creationId xmlns:p14="http://schemas.microsoft.com/office/powerpoint/2010/main" val="2932346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2F4CA4-8949-4F02-A34E-6FB5BD8C9491}" type="slidenum">
              <a:rPr lang="en-GB" smtClean="0"/>
              <a:pPr/>
              <a:t>17</a:t>
            </a:fld>
            <a:endParaRPr lang="en-GB" dirty="0"/>
          </a:p>
        </p:txBody>
      </p:sp>
      <p:sp>
        <p:nvSpPr>
          <p:cNvPr id="15" name="Title 3"/>
          <p:cNvSpPr>
            <a:spLocks noGrp="1"/>
          </p:cNvSpPr>
          <p:nvPr>
            <p:ph type="title"/>
          </p:nvPr>
        </p:nvSpPr>
        <p:spPr/>
        <p:txBody>
          <a:bodyPr>
            <a:normAutofit fontScale="90000"/>
          </a:bodyPr>
          <a:lstStyle/>
          <a:p>
            <a:r>
              <a:rPr lang="en-GB" sz="4000" dirty="0" smtClean="0"/>
              <a:t>Who is visiting Cornwall?</a:t>
            </a:r>
            <a:br>
              <a:rPr lang="en-GB" sz="4000" dirty="0" smtClean="0"/>
            </a:br>
            <a:r>
              <a:rPr lang="en-GB" sz="2200" dirty="0">
                <a:solidFill>
                  <a:schemeClr val="accent5"/>
                </a:solidFill>
              </a:rPr>
              <a:t>	</a:t>
            </a:r>
          </a:p>
        </p:txBody>
      </p:sp>
      <p:sp>
        <p:nvSpPr>
          <p:cNvPr id="2" name="TextBox 1"/>
          <p:cNvSpPr txBox="1"/>
          <p:nvPr/>
        </p:nvSpPr>
        <p:spPr>
          <a:xfrm>
            <a:off x="8328248" y="3068960"/>
            <a:ext cx="3384376" cy="738664"/>
          </a:xfrm>
          <a:prstGeom prst="rect">
            <a:avLst/>
          </a:prstGeom>
          <a:noFill/>
        </p:spPr>
        <p:txBody>
          <a:bodyPr wrap="square" rtlCol="0">
            <a:spAutoFit/>
          </a:bodyPr>
          <a:lstStyle/>
          <a:p>
            <a:pPr algn="ctr"/>
            <a:r>
              <a:rPr lang="en-GB" sz="1400" dirty="0" smtClean="0">
                <a:solidFill>
                  <a:schemeClr val="tx1">
                    <a:lumMod val="65000"/>
                    <a:lumOff val="35000"/>
                  </a:schemeClr>
                </a:solidFill>
                <a:latin typeface="Calibri Light" panose="020F0302020204030204" pitchFamily="34" charset="0"/>
              </a:rPr>
              <a:t>Recent – Visited last 12 months</a:t>
            </a:r>
          </a:p>
          <a:p>
            <a:pPr algn="ctr"/>
            <a:r>
              <a:rPr lang="en-GB" sz="1400" dirty="0" smtClean="0">
                <a:solidFill>
                  <a:schemeClr val="tx1">
                    <a:lumMod val="65000"/>
                    <a:lumOff val="35000"/>
                  </a:schemeClr>
                </a:solidFill>
                <a:latin typeface="Calibri Light" panose="020F0302020204030204" pitchFamily="34" charset="0"/>
              </a:rPr>
              <a:t>Lapsed – Visited 1-5 years ago</a:t>
            </a:r>
          </a:p>
          <a:p>
            <a:pPr algn="ctr"/>
            <a:r>
              <a:rPr lang="en-GB" sz="1400" dirty="0" smtClean="0">
                <a:solidFill>
                  <a:schemeClr val="tx1">
                    <a:lumMod val="65000"/>
                    <a:lumOff val="35000"/>
                  </a:schemeClr>
                </a:solidFill>
                <a:latin typeface="Calibri Light" panose="020F0302020204030204" pitchFamily="34" charset="0"/>
              </a:rPr>
              <a:t>Past – 5+ years ago</a:t>
            </a:r>
            <a:endParaRPr lang="en-GB" sz="1400" dirty="0">
              <a:solidFill>
                <a:schemeClr val="tx1">
                  <a:lumMod val="65000"/>
                  <a:lumOff val="35000"/>
                </a:schemeClr>
              </a:solidFill>
              <a:latin typeface="Calibri Light" panose="020F030202020403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3265111322"/>
              </p:ext>
            </p:extLst>
          </p:nvPr>
        </p:nvGraphicFramePr>
        <p:xfrm>
          <a:off x="690118" y="873178"/>
          <a:ext cx="7560840" cy="5332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3108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2F4CA4-8949-4F02-A34E-6FB5BD8C9491}" type="slidenum">
              <a:rPr lang="en-GB" smtClean="0"/>
              <a:pPr/>
              <a:t>18</a:t>
            </a:fld>
            <a:endParaRPr lang="en-GB" dirty="0"/>
          </a:p>
        </p:txBody>
      </p:sp>
      <p:sp>
        <p:nvSpPr>
          <p:cNvPr id="4" name="Title 3"/>
          <p:cNvSpPr>
            <a:spLocks noGrp="1"/>
          </p:cNvSpPr>
          <p:nvPr>
            <p:ph type="title"/>
          </p:nvPr>
        </p:nvSpPr>
        <p:spPr/>
        <p:txBody>
          <a:bodyPr/>
          <a:lstStyle/>
          <a:p>
            <a:r>
              <a:rPr lang="en-GB" dirty="0" smtClean="0"/>
              <a:t>Segmenting visitors</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815251419"/>
              </p:ext>
            </p:extLst>
          </p:nvPr>
        </p:nvGraphicFramePr>
        <p:xfrm>
          <a:off x="456552" y="754504"/>
          <a:ext cx="634365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p:cNvPicPr>
            <a:picLocks noChangeAspect="1" noChangeArrowheads="1"/>
          </p:cNvPicPr>
          <p:nvPr/>
        </p:nvPicPr>
        <p:blipFill>
          <a:blip r:embed="rId3"/>
          <a:srcRect/>
          <a:stretch>
            <a:fillRect/>
          </a:stretch>
        </p:blipFill>
        <p:spPr bwMode="auto">
          <a:xfrm>
            <a:off x="604349" y="3616423"/>
            <a:ext cx="6048056" cy="2774951"/>
          </a:xfrm>
          <a:prstGeom prst="rect">
            <a:avLst/>
          </a:prstGeom>
          <a:noFill/>
          <a:ln w="9525">
            <a:noFill/>
            <a:miter lim="800000"/>
            <a:headEnd/>
            <a:tailEnd/>
          </a:ln>
        </p:spPr>
      </p:pic>
      <p:sp>
        <p:nvSpPr>
          <p:cNvPr id="9" name="Oval 8"/>
          <p:cNvSpPr/>
          <p:nvPr/>
        </p:nvSpPr>
        <p:spPr>
          <a:xfrm rot="1767234">
            <a:off x="2803610" y="3927259"/>
            <a:ext cx="3850862" cy="1390201"/>
          </a:xfrm>
          <a:prstGeom prst="ellipse">
            <a:avLst/>
          </a:prstGeom>
          <a:solidFill>
            <a:srgbClr val="FF9900">
              <a:alpha val="40000"/>
            </a:srgb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smtClean="0">
                <a:solidFill>
                  <a:schemeClr val="tx1">
                    <a:lumMod val="65000"/>
                    <a:lumOff val="35000"/>
                  </a:schemeClr>
                </a:solidFill>
              </a:rPr>
              <a:t>Cultural tourists</a:t>
            </a:r>
            <a:endParaRPr lang="en-GB" dirty="0">
              <a:solidFill>
                <a:schemeClr val="tx1">
                  <a:lumMod val="65000"/>
                  <a:lumOff val="35000"/>
                </a:schemeClr>
              </a:solidFill>
            </a:endParaRPr>
          </a:p>
        </p:txBody>
      </p:sp>
      <p:sp>
        <p:nvSpPr>
          <p:cNvPr id="8" name="TextBox 7"/>
          <p:cNvSpPr txBox="1"/>
          <p:nvPr/>
        </p:nvSpPr>
        <p:spPr>
          <a:xfrm>
            <a:off x="456552" y="6423496"/>
            <a:ext cx="4141177" cy="230832"/>
          </a:xfrm>
          <a:prstGeom prst="rect">
            <a:avLst/>
          </a:prstGeom>
          <a:noFill/>
        </p:spPr>
        <p:txBody>
          <a:bodyPr wrap="square" rtlCol="0">
            <a:spAutoFit/>
          </a:bodyPr>
          <a:lstStyle/>
          <a:p>
            <a:r>
              <a:rPr lang="en-GB" sz="900" i="1" dirty="0" smtClean="0">
                <a:solidFill>
                  <a:schemeClr val="tx1">
                    <a:lumMod val="65000"/>
                    <a:lumOff val="35000"/>
                  </a:schemeClr>
                </a:solidFill>
                <a:latin typeface="Calibri" panose="020F0502020204030204" pitchFamily="34" charset="0"/>
              </a:rPr>
              <a:t>Source: Annual Cornwall Visitor Survey 2012-2015</a:t>
            </a:r>
            <a:endParaRPr lang="en-GB" sz="900" i="1" dirty="0">
              <a:solidFill>
                <a:schemeClr val="tx1">
                  <a:lumMod val="65000"/>
                  <a:lumOff val="35000"/>
                </a:schemeClr>
              </a:solidFill>
              <a:latin typeface="Calibri" panose="020F0502020204030204" pitchFamily="34" charset="0"/>
            </a:endParaRPr>
          </a:p>
        </p:txBody>
      </p:sp>
      <p:sp>
        <p:nvSpPr>
          <p:cNvPr id="10" name="Content Placeholder 2"/>
          <p:cNvSpPr txBox="1">
            <a:spLocks/>
          </p:cNvSpPr>
          <p:nvPr/>
        </p:nvSpPr>
        <p:spPr bwMode="auto">
          <a:xfrm>
            <a:off x="6883832" y="1453278"/>
            <a:ext cx="5152593" cy="1247774"/>
          </a:xfrm>
          <a:prstGeom prst="rect">
            <a:avLst/>
          </a:prstGeom>
          <a:noFill/>
          <a:ln w="9525">
            <a:noFill/>
            <a:miter lim="800000"/>
            <a:headEnd/>
            <a:tailEnd/>
          </a:ln>
        </p:spPr>
        <p:txBody>
          <a:bodyPr/>
          <a:lstStyle/>
          <a:p>
            <a:pPr marL="342900" indent="-342900">
              <a:spcBef>
                <a:spcPct val="20000"/>
              </a:spcBef>
              <a:buClr>
                <a:schemeClr val="accent5"/>
              </a:buClr>
              <a:buFontTx/>
              <a:buChar char="•"/>
            </a:pPr>
            <a:r>
              <a:rPr lang="en-GB" sz="2000" dirty="0" smtClean="0">
                <a:solidFill>
                  <a:schemeClr val="tx1">
                    <a:lumMod val="65000"/>
                    <a:lumOff val="35000"/>
                  </a:schemeClr>
                </a:solidFill>
                <a:latin typeface="Calibri" panose="020F0502020204030204" pitchFamily="34" charset="0"/>
              </a:rPr>
              <a:t>Cornwall already attracts a good proportion of Cosmopolitans, Discoverers and </a:t>
            </a:r>
            <a:r>
              <a:rPr lang="en-GB" sz="2000" dirty="0" err="1" smtClean="0">
                <a:solidFill>
                  <a:schemeClr val="tx1">
                    <a:lumMod val="65000"/>
                    <a:lumOff val="35000"/>
                  </a:schemeClr>
                </a:solidFill>
                <a:latin typeface="Calibri" panose="020F0502020204030204" pitchFamily="34" charset="0"/>
              </a:rPr>
              <a:t>Functionals</a:t>
            </a:r>
            <a:r>
              <a:rPr lang="en-GB" sz="2000" dirty="0" smtClean="0">
                <a:solidFill>
                  <a:schemeClr val="tx1">
                    <a:lumMod val="65000"/>
                    <a:lumOff val="35000"/>
                  </a:schemeClr>
                </a:solidFill>
                <a:latin typeface="Calibri" panose="020F0502020204030204" pitchFamily="34" charset="0"/>
              </a:rPr>
              <a:t>. </a:t>
            </a:r>
            <a:endParaRPr lang="en-GB" sz="1600" dirty="0">
              <a:solidFill>
                <a:schemeClr val="tx1">
                  <a:lumMod val="65000"/>
                  <a:lumOff val="35000"/>
                </a:schemeClr>
              </a:solidFill>
              <a:latin typeface="Calibri" panose="020F0502020204030204" pitchFamily="34" charset="0"/>
            </a:endParaRPr>
          </a:p>
          <a:p>
            <a:pPr marL="800100" lvl="1" indent="-342900">
              <a:spcBef>
                <a:spcPct val="20000"/>
              </a:spcBef>
              <a:buClr>
                <a:schemeClr val="accent5"/>
              </a:buClr>
              <a:buFontTx/>
              <a:buChar char="•"/>
            </a:pPr>
            <a:r>
              <a:rPr lang="en-GB" sz="1600" dirty="0" smtClean="0">
                <a:solidFill>
                  <a:schemeClr val="tx1">
                    <a:lumMod val="65000"/>
                    <a:lumOff val="35000"/>
                  </a:schemeClr>
                </a:solidFill>
                <a:latin typeface="Calibri" panose="020F0502020204030204" pitchFamily="34" charset="0"/>
              </a:rPr>
              <a:t>More than the proportion for the National Population</a:t>
            </a:r>
          </a:p>
          <a:p>
            <a:pPr marL="800100" lvl="1" indent="-342900">
              <a:spcBef>
                <a:spcPct val="20000"/>
              </a:spcBef>
              <a:buClr>
                <a:schemeClr val="accent5"/>
              </a:buClr>
              <a:buFontTx/>
              <a:buChar char="•"/>
            </a:pPr>
            <a:endParaRPr lang="en-GB" sz="1600" dirty="0">
              <a:solidFill>
                <a:schemeClr val="tx1">
                  <a:lumMod val="65000"/>
                  <a:lumOff val="35000"/>
                </a:schemeClr>
              </a:solidFill>
              <a:latin typeface="Calibri" panose="020F0502020204030204" pitchFamily="34" charset="0"/>
            </a:endParaRPr>
          </a:p>
          <a:p>
            <a:pPr marL="342900" indent="-342900">
              <a:spcBef>
                <a:spcPct val="20000"/>
              </a:spcBef>
              <a:buClr>
                <a:schemeClr val="accent5"/>
              </a:buClr>
              <a:buFontTx/>
              <a:buChar char="•"/>
            </a:pPr>
            <a:r>
              <a:rPr lang="en-GB" sz="2000" dirty="0" smtClean="0">
                <a:solidFill>
                  <a:schemeClr val="tx1">
                    <a:lumMod val="65000"/>
                    <a:lumOff val="35000"/>
                  </a:schemeClr>
                </a:solidFill>
                <a:latin typeface="Calibri" panose="020F0502020204030204" pitchFamily="34" charset="0"/>
              </a:rPr>
              <a:t>The Traditional segment is one area where an improvement could be seen.</a:t>
            </a:r>
          </a:p>
          <a:p>
            <a:pPr marL="800100" lvl="1" indent="-342900">
              <a:spcBef>
                <a:spcPct val="20000"/>
              </a:spcBef>
              <a:buClr>
                <a:schemeClr val="accent5"/>
              </a:buClr>
              <a:buFontTx/>
              <a:buChar char="•"/>
            </a:pPr>
            <a:r>
              <a:rPr lang="en-GB" sz="1600" dirty="0" smtClean="0">
                <a:solidFill>
                  <a:schemeClr val="tx1">
                    <a:lumMod val="65000"/>
                    <a:lumOff val="35000"/>
                  </a:schemeClr>
                </a:solidFill>
                <a:latin typeface="Calibri" panose="020F0502020204030204" pitchFamily="34" charset="0"/>
              </a:rPr>
              <a:t>Currently make up only 7% of visitors to Cornwall.</a:t>
            </a:r>
          </a:p>
          <a:p>
            <a:pPr marL="342900" indent="-342900">
              <a:spcBef>
                <a:spcPct val="20000"/>
              </a:spcBef>
              <a:buClr>
                <a:schemeClr val="accent5"/>
              </a:buClr>
              <a:buFontTx/>
              <a:buChar char="•"/>
            </a:pPr>
            <a:endParaRPr lang="en-GB" sz="2000" dirty="0">
              <a:solidFill>
                <a:schemeClr val="tx1">
                  <a:lumMod val="65000"/>
                  <a:lumOff val="35000"/>
                </a:schemeClr>
              </a:solidFill>
              <a:latin typeface="Calibri" panose="020F0502020204030204" pitchFamily="34" charset="0"/>
            </a:endParaRPr>
          </a:p>
          <a:p>
            <a:pPr marL="342900" indent="-342900">
              <a:spcBef>
                <a:spcPct val="20000"/>
              </a:spcBef>
              <a:buClr>
                <a:schemeClr val="accent5"/>
              </a:buClr>
              <a:buFontTx/>
              <a:buChar char="•"/>
            </a:pPr>
            <a:r>
              <a:rPr lang="en-GB" sz="2000" dirty="0" smtClean="0">
                <a:solidFill>
                  <a:schemeClr val="tx1">
                    <a:lumMod val="65000"/>
                    <a:lumOff val="35000"/>
                  </a:schemeClr>
                </a:solidFill>
                <a:latin typeface="Calibri" panose="020F0502020204030204" pitchFamily="34" charset="0"/>
              </a:rPr>
              <a:t>From the previous slide we saw that </a:t>
            </a:r>
            <a:r>
              <a:rPr lang="en-GB" sz="2000" dirty="0" err="1" smtClean="0">
                <a:solidFill>
                  <a:schemeClr val="tx1">
                    <a:lumMod val="65000"/>
                    <a:lumOff val="35000"/>
                  </a:schemeClr>
                </a:solidFill>
                <a:latin typeface="Calibri" panose="020F0502020204030204" pitchFamily="34" charset="0"/>
              </a:rPr>
              <a:t>Traditionals</a:t>
            </a:r>
            <a:r>
              <a:rPr lang="en-GB" sz="2000" dirty="0" smtClean="0">
                <a:solidFill>
                  <a:schemeClr val="tx1">
                    <a:lumMod val="65000"/>
                    <a:lumOff val="35000"/>
                  </a:schemeClr>
                </a:solidFill>
                <a:latin typeface="Calibri" panose="020F0502020204030204" pitchFamily="34" charset="0"/>
              </a:rPr>
              <a:t> have at least some interest in history and heritage.</a:t>
            </a:r>
          </a:p>
        </p:txBody>
      </p:sp>
    </p:spTree>
    <p:extLst>
      <p:ext uri="{BB962C8B-B14F-4D97-AF65-F5344CB8AC3E}">
        <p14:creationId xmlns:p14="http://schemas.microsoft.com/office/powerpoint/2010/main" val="4120671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35960" y="3527203"/>
            <a:ext cx="5688632" cy="702126"/>
          </a:xfrm>
        </p:spPr>
        <p:txBody>
          <a:bodyPr>
            <a:normAutofit fontScale="90000"/>
          </a:bodyPr>
          <a:lstStyle/>
          <a:p>
            <a:r>
              <a:rPr lang="en-GB" sz="4900" dirty="0" smtClean="0"/>
              <a:t>Perceptions of Cornwall as a Cultural Destination</a:t>
            </a:r>
            <a:endParaRPr lang="en-GB" sz="2800" dirty="0"/>
          </a:p>
        </p:txBody>
      </p:sp>
      <p:pic>
        <p:nvPicPr>
          <p:cNvPr id="4" name="Picture 3"/>
          <p:cNvPicPr>
            <a:picLocks noChangeAspect="1"/>
          </p:cNvPicPr>
          <p:nvPr/>
        </p:nvPicPr>
        <p:blipFill rotWithShape="1">
          <a:blip r:embed="rId2"/>
          <a:srcRect l="19521" r="10512"/>
          <a:stretch/>
        </p:blipFill>
        <p:spPr>
          <a:xfrm>
            <a:off x="617837" y="2038865"/>
            <a:ext cx="4654379" cy="27802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31612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7407" y="949100"/>
            <a:ext cx="9865097" cy="5223099"/>
          </a:xfrm>
        </p:spPr>
        <p:txBody>
          <a:bodyPr/>
          <a:lstStyle/>
          <a:p>
            <a:pPr marL="0" indent="0">
              <a:buNone/>
            </a:pPr>
            <a:endParaRPr lang="en-GB" sz="4400" dirty="0" smtClean="0"/>
          </a:p>
          <a:p>
            <a:pPr marL="0" indent="0">
              <a:buNone/>
            </a:pPr>
            <a:r>
              <a:rPr lang="en-GB" sz="4400" dirty="0" smtClean="0"/>
              <a:t>Demonstrate the </a:t>
            </a:r>
            <a:r>
              <a:rPr lang="en-GB" sz="4400" dirty="0"/>
              <a:t>potential business that cultural activity and communication will </a:t>
            </a:r>
            <a:r>
              <a:rPr lang="en-GB" sz="4400" dirty="0" smtClean="0"/>
              <a:t>bring to Cornwall </a:t>
            </a:r>
            <a:endParaRPr lang="en-GB" sz="4400" dirty="0"/>
          </a:p>
        </p:txBody>
      </p:sp>
      <p:sp>
        <p:nvSpPr>
          <p:cNvPr id="3" name="Slide Number Placeholder 2"/>
          <p:cNvSpPr>
            <a:spLocks noGrp="1"/>
          </p:cNvSpPr>
          <p:nvPr>
            <p:ph type="sldNum" sz="quarter" idx="12"/>
          </p:nvPr>
        </p:nvSpPr>
        <p:spPr/>
        <p:txBody>
          <a:bodyPr/>
          <a:lstStyle/>
          <a:p>
            <a:fld id="{442F4CA4-8949-4F02-A34E-6FB5BD8C9491}" type="slidenum">
              <a:rPr lang="en-GB" smtClean="0"/>
              <a:pPr/>
              <a:t>2</a:t>
            </a:fld>
            <a:endParaRPr lang="en-GB" dirty="0"/>
          </a:p>
        </p:txBody>
      </p:sp>
      <p:sp>
        <p:nvSpPr>
          <p:cNvPr id="4" name="Title 3"/>
          <p:cNvSpPr>
            <a:spLocks noGrp="1"/>
          </p:cNvSpPr>
          <p:nvPr>
            <p:ph type="title"/>
          </p:nvPr>
        </p:nvSpPr>
        <p:spPr/>
        <p:txBody>
          <a:bodyPr/>
          <a:lstStyle/>
          <a:p>
            <a:r>
              <a:rPr lang="en-GB" dirty="0" smtClean="0"/>
              <a:t>Objectives</a:t>
            </a:r>
            <a:endParaRPr lang="en-GB" dirty="0"/>
          </a:p>
        </p:txBody>
      </p:sp>
    </p:spTree>
    <p:extLst>
      <p:ext uri="{BB962C8B-B14F-4D97-AF65-F5344CB8AC3E}">
        <p14:creationId xmlns:p14="http://schemas.microsoft.com/office/powerpoint/2010/main" val="1000425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2F4CA4-8949-4F02-A34E-6FB5BD8C9491}" type="slidenum">
              <a:rPr lang="en-GB" smtClean="0"/>
              <a:pPr/>
              <a:t>20</a:t>
            </a:fld>
            <a:endParaRPr lang="en-GB" dirty="0"/>
          </a:p>
        </p:txBody>
      </p:sp>
      <p:sp>
        <p:nvSpPr>
          <p:cNvPr id="4" name="Title 3"/>
          <p:cNvSpPr>
            <a:spLocks noGrp="1"/>
          </p:cNvSpPr>
          <p:nvPr>
            <p:ph type="title"/>
          </p:nvPr>
        </p:nvSpPr>
        <p:spPr/>
        <p:txBody>
          <a:bodyPr>
            <a:noAutofit/>
          </a:bodyPr>
          <a:lstStyle/>
          <a:p>
            <a:r>
              <a:rPr lang="en-GB" sz="3600" dirty="0"/>
              <a:t>Destination Awareness</a:t>
            </a:r>
          </a:p>
        </p:txBody>
      </p:sp>
      <p:sp>
        <p:nvSpPr>
          <p:cNvPr id="2" name="Content Placeholder 1"/>
          <p:cNvSpPr>
            <a:spLocks noGrp="1"/>
          </p:cNvSpPr>
          <p:nvPr>
            <p:ph idx="1"/>
          </p:nvPr>
        </p:nvSpPr>
        <p:spPr>
          <a:xfrm>
            <a:off x="335360" y="1003154"/>
            <a:ext cx="9530032" cy="5428128"/>
          </a:xfrm>
        </p:spPr>
        <p:txBody>
          <a:bodyPr>
            <a:noAutofit/>
          </a:bodyPr>
          <a:lstStyle/>
          <a:p>
            <a:r>
              <a:rPr lang="en-GB" sz="2400" dirty="0" smtClean="0"/>
              <a:t>Most people have an idea about what destinations have to offer …</a:t>
            </a:r>
          </a:p>
          <a:p>
            <a:pPr lvl="1"/>
            <a:r>
              <a:rPr lang="en-GB" sz="2000" dirty="0" smtClean="0"/>
              <a:t>Most destinations have an image or reputation / stand out for offering certain types of trip</a:t>
            </a:r>
          </a:p>
          <a:p>
            <a:r>
              <a:rPr lang="en-GB" sz="2400" dirty="0" smtClean="0"/>
              <a:t>Awareness is in the main built up over time, and comes from numerous sources</a:t>
            </a:r>
          </a:p>
          <a:p>
            <a:pPr lvl="1"/>
            <a:r>
              <a:rPr lang="en-GB" sz="2000" dirty="0" smtClean="0"/>
              <a:t>Word of mouth, news articles, adverts &amp; pictures, newspaper articles, etc.</a:t>
            </a:r>
          </a:p>
          <a:p>
            <a:r>
              <a:rPr lang="en-GB" sz="2400" dirty="0" smtClean="0"/>
              <a:t>As this ‘opinion’ already exists, it means that there are very few ‘blank canvas’ searches being made for destinations</a:t>
            </a:r>
          </a:p>
          <a:p>
            <a:r>
              <a:rPr lang="en-GB" sz="2400" dirty="0" smtClean="0"/>
              <a:t>Awareness is in effect the appeal or consideration factor</a:t>
            </a:r>
          </a:p>
          <a:p>
            <a:r>
              <a:rPr lang="en-GB" sz="2400" dirty="0" smtClean="0"/>
              <a:t>But it isn’t the decision factor </a:t>
            </a:r>
          </a:p>
          <a:p>
            <a:r>
              <a:rPr lang="en-GB" sz="2400" dirty="0" smtClean="0"/>
              <a:t>The decision is made during the customer journey</a:t>
            </a:r>
            <a:endParaRPr lang="en-GB" sz="2400"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16286" y1="19913" x2="16286" y2="19913"/>
                        <a14:backgroundMark x1="19429" y1="3896" x2="19429" y2="3896"/>
                        <a14:backgroundMark x1="87143" y1="15801" x2="87143" y2="15801"/>
                        <a14:backgroundMark x1="87429" y1="59957" x2="87429" y2="59957"/>
                        <a14:backgroundMark x1="95429" y1="57792" x2="95429" y2="57792"/>
                        <a14:backgroundMark x1="75143" y1="94589" x2="75143" y2="94589"/>
                        <a14:backgroundMark x1="10857" y1="96104" x2="10857" y2="96104"/>
                        <a14:backgroundMark x1="16857" y1="86147" x2="16857" y2="86147"/>
                        <a14:backgroundMark x1="21429" y1="57792" x2="21429" y2="57792"/>
                        <a14:backgroundMark x1="7143" y1="59957" x2="7143" y2="59957"/>
                        <a14:backgroundMark x1="7143" y1="34848" x2="7143" y2="34848"/>
                      </a14:backgroundRemoval>
                    </a14:imgEffect>
                  </a14:imgLayer>
                </a14:imgProps>
              </a:ext>
              <a:ext uri="{28A0092B-C50C-407E-A947-70E740481C1C}">
                <a14:useLocalDpi xmlns:a14="http://schemas.microsoft.com/office/drawing/2010/main" val="0"/>
              </a:ext>
            </a:extLst>
          </a:blip>
          <a:srcRect/>
          <a:stretch>
            <a:fillRect/>
          </a:stretch>
        </p:blipFill>
        <p:spPr bwMode="auto">
          <a:xfrm rot="383256">
            <a:off x="9081011" y="1752263"/>
            <a:ext cx="333375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7247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2F4CA4-8949-4F02-A34E-6FB5BD8C9491}" type="slidenum">
              <a:rPr lang="en-GB" smtClean="0"/>
              <a:pPr/>
              <a:t>21</a:t>
            </a:fld>
            <a:endParaRPr lang="en-GB" dirty="0"/>
          </a:p>
        </p:txBody>
      </p:sp>
      <p:sp>
        <p:nvSpPr>
          <p:cNvPr id="4" name="Title 3"/>
          <p:cNvSpPr>
            <a:spLocks noGrp="1"/>
          </p:cNvSpPr>
          <p:nvPr>
            <p:ph type="title"/>
          </p:nvPr>
        </p:nvSpPr>
        <p:spPr/>
        <p:txBody>
          <a:bodyPr>
            <a:normAutofit/>
          </a:bodyPr>
          <a:lstStyle/>
          <a:p>
            <a:r>
              <a:rPr lang="en-GB" smtClean="0"/>
              <a:t>Trigger for Holiday</a:t>
            </a:r>
            <a:endParaRPr lang="en-GB" dirty="0"/>
          </a:p>
        </p:txBody>
      </p:sp>
      <p:sp>
        <p:nvSpPr>
          <p:cNvPr id="2" name="Content Placeholder 1"/>
          <p:cNvSpPr>
            <a:spLocks noGrp="1"/>
          </p:cNvSpPr>
          <p:nvPr>
            <p:ph idx="1"/>
          </p:nvPr>
        </p:nvSpPr>
        <p:spPr>
          <a:xfrm>
            <a:off x="191344" y="908720"/>
            <a:ext cx="5541678" cy="5428128"/>
          </a:xfrm>
        </p:spPr>
        <p:txBody>
          <a:bodyPr>
            <a:normAutofit lnSpcReduction="10000"/>
          </a:bodyPr>
          <a:lstStyle/>
          <a:p>
            <a:r>
              <a:rPr lang="en-GB" dirty="0" smtClean="0"/>
              <a:t>This stage of the journey is very personal</a:t>
            </a:r>
          </a:p>
          <a:p>
            <a:r>
              <a:rPr lang="en-GB" dirty="0" smtClean="0"/>
              <a:t>It is very linked with awareness</a:t>
            </a:r>
          </a:p>
          <a:p>
            <a:r>
              <a:rPr lang="en-GB" dirty="0" smtClean="0"/>
              <a:t>It is forever being informed from online and offline sources</a:t>
            </a:r>
          </a:p>
          <a:p>
            <a:r>
              <a:rPr lang="en-GB" dirty="0" smtClean="0"/>
              <a:t>The triggers change depending on </a:t>
            </a:r>
            <a:r>
              <a:rPr lang="en-GB" dirty="0" err="1" smtClean="0"/>
              <a:t>lifestage</a:t>
            </a:r>
            <a:r>
              <a:rPr lang="en-GB" dirty="0" smtClean="0"/>
              <a:t> / workloads / expendable income / tastes &amp; fashions</a:t>
            </a:r>
          </a:p>
          <a:p>
            <a:r>
              <a:rPr lang="en-GB" dirty="0" smtClean="0"/>
              <a:t>The destinations for each trigger change dependent of how long they have got, how much money, and who they are travelling with</a:t>
            </a:r>
          </a:p>
          <a:p>
            <a:r>
              <a:rPr lang="en-GB" dirty="0" smtClean="0"/>
              <a:t>Sometimes specific destinations get mentioned, other times types of breaks or companies that offer this type of holiday.  Sometimes it is a combination of all of these </a:t>
            </a:r>
          </a:p>
          <a:p>
            <a:r>
              <a:rPr lang="en-GB" dirty="0" smtClean="0"/>
              <a:t>This is the start of the journey that provides the destination set on which decisions are made</a:t>
            </a:r>
          </a:p>
          <a:p>
            <a:endParaRPr lang="en-GB" dirty="0"/>
          </a:p>
        </p:txBody>
      </p:sp>
      <p:pic>
        <p:nvPicPr>
          <p:cNvPr id="5" name="Picture 4"/>
          <p:cNvPicPr>
            <a:picLocks noChangeAspect="1"/>
          </p:cNvPicPr>
          <p:nvPr/>
        </p:nvPicPr>
        <p:blipFill>
          <a:blip r:embed="rId2"/>
          <a:stretch>
            <a:fillRect/>
          </a:stretch>
        </p:blipFill>
        <p:spPr>
          <a:xfrm>
            <a:off x="5929388" y="506997"/>
            <a:ext cx="6195944" cy="5464361"/>
          </a:xfrm>
          <a:prstGeom prst="rect">
            <a:avLst/>
          </a:prstGeom>
        </p:spPr>
      </p:pic>
    </p:spTree>
    <p:extLst>
      <p:ext uri="{BB962C8B-B14F-4D97-AF65-F5344CB8AC3E}">
        <p14:creationId xmlns:p14="http://schemas.microsoft.com/office/powerpoint/2010/main" val="4584736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idx="1"/>
          </p:nvPr>
        </p:nvSpPr>
        <p:spPr>
          <a:xfrm>
            <a:off x="207542" y="1052736"/>
            <a:ext cx="6608538" cy="5303614"/>
          </a:xfrm>
        </p:spPr>
        <p:txBody>
          <a:bodyPr/>
          <a:lstStyle/>
          <a:p>
            <a:endParaRPr lang="en-GB" dirty="0"/>
          </a:p>
          <a:p>
            <a:endParaRPr lang="en-GB" dirty="0"/>
          </a:p>
        </p:txBody>
      </p:sp>
      <p:sp>
        <p:nvSpPr>
          <p:cNvPr id="3" name="Slide Number Placeholder 2"/>
          <p:cNvSpPr>
            <a:spLocks noGrp="1"/>
          </p:cNvSpPr>
          <p:nvPr>
            <p:ph type="sldNum" sz="quarter" idx="12"/>
          </p:nvPr>
        </p:nvSpPr>
        <p:spPr/>
        <p:txBody>
          <a:bodyPr/>
          <a:lstStyle/>
          <a:p>
            <a:fld id="{442F4CA4-8949-4F02-A34E-6FB5BD8C9491}" type="slidenum">
              <a:rPr lang="en-GB" smtClean="0"/>
              <a:pPr/>
              <a:t>22</a:t>
            </a:fld>
            <a:endParaRPr lang="en-GB" dirty="0"/>
          </a:p>
        </p:txBody>
      </p:sp>
      <p:sp>
        <p:nvSpPr>
          <p:cNvPr id="10" name="Title 3"/>
          <p:cNvSpPr>
            <a:spLocks noGrp="1"/>
          </p:cNvSpPr>
          <p:nvPr>
            <p:ph type="title"/>
          </p:nvPr>
        </p:nvSpPr>
        <p:spPr>
          <a:xfrm>
            <a:off x="165297" y="64862"/>
            <a:ext cx="11871128" cy="790804"/>
          </a:xfrm>
        </p:spPr>
        <p:txBody>
          <a:bodyPr>
            <a:normAutofit fontScale="90000"/>
          </a:bodyPr>
          <a:lstStyle/>
          <a:p>
            <a:r>
              <a:rPr lang="en-GB" sz="4000" dirty="0" smtClean="0"/>
              <a:t>UK leisure break associations with Cornwall</a:t>
            </a:r>
            <a:br>
              <a:rPr lang="en-GB" sz="4000" dirty="0" smtClean="0"/>
            </a:br>
            <a:r>
              <a:rPr lang="en-GB" sz="2200" dirty="0">
                <a:solidFill>
                  <a:schemeClr val="accent5"/>
                </a:solidFill>
              </a:rPr>
              <a:t>	</a:t>
            </a:r>
          </a:p>
        </p:txBody>
      </p:sp>
      <p:pic>
        <p:nvPicPr>
          <p:cNvPr id="4" name="Picture 3"/>
          <p:cNvPicPr>
            <a:picLocks noChangeAspect="1"/>
          </p:cNvPicPr>
          <p:nvPr/>
        </p:nvPicPr>
        <p:blipFill>
          <a:blip r:embed="rId2"/>
          <a:stretch>
            <a:fillRect/>
          </a:stretch>
        </p:blipFill>
        <p:spPr>
          <a:xfrm>
            <a:off x="551384" y="567810"/>
            <a:ext cx="10541337" cy="6076396"/>
          </a:xfrm>
          <a:prstGeom prst="rect">
            <a:avLst/>
          </a:prstGeom>
        </p:spPr>
      </p:pic>
    </p:spTree>
    <p:extLst>
      <p:ext uri="{BB962C8B-B14F-4D97-AF65-F5344CB8AC3E}">
        <p14:creationId xmlns:p14="http://schemas.microsoft.com/office/powerpoint/2010/main" val="2723237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2F4CA4-8949-4F02-A34E-6FB5BD8C9491}" type="slidenum">
              <a:rPr lang="en-GB" smtClean="0"/>
              <a:pPr/>
              <a:t>23</a:t>
            </a:fld>
            <a:endParaRPr lang="en-GB" dirty="0"/>
          </a:p>
        </p:txBody>
      </p:sp>
      <p:sp>
        <p:nvSpPr>
          <p:cNvPr id="10" name="Title 3"/>
          <p:cNvSpPr>
            <a:spLocks noGrp="1"/>
          </p:cNvSpPr>
          <p:nvPr>
            <p:ph type="title"/>
          </p:nvPr>
        </p:nvSpPr>
        <p:spPr>
          <a:xfrm>
            <a:off x="165297" y="64862"/>
            <a:ext cx="11871128" cy="790804"/>
          </a:xfrm>
        </p:spPr>
        <p:txBody>
          <a:bodyPr>
            <a:normAutofit fontScale="90000"/>
          </a:bodyPr>
          <a:lstStyle/>
          <a:p>
            <a:r>
              <a:rPr lang="en-GB" sz="4000" dirty="0" smtClean="0"/>
              <a:t>What has changed in 5 years?</a:t>
            </a:r>
            <a:br>
              <a:rPr lang="en-GB" sz="4000" dirty="0" smtClean="0"/>
            </a:br>
            <a:r>
              <a:rPr lang="en-GB" sz="2200" dirty="0">
                <a:solidFill>
                  <a:schemeClr val="accent5"/>
                </a:solidFill>
              </a:rPr>
              <a:t>	</a:t>
            </a:r>
          </a:p>
        </p:txBody>
      </p:sp>
      <p:pic>
        <p:nvPicPr>
          <p:cNvPr id="4" name="Picture 3"/>
          <p:cNvPicPr>
            <a:picLocks noChangeAspect="1"/>
          </p:cNvPicPr>
          <p:nvPr/>
        </p:nvPicPr>
        <p:blipFill>
          <a:blip r:embed="rId2"/>
          <a:stretch>
            <a:fillRect/>
          </a:stretch>
        </p:blipFill>
        <p:spPr>
          <a:xfrm>
            <a:off x="551384" y="567810"/>
            <a:ext cx="10541337" cy="6076396"/>
          </a:xfrm>
          <a:prstGeom prst="rect">
            <a:avLst/>
          </a:prstGeom>
        </p:spPr>
      </p:pic>
      <p:sp>
        <p:nvSpPr>
          <p:cNvPr id="2" name="Rectangle 1"/>
          <p:cNvSpPr/>
          <p:nvPr/>
        </p:nvSpPr>
        <p:spPr>
          <a:xfrm>
            <a:off x="2777068" y="1556792"/>
            <a:ext cx="330200" cy="299827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t>Up 10% points</a:t>
            </a:r>
            <a:endParaRPr lang="en-GB" dirty="0"/>
          </a:p>
        </p:txBody>
      </p:sp>
      <p:sp>
        <p:nvSpPr>
          <p:cNvPr id="8" name="Rectangle 7"/>
          <p:cNvSpPr/>
          <p:nvPr/>
        </p:nvSpPr>
        <p:spPr>
          <a:xfrm>
            <a:off x="4695321" y="2132856"/>
            <a:ext cx="330200" cy="241227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t>Up 8% points</a:t>
            </a:r>
            <a:endParaRPr lang="en-GB" dirty="0"/>
          </a:p>
        </p:txBody>
      </p:sp>
      <p:sp>
        <p:nvSpPr>
          <p:cNvPr id="9" name="Rectangle 8"/>
          <p:cNvSpPr/>
          <p:nvPr/>
        </p:nvSpPr>
        <p:spPr>
          <a:xfrm>
            <a:off x="5491852" y="2276872"/>
            <a:ext cx="330200" cy="226825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t>Down 6% points</a:t>
            </a:r>
            <a:endParaRPr lang="en-GB" dirty="0"/>
          </a:p>
        </p:txBody>
      </p:sp>
      <p:sp>
        <p:nvSpPr>
          <p:cNvPr id="11" name="Rectangle 10"/>
          <p:cNvSpPr/>
          <p:nvPr/>
        </p:nvSpPr>
        <p:spPr>
          <a:xfrm rot="5400000">
            <a:off x="8562277" y="1178750"/>
            <a:ext cx="792086" cy="342038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t>Arts &amp; Culture and Industrial Heritage still low</a:t>
            </a:r>
            <a:endParaRPr lang="en-GB" dirty="0"/>
          </a:p>
        </p:txBody>
      </p:sp>
    </p:spTree>
    <p:extLst>
      <p:ext uri="{BB962C8B-B14F-4D97-AF65-F5344CB8AC3E}">
        <p14:creationId xmlns:p14="http://schemas.microsoft.com/office/powerpoint/2010/main" val="137818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idx="1"/>
          </p:nvPr>
        </p:nvSpPr>
        <p:spPr>
          <a:xfrm>
            <a:off x="207542" y="1052736"/>
            <a:ext cx="6608538" cy="5303614"/>
          </a:xfrm>
        </p:spPr>
        <p:txBody>
          <a:bodyPr/>
          <a:lstStyle/>
          <a:p>
            <a:endParaRPr lang="en-GB" dirty="0"/>
          </a:p>
          <a:p>
            <a:endParaRPr lang="en-GB" dirty="0"/>
          </a:p>
        </p:txBody>
      </p:sp>
      <p:sp>
        <p:nvSpPr>
          <p:cNvPr id="3" name="Slide Number Placeholder 2"/>
          <p:cNvSpPr>
            <a:spLocks noGrp="1"/>
          </p:cNvSpPr>
          <p:nvPr>
            <p:ph type="sldNum" sz="quarter" idx="12"/>
          </p:nvPr>
        </p:nvSpPr>
        <p:spPr/>
        <p:txBody>
          <a:bodyPr/>
          <a:lstStyle/>
          <a:p>
            <a:fld id="{442F4CA4-8949-4F02-A34E-6FB5BD8C9491}" type="slidenum">
              <a:rPr lang="en-GB" smtClean="0"/>
              <a:pPr/>
              <a:t>24</a:t>
            </a:fld>
            <a:endParaRPr lang="en-GB" dirty="0"/>
          </a:p>
        </p:txBody>
      </p:sp>
      <p:sp>
        <p:nvSpPr>
          <p:cNvPr id="10" name="Title 3"/>
          <p:cNvSpPr>
            <a:spLocks noGrp="1"/>
          </p:cNvSpPr>
          <p:nvPr>
            <p:ph type="title"/>
          </p:nvPr>
        </p:nvSpPr>
        <p:spPr>
          <a:xfrm>
            <a:off x="165297" y="64862"/>
            <a:ext cx="11871128" cy="790804"/>
          </a:xfrm>
        </p:spPr>
        <p:txBody>
          <a:bodyPr>
            <a:normAutofit fontScale="90000"/>
          </a:bodyPr>
          <a:lstStyle/>
          <a:p>
            <a:r>
              <a:rPr lang="en-GB" sz="4000" dirty="0" smtClean="0"/>
              <a:t>Cornwall competitive summary</a:t>
            </a:r>
            <a:br>
              <a:rPr lang="en-GB" sz="4000" dirty="0" smtClean="0"/>
            </a:br>
            <a:r>
              <a:rPr lang="en-GB" sz="2200" dirty="0">
                <a:solidFill>
                  <a:schemeClr val="accent5"/>
                </a:solidFill>
              </a:rPr>
              <a:t>	</a:t>
            </a:r>
          </a:p>
        </p:txBody>
      </p:sp>
      <p:pic>
        <p:nvPicPr>
          <p:cNvPr id="8" name="Picture 7"/>
          <p:cNvPicPr>
            <a:picLocks noChangeAspect="1"/>
          </p:cNvPicPr>
          <p:nvPr/>
        </p:nvPicPr>
        <p:blipFill>
          <a:blip r:embed="rId3"/>
          <a:stretch>
            <a:fillRect/>
          </a:stretch>
        </p:blipFill>
        <p:spPr>
          <a:xfrm>
            <a:off x="839416" y="572479"/>
            <a:ext cx="10504318" cy="6285521"/>
          </a:xfrm>
          <a:prstGeom prst="rect">
            <a:avLst/>
          </a:prstGeom>
        </p:spPr>
      </p:pic>
    </p:spTree>
    <p:extLst>
      <p:ext uri="{BB962C8B-B14F-4D97-AF65-F5344CB8AC3E}">
        <p14:creationId xmlns:p14="http://schemas.microsoft.com/office/powerpoint/2010/main" val="3436819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2F4CA4-8949-4F02-A34E-6FB5BD8C9491}" type="slidenum">
              <a:rPr lang="en-GB" smtClean="0"/>
              <a:pPr/>
              <a:t>25</a:t>
            </a:fld>
            <a:endParaRPr lang="en-GB" dirty="0"/>
          </a:p>
        </p:txBody>
      </p:sp>
      <p:sp>
        <p:nvSpPr>
          <p:cNvPr id="4" name="Title 3"/>
          <p:cNvSpPr>
            <a:spLocks noGrp="1"/>
          </p:cNvSpPr>
          <p:nvPr>
            <p:ph type="title"/>
          </p:nvPr>
        </p:nvSpPr>
        <p:spPr/>
        <p:txBody>
          <a:bodyPr/>
          <a:lstStyle/>
          <a:p>
            <a:r>
              <a:rPr lang="en-GB" dirty="0" smtClean="0"/>
              <a:t>Art galleries and museums</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1136917360"/>
              </p:ext>
            </p:extLst>
          </p:nvPr>
        </p:nvGraphicFramePr>
        <p:xfrm>
          <a:off x="207542" y="790804"/>
          <a:ext cx="6595801" cy="31952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164223720"/>
              </p:ext>
            </p:extLst>
          </p:nvPr>
        </p:nvGraphicFramePr>
        <p:xfrm>
          <a:off x="295016" y="3735679"/>
          <a:ext cx="6283066"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6552" y="6423496"/>
            <a:ext cx="4141177" cy="230832"/>
          </a:xfrm>
          <a:prstGeom prst="rect">
            <a:avLst/>
          </a:prstGeom>
          <a:noFill/>
        </p:spPr>
        <p:txBody>
          <a:bodyPr wrap="square" rtlCol="0">
            <a:spAutoFit/>
          </a:bodyPr>
          <a:lstStyle/>
          <a:p>
            <a:r>
              <a:rPr lang="en-GB" sz="900" i="1" dirty="0" smtClean="0">
                <a:solidFill>
                  <a:schemeClr val="tx1">
                    <a:lumMod val="65000"/>
                    <a:lumOff val="35000"/>
                  </a:schemeClr>
                </a:solidFill>
                <a:latin typeface="Calibri" panose="020F0502020204030204" pitchFamily="34" charset="0"/>
              </a:rPr>
              <a:t>Source: Tate St Ives Survey 2015</a:t>
            </a:r>
            <a:endParaRPr lang="en-GB" sz="900" i="1" dirty="0">
              <a:solidFill>
                <a:schemeClr val="tx1">
                  <a:lumMod val="65000"/>
                  <a:lumOff val="35000"/>
                </a:schemeClr>
              </a:solidFill>
              <a:latin typeface="Calibri" panose="020F0502020204030204" pitchFamily="34" charset="0"/>
            </a:endParaRPr>
          </a:p>
        </p:txBody>
      </p:sp>
      <p:sp>
        <p:nvSpPr>
          <p:cNvPr id="9" name="TextBox 8"/>
          <p:cNvSpPr txBox="1"/>
          <p:nvPr/>
        </p:nvSpPr>
        <p:spPr>
          <a:xfrm>
            <a:off x="6596742" y="1714324"/>
            <a:ext cx="5342087" cy="3170099"/>
          </a:xfrm>
          <a:prstGeom prst="rect">
            <a:avLst/>
          </a:prstGeom>
          <a:noFill/>
        </p:spPr>
        <p:txBody>
          <a:bodyPr wrap="square" rtlCol="0">
            <a:spAutoFit/>
          </a:bodyPr>
          <a:lstStyle/>
          <a:p>
            <a:pPr marL="342900"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For those visiting Cornwall, 76% state they have an interested in art galleries and museums but would not describe it as the main reason they visit a place.</a:t>
            </a:r>
          </a:p>
          <a:p>
            <a:pPr marL="342900" indent="-342900">
              <a:buClr>
                <a:schemeClr val="accent5"/>
              </a:buClr>
              <a:buFont typeface="Arial" panose="020B0604020202020204" pitchFamily="34" charset="0"/>
              <a:buChar char="•"/>
            </a:pPr>
            <a:endParaRPr lang="en-GB" sz="2000" dirty="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On a longer trip, they are more likely to have time to visit such a location. 56% stating they would be likely to visit an art gallery or museum when on a break longer than 4 nights.</a:t>
            </a:r>
            <a:endParaRPr lang="en-GB" sz="2000"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455525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2F4CA4-8949-4F02-A34E-6FB5BD8C9491}" type="slidenum">
              <a:rPr lang="en-GB" smtClean="0"/>
              <a:pPr/>
              <a:t>26</a:t>
            </a:fld>
            <a:endParaRPr lang="en-GB" dirty="0"/>
          </a:p>
        </p:txBody>
      </p:sp>
      <p:sp>
        <p:nvSpPr>
          <p:cNvPr id="4" name="Title 3"/>
          <p:cNvSpPr>
            <a:spLocks noGrp="1"/>
          </p:cNvSpPr>
          <p:nvPr>
            <p:ph type="title"/>
          </p:nvPr>
        </p:nvSpPr>
        <p:spPr/>
        <p:txBody>
          <a:bodyPr>
            <a:normAutofit/>
          </a:bodyPr>
          <a:lstStyle/>
          <a:p>
            <a:r>
              <a:rPr lang="en-GB" dirty="0" smtClean="0"/>
              <a:t>39% would visit Cornwall for arts and culture</a:t>
            </a:r>
            <a:endParaRPr lang="en-GB" dirty="0"/>
          </a:p>
        </p:txBody>
      </p:sp>
      <p:sp>
        <p:nvSpPr>
          <p:cNvPr id="18" name="Content Placeholder 1"/>
          <p:cNvSpPr>
            <a:spLocks noGrp="1"/>
          </p:cNvSpPr>
          <p:nvPr>
            <p:ph idx="1"/>
          </p:nvPr>
        </p:nvSpPr>
        <p:spPr>
          <a:xfrm>
            <a:off x="320871" y="4077730"/>
            <a:ext cx="11871129" cy="3202588"/>
          </a:xfrm>
        </p:spPr>
        <p:txBody>
          <a:bodyPr>
            <a:normAutofit/>
          </a:bodyPr>
          <a:lstStyle/>
          <a:p>
            <a:r>
              <a:rPr lang="en-GB" sz="2000" dirty="0" smtClean="0"/>
              <a:t>Our sample associate Cornwall as a great destination for local artists and smaller independent studios with over 50% scoring these elements highly.</a:t>
            </a:r>
          </a:p>
          <a:p>
            <a:pPr lvl="1"/>
            <a:r>
              <a:rPr lang="en-GB" sz="1600" dirty="0" smtClean="0"/>
              <a:t>Famous art galleries and famous work is not as well associated with Cornwall showing that the art and culture scene is perceived as a smaller more niche market in the county and stronger in certain areas.</a:t>
            </a:r>
            <a:endParaRPr lang="en-GB" sz="1000" dirty="0"/>
          </a:p>
          <a:p>
            <a:pPr marL="355600" lvl="1" indent="-355600">
              <a:spcBef>
                <a:spcPts val="1000"/>
              </a:spcBef>
              <a:tabLst/>
            </a:pPr>
            <a:r>
              <a:rPr lang="en-GB" sz="2000" dirty="0" smtClean="0"/>
              <a:t>39% state that they would visit Cornwall for arts and culture. </a:t>
            </a:r>
            <a:endParaRPr lang="en-GB" sz="1400" dirty="0" smtClean="0"/>
          </a:p>
          <a:p>
            <a:pPr lvl="1"/>
            <a:endParaRPr lang="en-GB" sz="1600" dirty="0"/>
          </a:p>
        </p:txBody>
      </p:sp>
      <p:graphicFrame>
        <p:nvGraphicFramePr>
          <p:cNvPr id="7" name="Chart 6"/>
          <p:cNvGraphicFramePr>
            <a:graphicFrameLocks/>
          </p:cNvGraphicFramePr>
          <p:nvPr>
            <p:extLst/>
          </p:nvPr>
        </p:nvGraphicFramePr>
        <p:xfrm>
          <a:off x="1423189" y="897739"/>
          <a:ext cx="7918519" cy="3044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783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idx="1"/>
          </p:nvPr>
        </p:nvSpPr>
        <p:spPr>
          <a:xfrm>
            <a:off x="207542" y="1052736"/>
            <a:ext cx="6608538" cy="5303614"/>
          </a:xfrm>
        </p:spPr>
        <p:txBody>
          <a:bodyPr/>
          <a:lstStyle/>
          <a:p>
            <a:endParaRPr lang="en-GB" dirty="0"/>
          </a:p>
          <a:p>
            <a:endParaRPr lang="en-GB" dirty="0"/>
          </a:p>
        </p:txBody>
      </p:sp>
      <p:sp>
        <p:nvSpPr>
          <p:cNvPr id="3" name="Slide Number Placeholder 2"/>
          <p:cNvSpPr>
            <a:spLocks noGrp="1"/>
          </p:cNvSpPr>
          <p:nvPr>
            <p:ph type="sldNum" sz="quarter" idx="12"/>
          </p:nvPr>
        </p:nvSpPr>
        <p:spPr/>
        <p:txBody>
          <a:bodyPr/>
          <a:lstStyle/>
          <a:p>
            <a:fld id="{442F4CA4-8949-4F02-A34E-6FB5BD8C9491}" type="slidenum">
              <a:rPr lang="en-GB" smtClean="0"/>
              <a:pPr/>
              <a:t>27</a:t>
            </a:fld>
            <a:endParaRPr lang="en-GB" dirty="0"/>
          </a:p>
        </p:txBody>
      </p:sp>
      <p:sp>
        <p:nvSpPr>
          <p:cNvPr id="10" name="Title 3"/>
          <p:cNvSpPr>
            <a:spLocks noGrp="1"/>
          </p:cNvSpPr>
          <p:nvPr>
            <p:ph type="title"/>
          </p:nvPr>
        </p:nvSpPr>
        <p:spPr>
          <a:xfrm>
            <a:off x="165297" y="64862"/>
            <a:ext cx="11871128" cy="790804"/>
          </a:xfrm>
        </p:spPr>
        <p:txBody>
          <a:bodyPr>
            <a:normAutofit fontScale="90000"/>
          </a:bodyPr>
          <a:lstStyle/>
          <a:p>
            <a:r>
              <a:rPr lang="en-GB" sz="4000" dirty="0" smtClean="0"/>
              <a:t>Attraction experience</a:t>
            </a:r>
            <a:br>
              <a:rPr lang="en-GB" sz="4000" dirty="0" smtClean="0"/>
            </a:br>
            <a:r>
              <a:rPr lang="en-GB" sz="2200" dirty="0">
                <a:solidFill>
                  <a:schemeClr val="accent5"/>
                </a:solidFill>
              </a:rPr>
              <a:t>	</a:t>
            </a:r>
          </a:p>
        </p:txBody>
      </p:sp>
      <p:pic>
        <p:nvPicPr>
          <p:cNvPr id="5" name="Picture 4"/>
          <p:cNvPicPr>
            <a:picLocks noChangeAspect="1"/>
          </p:cNvPicPr>
          <p:nvPr/>
        </p:nvPicPr>
        <p:blipFill>
          <a:blip r:embed="rId2"/>
          <a:stretch>
            <a:fillRect/>
          </a:stretch>
        </p:blipFill>
        <p:spPr>
          <a:xfrm>
            <a:off x="119336" y="852661"/>
            <a:ext cx="8199125" cy="5686251"/>
          </a:xfrm>
          <a:prstGeom prst="rect">
            <a:avLst/>
          </a:prstGeom>
        </p:spPr>
      </p:pic>
      <p:sp>
        <p:nvSpPr>
          <p:cNvPr id="6" name="Content Placeholder 23"/>
          <p:cNvSpPr txBox="1">
            <a:spLocks/>
          </p:cNvSpPr>
          <p:nvPr/>
        </p:nvSpPr>
        <p:spPr>
          <a:xfrm>
            <a:off x="8340728" y="687611"/>
            <a:ext cx="3851272" cy="5851301"/>
          </a:xfrm>
          <a:prstGeom prst="rect">
            <a:avLst/>
          </a:prstGeom>
        </p:spPr>
        <p:txBody>
          <a:bodyPr vert="horz" lIns="91440" tIns="45720" rIns="91440" bIns="45720" rtlCol="0">
            <a:normAutofit/>
          </a:bodyPr>
          <a:lstStyle>
            <a:lvl1pPr marL="355600" indent="-355600" algn="l" defTabSz="914400" rtl="0" eaLnBrk="1" latinLnBrk="0" hangingPunct="1">
              <a:lnSpc>
                <a:spcPct val="100000"/>
              </a:lnSpc>
              <a:spcBef>
                <a:spcPts val="1000"/>
              </a:spcBef>
              <a:buFontTx/>
              <a:buBlip>
                <a:blip r:embed="rId3"/>
              </a:buBlip>
              <a:defRPr sz="2000" kern="1200">
                <a:solidFill>
                  <a:schemeClr val="tx1">
                    <a:lumMod val="65000"/>
                    <a:lumOff val="35000"/>
                  </a:schemeClr>
                </a:solidFill>
                <a:latin typeface="Calibri" panose="020F0502020204030204" pitchFamily="34" charset="0"/>
                <a:ea typeface="+mn-ea"/>
                <a:cs typeface="+mn-cs"/>
              </a:defRPr>
            </a:lvl1pPr>
            <a:lvl2pPr marL="804863" indent="-347663" algn="l" defTabSz="914400" rtl="0" eaLnBrk="1" latinLnBrk="0" hangingPunct="1">
              <a:lnSpc>
                <a:spcPct val="100000"/>
              </a:lnSpc>
              <a:spcBef>
                <a:spcPts val="500"/>
              </a:spcBef>
              <a:buFontTx/>
              <a:buBlip>
                <a:blip r:embed="rId3"/>
              </a:buBlip>
              <a:defRPr sz="1600" kern="1200">
                <a:solidFill>
                  <a:schemeClr val="tx1">
                    <a:lumMod val="65000"/>
                    <a:lumOff val="35000"/>
                  </a:schemeClr>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500"/>
              </a:spcBef>
              <a:buFontTx/>
              <a:buBlip>
                <a:blip r:embed="rId3"/>
              </a:buBlip>
              <a:defRPr sz="1600" kern="1200">
                <a:solidFill>
                  <a:schemeClr val="tx1">
                    <a:lumMod val="65000"/>
                    <a:lumOff val="35000"/>
                  </a:schemeClr>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500"/>
              </a:spcBef>
              <a:buFontTx/>
              <a:buBlip>
                <a:blip r:embed="rId3"/>
              </a:buBlip>
              <a:defRPr sz="1600" kern="1200">
                <a:solidFill>
                  <a:schemeClr val="tx1">
                    <a:lumMod val="65000"/>
                    <a:lumOff val="35000"/>
                  </a:schemeClr>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500"/>
              </a:spcBef>
              <a:buFontTx/>
              <a:buBlip>
                <a:blip r:embed="rId3"/>
              </a:buBlip>
              <a:defRPr sz="1600" kern="1200">
                <a:solidFill>
                  <a:schemeClr val="tx1">
                    <a:lumMod val="65000"/>
                    <a:lumOff val="35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When it comes to attraction experience we can see what each of the segments are looking for.</a:t>
            </a:r>
          </a:p>
          <a:p>
            <a:r>
              <a:rPr lang="en-GB" dirty="0" err="1" smtClean="0"/>
              <a:t>Traditionals</a:t>
            </a:r>
            <a:r>
              <a:rPr lang="en-GB" dirty="0" smtClean="0"/>
              <a:t> and </a:t>
            </a:r>
            <a:r>
              <a:rPr lang="en-GB" dirty="0" err="1" smtClean="0"/>
              <a:t>Functionals</a:t>
            </a:r>
            <a:r>
              <a:rPr lang="en-GB" dirty="0" smtClean="0"/>
              <a:t> are pulled towards the bottom of the group where slow paced educational experiences are key.</a:t>
            </a:r>
          </a:p>
          <a:p>
            <a:r>
              <a:rPr lang="en-GB" dirty="0" smtClean="0"/>
              <a:t>Cosmopolitans like to be more involved with a split between learning and entertainment.</a:t>
            </a:r>
          </a:p>
          <a:p>
            <a:r>
              <a:rPr lang="en-GB" dirty="0" smtClean="0"/>
              <a:t>Style hounds, Followers and </a:t>
            </a:r>
            <a:r>
              <a:rPr lang="en-GB" dirty="0" err="1" smtClean="0"/>
              <a:t>Habituals</a:t>
            </a:r>
            <a:r>
              <a:rPr lang="en-GB" dirty="0" smtClean="0"/>
              <a:t> are the segments most likely to be after entertainment.</a:t>
            </a:r>
          </a:p>
          <a:p>
            <a:endParaRPr lang="en-GB" dirty="0" smtClean="0"/>
          </a:p>
          <a:p>
            <a:pPr lvl="1"/>
            <a:endParaRPr lang="en-GB" dirty="0" smtClean="0"/>
          </a:p>
        </p:txBody>
      </p:sp>
    </p:spTree>
    <p:extLst>
      <p:ext uri="{BB962C8B-B14F-4D97-AF65-F5344CB8AC3E}">
        <p14:creationId xmlns:p14="http://schemas.microsoft.com/office/powerpoint/2010/main" val="1270676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2F4CA4-8949-4F02-A34E-6FB5BD8C9491}" type="slidenum">
              <a:rPr lang="en-GB" smtClean="0"/>
              <a:pPr/>
              <a:t>28</a:t>
            </a:fld>
            <a:endParaRPr lang="en-GB" dirty="0"/>
          </a:p>
        </p:txBody>
      </p:sp>
      <p:sp>
        <p:nvSpPr>
          <p:cNvPr id="4" name="Title 3"/>
          <p:cNvSpPr>
            <a:spLocks noGrp="1"/>
          </p:cNvSpPr>
          <p:nvPr>
            <p:ph type="title"/>
          </p:nvPr>
        </p:nvSpPr>
        <p:spPr/>
        <p:txBody>
          <a:bodyPr/>
          <a:lstStyle/>
          <a:p>
            <a:r>
              <a:rPr lang="en-GB" dirty="0" smtClean="0"/>
              <a:t>What do International cultural tourists want?</a:t>
            </a:r>
            <a:endParaRPr lang="en-GB" dirty="0"/>
          </a:p>
        </p:txBody>
      </p:sp>
      <p:sp>
        <p:nvSpPr>
          <p:cNvPr id="5" name="TextBox 4"/>
          <p:cNvSpPr txBox="1"/>
          <p:nvPr/>
        </p:nvSpPr>
        <p:spPr>
          <a:xfrm>
            <a:off x="207543" y="948532"/>
            <a:ext cx="11828882" cy="4708981"/>
          </a:xfrm>
          <a:prstGeom prst="rect">
            <a:avLst/>
          </a:prstGeom>
          <a:noFill/>
        </p:spPr>
        <p:txBody>
          <a:bodyPr wrap="square" rtlCol="0">
            <a:spAutoFit/>
          </a:bodyPr>
          <a:lstStyle/>
          <a:p>
            <a:pPr marL="342900"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Visit Britain carried our a report in 2014 called ‘Leveraging our Heritage and Culture’ to determine current global perceptions of Britain's cultural heritage and look at how it can evolve to entice more visitors.</a:t>
            </a:r>
          </a:p>
          <a:p>
            <a:pPr marL="342900" indent="-342900">
              <a:buClr>
                <a:schemeClr val="accent5"/>
              </a:buClr>
              <a:buFont typeface="Arial" panose="020B0604020202020204" pitchFamily="34" charset="0"/>
              <a:buChar char="•"/>
            </a:pPr>
            <a:endParaRPr lang="en-GB" sz="2000" dirty="0" smtClean="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The research findings reporting that we already perform well on tangible and rational heritage and that over half (53%) of respondents state culture and heritage as their main motive for visiting Britain.</a:t>
            </a:r>
          </a:p>
          <a:p>
            <a:pPr marL="342900" indent="-342900">
              <a:buClr>
                <a:schemeClr val="accent5"/>
              </a:buClr>
              <a:buFont typeface="Arial" panose="020B0604020202020204" pitchFamily="34" charset="0"/>
              <a:buChar char="•"/>
            </a:pPr>
            <a:endParaRPr lang="en-GB" sz="2000" dirty="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The interpretation of culture was broad, with respondents saying they wanted an experience that was unique to the destination, with 82% wanting to absorb Britain’s culture and heritage through ‘local markets’ and 81% via ‘local food and drink’.</a:t>
            </a:r>
          </a:p>
          <a:p>
            <a:pPr marL="342900" indent="-342900">
              <a:buClr>
                <a:schemeClr val="accent5"/>
              </a:buClr>
              <a:buFont typeface="Arial" panose="020B0604020202020204" pitchFamily="34" charset="0"/>
              <a:buChar char="•"/>
            </a:pPr>
            <a:endParaRPr lang="en-GB" sz="2000" dirty="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r>
              <a:rPr lang="en-GB" sz="2000" dirty="0" smtClean="0">
                <a:solidFill>
                  <a:schemeClr val="tx1">
                    <a:lumMod val="65000"/>
                    <a:lumOff val="35000"/>
                  </a:schemeClr>
                </a:solidFill>
                <a:latin typeface="Calibri" panose="020F0502020204030204" pitchFamily="34" charset="0"/>
              </a:rPr>
              <a:t>The report also highlighted that there is a clear thirst for more information about how to explore more of Britain’s culture and heritage with suggestions of heritage-specific itineraries, based on different themes and regions of Britain.</a:t>
            </a:r>
          </a:p>
          <a:p>
            <a:pPr marL="342900" indent="-342900">
              <a:buClr>
                <a:schemeClr val="accent5"/>
              </a:buClr>
              <a:buFont typeface="Arial" panose="020B0604020202020204" pitchFamily="34" charset="0"/>
              <a:buChar char="•"/>
            </a:pPr>
            <a:endParaRPr lang="en-GB" sz="2000" dirty="0" smtClean="0">
              <a:solidFill>
                <a:schemeClr val="tx1">
                  <a:lumMod val="65000"/>
                  <a:lumOff val="35000"/>
                </a:schemeClr>
              </a:solidFill>
              <a:latin typeface="Calibri" panose="020F0502020204030204" pitchFamily="34" charset="0"/>
            </a:endParaRPr>
          </a:p>
          <a:p>
            <a:pPr marL="342900" indent="-342900">
              <a:buClr>
                <a:schemeClr val="accent5"/>
              </a:buClr>
              <a:buFont typeface="Arial" panose="020B0604020202020204" pitchFamily="34" charset="0"/>
              <a:buChar char="•"/>
            </a:pPr>
            <a:endParaRPr lang="en-GB" sz="2000" i="1"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23017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654" y="3527203"/>
            <a:ext cx="7162346" cy="702126"/>
          </a:xfrm>
        </p:spPr>
        <p:txBody>
          <a:bodyPr>
            <a:normAutofit fontScale="90000"/>
          </a:bodyPr>
          <a:lstStyle/>
          <a:p>
            <a:r>
              <a:rPr lang="en-GB" sz="4900" dirty="0" smtClean="0"/>
              <a:t>Supplier Survey</a:t>
            </a:r>
            <a:endParaRPr lang="en-GB" sz="2800" dirty="0"/>
          </a:p>
        </p:txBody>
      </p:sp>
      <p:pic>
        <p:nvPicPr>
          <p:cNvPr id="4" name="Picture 3"/>
          <p:cNvPicPr>
            <a:picLocks noChangeAspect="1"/>
          </p:cNvPicPr>
          <p:nvPr/>
        </p:nvPicPr>
        <p:blipFill rotWithShape="1">
          <a:blip r:embed="rId3"/>
          <a:srcRect l="19521" r="10512"/>
          <a:stretch/>
        </p:blipFill>
        <p:spPr>
          <a:xfrm>
            <a:off x="617837" y="2038865"/>
            <a:ext cx="4654379" cy="27802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92469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r>
              <a:rPr lang="en-GB" sz="2800" dirty="0" smtClean="0"/>
              <a:t>Context … </a:t>
            </a:r>
          </a:p>
          <a:p>
            <a:pPr lvl="1"/>
            <a:r>
              <a:rPr lang="en-GB" sz="2400" dirty="0" smtClean="0"/>
              <a:t>Domestic Tourism</a:t>
            </a:r>
            <a:endParaRPr lang="en-GB" sz="2400" dirty="0"/>
          </a:p>
          <a:p>
            <a:pPr lvl="1"/>
            <a:r>
              <a:rPr lang="en-GB" sz="2400" dirty="0" smtClean="0"/>
              <a:t>Cultural Tourism</a:t>
            </a:r>
            <a:endParaRPr lang="en-GB" sz="2400" dirty="0"/>
          </a:p>
          <a:p>
            <a:r>
              <a:rPr lang="en-GB" sz="2800" dirty="0" smtClean="0"/>
              <a:t>Perceptions of Cornwall as a Cultural Destination</a:t>
            </a:r>
            <a:endParaRPr lang="en-GB" sz="2800" dirty="0"/>
          </a:p>
          <a:p>
            <a:r>
              <a:rPr lang="en-GB" sz="2800" dirty="0" smtClean="0"/>
              <a:t>Actions undertaken by Suppliers </a:t>
            </a:r>
            <a:endParaRPr lang="en-GB" sz="2800" dirty="0"/>
          </a:p>
          <a:p>
            <a:r>
              <a:rPr lang="en-GB" sz="2800" dirty="0" smtClean="0"/>
              <a:t>Communicating the Offer  </a:t>
            </a:r>
            <a:endParaRPr lang="en-GB" sz="2800" dirty="0"/>
          </a:p>
        </p:txBody>
      </p:sp>
      <p:sp>
        <p:nvSpPr>
          <p:cNvPr id="3" name="Slide Number Placeholder 2"/>
          <p:cNvSpPr>
            <a:spLocks noGrp="1"/>
          </p:cNvSpPr>
          <p:nvPr>
            <p:ph type="sldNum" sz="quarter" idx="12"/>
          </p:nvPr>
        </p:nvSpPr>
        <p:spPr/>
        <p:txBody>
          <a:bodyPr/>
          <a:lstStyle/>
          <a:p>
            <a:fld id="{442F4CA4-8949-4F02-A34E-6FB5BD8C9491}" type="slidenum">
              <a:rPr lang="en-GB" smtClean="0"/>
              <a:pPr/>
              <a:t>3</a:t>
            </a:fld>
            <a:endParaRPr lang="en-GB" dirty="0"/>
          </a:p>
        </p:txBody>
      </p:sp>
      <p:sp>
        <p:nvSpPr>
          <p:cNvPr id="4" name="Title 3"/>
          <p:cNvSpPr>
            <a:spLocks noGrp="1"/>
          </p:cNvSpPr>
          <p:nvPr>
            <p:ph type="title"/>
          </p:nvPr>
        </p:nvSpPr>
        <p:spPr/>
        <p:txBody>
          <a:bodyPr/>
          <a:lstStyle/>
          <a:p>
            <a:r>
              <a:rPr lang="en-GB" dirty="0" smtClean="0"/>
              <a:t>Areas we will cover today …</a:t>
            </a:r>
            <a:endParaRPr lang="en-GB" dirty="0"/>
          </a:p>
        </p:txBody>
      </p:sp>
    </p:spTree>
    <p:extLst>
      <p:ext uri="{BB962C8B-B14F-4D97-AF65-F5344CB8AC3E}">
        <p14:creationId xmlns:p14="http://schemas.microsoft.com/office/powerpoint/2010/main" val="1405523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Slide Number Placeholder 2"/>
          <p:cNvSpPr>
            <a:spLocks noGrp="1"/>
          </p:cNvSpPr>
          <p:nvPr>
            <p:ph type="sldNum" sz="quarter" idx="12"/>
          </p:nvPr>
        </p:nvSpPr>
        <p:spPr/>
        <p:txBody>
          <a:bodyPr/>
          <a:lstStyle/>
          <a:p>
            <a:fld id="{442F4CA4-8949-4F02-A34E-6FB5BD8C9491}" type="slidenum">
              <a:rPr lang="en-GB" smtClean="0"/>
              <a:pPr/>
              <a:t>30</a:t>
            </a:fld>
            <a:endParaRPr lang="en-GB" dirty="0"/>
          </a:p>
        </p:txBody>
      </p:sp>
      <p:sp>
        <p:nvSpPr>
          <p:cNvPr id="4" name="Title 3"/>
          <p:cNvSpPr>
            <a:spLocks noGrp="1"/>
          </p:cNvSpPr>
          <p:nvPr>
            <p:ph type="title"/>
          </p:nvPr>
        </p:nvSpPr>
        <p:spPr/>
        <p:txBody>
          <a:bodyPr/>
          <a:lstStyle/>
          <a:p>
            <a:r>
              <a:rPr lang="en-GB" dirty="0" smtClean="0"/>
              <a:t>Main aim of your </a:t>
            </a:r>
            <a:r>
              <a:rPr lang="en-GB" dirty="0"/>
              <a:t>w</a:t>
            </a:r>
            <a:r>
              <a:rPr lang="en-GB" dirty="0" smtClean="0"/>
              <a:t>ork</a:t>
            </a:r>
            <a:endParaRPr lang="en-GB" dirty="0"/>
          </a:p>
        </p:txBody>
      </p:sp>
      <p:pic>
        <p:nvPicPr>
          <p:cNvPr id="5" name="Picture 4"/>
          <p:cNvPicPr>
            <a:picLocks noChangeAspect="1"/>
          </p:cNvPicPr>
          <p:nvPr/>
        </p:nvPicPr>
        <p:blipFill>
          <a:blip r:embed="rId3"/>
          <a:stretch>
            <a:fillRect/>
          </a:stretch>
        </p:blipFill>
        <p:spPr>
          <a:xfrm>
            <a:off x="515392" y="1478768"/>
            <a:ext cx="6479575" cy="3900464"/>
          </a:xfrm>
          <a:prstGeom prst="rect">
            <a:avLst/>
          </a:prstGeom>
        </p:spPr>
      </p:pic>
      <p:sp>
        <p:nvSpPr>
          <p:cNvPr id="6" name="Rounded Rectangle 5"/>
          <p:cNvSpPr/>
          <p:nvPr/>
        </p:nvSpPr>
        <p:spPr>
          <a:xfrm rot="10800000">
            <a:off x="515392" y="2181726"/>
            <a:ext cx="6288932" cy="473242"/>
          </a:xfrm>
          <a:prstGeom prst="roundRect">
            <a:avLst>
              <a:gd name="adj" fmla="val 2270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7" name="Straight Arrow Connector 6"/>
          <p:cNvCxnSpPr/>
          <p:nvPr/>
        </p:nvCxnSpPr>
        <p:spPr>
          <a:xfrm flipV="1">
            <a:off x="4722357" y="1842529"/>
            <a:ext cx="3497178" cy="2650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8"/>
          <p:cNvSpPr txBox="1"/>
          <p:nvPr/>
        </p:nvSpPr>
        <p:spPr>
          <a:xfrm>
            <a:off x="8347873" y="1838519"/>
            <a:ext cx="3328736" cy="1600438"/>
          </a:xfrm>
          <a:prstGeom prst="rect">
            <a:avLst/>
          </a:prstGeom>
          <a:noFill/>
          <a:ln w="19050">
            <a:solidFill>
              <a:srgbClr val="00B050"/>
            </a:solidFill>
            <a:prstDash val="sys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GB" sz="1400" dirty="0" smtClean="0"/>
              <a:t>To advance the arts</a:t>
            </a:r>
          </a:p>
          <a:p>
            <a:pPr marL="342900" indent="-342900">
              <a:buFont typeface="Wingdings" panose="05000000000000000000" pitchFamily="2" charset="2"/>
              <a:buChar char="Ø"/>
            </a:pPr>
            <a:r>
              <a:rPr lang="en-GB" sz="1400" dirty="0" smtClean="0"/>
              <a:t>To inspire and engage audiences</a:t>
            </a:r>
          </a:p>
          <a:p>
            <a:pPr marL="342900" indent="-342900">
              <a:buFont typeface="Wingdings" panose="05000000000000000000" pitchFamily="2" charset="2"/>
              <a:buChar char="Ø"/>
            </a:pPr>
            <a:r>
              <a:rPr lang="en-GB" sz="1400" dirty="0" smtClean="0"/>
              <a:t>Connect us with each other and the living world</a:t>
            </a:r>
          </a:p>
          <a:p>
            <a:pPr marL="342900" indent="-342900">
              <a:buFont typeface="Wingdings" panose="05000000000000000000" pitchFamily="2" charset="2"/>
              <a:buChar char="Ø"/>
            </a:pPr>
            <a:r>
              <a:rPr lang="en-GB" sz="1400" dirty="0" smtClean="0"/>
              <a:t>Heritage </a:t>
            </a:r>
            <a:r>
              <a:rPr lang="en-GB" sz="1400" dirty="0"/>
              <a:t>led regeneration by attracting capital investment into Cornwall and west Devon</a:t>
            </a:r>
            <a:endParaRPr lang="en-GB" sz="1400" dirty="0" smtClean="0"/>
          </a:p>
        </p:txBody>
      </p:sp>
    </p:spTree>
    <p:extLst>
      <p:ext uri="{BB962C8B-B14F-4D97-AF65-F5344CB8AC3E}">
        <p14:creationId xmlns:p14="http://schemas.microsoft.com/office/powerpoint/2010/main" val="4187805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2F4CA4-8949-4F02-A34E-6FB5BD8C9491}" type="slidenum">
              <a:rPr lang="en-GB" smtClean="0"/>
              <a:pPr/>
              <a:t>31</a:t>
            </a:fld>
            <a:endParaRPr lang="en-GB" dirty="0"/>
          </a:p>
        </p:txBody>
      </p:sp>
      <p:sp>
        <p:nvSpPr>
          <p:cNvPr id="4" name="Title 3"/>
          <p:cNvSpPr>
            <a:spLocks noGrp="1"/>
          </p:cNvSpPr>
          <p:nvPr>
            <p:ph type="title"/>
          </p:nvPr>
        </p:nvSpPr>
        <p:spPr/>
        <p:txBody>
          <a:bodyPr/>
          <a:lstStyle/>
          <a:p>
            <a:r>
              <a:rPr lang="en-GB" dirty="0" smtClean="0"/>
              <a:t>Visitor Numbers</a:t>
            </a:r>
            <a:endParaRPr lang="en-GB" dirty="0"/>
          </a:p>
        </p:txBody>
      </p:sp>
      <p:grpSp>
        <p:nvGrpSpPr>
          <p:cNvPr id="5" name="Group 4"/>
          <p:cNvGrpSpPr/>
          <p:nvPr/>
        </p:nvGrpSpPr>
        <p:grpSpPr>
          <a:xfrm>
            <a:off x="1383800" y="1052318"/>
            <a:ext cx="8816656" cy="5122697"/>
            <a:chOff x="2017764" y="1308940"/>
            <a:chExt cx="8816656" cy="5122697"/>
          </a:xfrm>
        </p:grpSpPr>
        <p:sp>
          <p:nvSpPr>
            <p:cNvPr id="6" name="TextBox 4"/>
            <p:cNvSpPr txBox="1"/>
            <p:nvPr/>
          </p:nvSpPr>
          <p:spPr>
            <a:xfrm>
              <a:off x="5556739" y="3374446"/>
              <a:ext cx="1078523" cy="369332"/>
            </a:xfrm>
            <a:prstGeom prst="rect">
              <a:avLst/>
            </a:prstGeom>
            <a:noFill/>
            <a:ln w="19050">
              <a:solidFill>
                <a:srgbClr val="00B0F0"/>
              </a:solidFill>
              <a:prstDash val="sys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t>Tourists</a:t>
              </a:r>
              <a:endParaRPr lang="en-GB" dirty="0"/>
            </a:p>
          </p:txBody>
        </p:sp>
        <p:sp>
          <p:nvSpPr>
            <p:cNvPr id="7" name="TextBox 5"/>
            <p:cNvSpPr txBox="1"/>
            <p:nvPr/>
          </p:nvSpPr>
          <p:spPr>
            <a:xfrm>
              <a:off x="5281950" y="4973668"/>
              <a:ext cx="1628100" cy="369332"/>
            </a:xfrm>
            <a:prstGeom prst="rect">
              <a:avLst/>
            </a:prstGeom>
            <a:noFill/>
            <a:ln w="12700">
              <a:solidFill>
                <a:srgbClr val="0070C0"/>
              </a:solidFill>
              <a:prstDash val="sys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t>Locals </a:t>
              </a:r>
              <a:endParaRPr lang="en-GB" dirty="0"/>
            </a:p>
          </p:txBody>
        </p:sp>
        <p:sp>
          <p:nvSpPr>
            <p:cNvPr id="8" name="TextBox 6"/>
            <p:cNvSpPr txBox="1"/>
            <p:nvPr/>
          </p:nvSpPr>
          <p:spPr>
            <a:xfrm>
              <a:off x="5640785" y="4152647"/>
              <a:ext cx="894797"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dirty="0" smtClean="0">
                  <a:solidFill>
                    <a:srgbClr val="00B0F0"/>
                  </a:solidFill>
                </a:rPr>
                <a:t>57%</a:t>
              </a:r>
              <a:endParaRPr lang="en-GB" sz="3200" dirty="0">
                <a:solidFill>
                  <a:srgbClr val="00B0F0"/>
                </a:solidFill>
              </a:endParaRPr>
            </a:p>
          </p:txBody>
        </p:sp>
        <p:sp>
          <p:nvSpPr>
            <p:cNvPr id="9" name="TextBox 7"/>
            <p:cNvSpPr txBox="1"/>
            <p:nvPr/>
          </p:nvSpPr>
          <p:spPr>
            <a:xfrm>
              <a:off x="5640785" y="5846862"/>
              <a:ext cx="894797"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dirty="0" smtClean="0">
                  <a:solidFill>
                    <a:srgbClr val="0070C0"/>
                  </a:solidFill>
                </a:rPr>
                <a:t>43%</a:t>
              </a:r>
              <a:endParaRPr lang="en-GB" sz="3200" dirty="0">
                <a:solidFill>
                  <a:srgbClr val="0070C0"/>
                </a:solidFill>
              </a:endParaRPr>
            </a:p>
          </p:txBody>
        </p:sp>
        <p:cxnSp>
          <p:nvCxnSpPr>
            <p:cNvPr id="10" name="Straight Arrow Connector 9"/>
            <p:cNvCxnSpPr/>
            <p:nvPr/>
          </p:nvCxnSpPr>
          <p:spPr>
            <a:xfrm>
              <a:off x="6088184" y="3826450"/>
              <a:ext cx="7816" cy="38125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96000" y="5437590"/>
              <a:ext cx="7548" cy="43757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28085" y="1308940"/>
              <a:ext cx="4555196" cy="369332"/>
            </a:xfrm>
            <a:prstGeom prst="rect">
              <a:avLst/>
            </a:prstGeom>
            <a:noFill/>
            <a:ln w="28575">
              <a:noFill/>
              <a:prstDash val="sys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The estimated visitor numbers range from:</a:t>
              </a:r>
              <a:endParaRPr lang="en-GB" dirty="0"/>
            </a:p>
          </p:txBody>
        </p:sp>
        <p:sp>
          <p:nvSpPr>
            <p:cNvPr id="13" name="TextBox 12"/>
            <p:cNvSpPr txBox="1"/>
            <p:nvPr/>
          </p:nvSpPr>
          <p:spPr>
            <a:xfrm>
              <a:off x="2017764" y="2804593"/>
              <a:ext cx="651140"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smtClean="0"/>
                <a:t>500</a:t>
              </a:r>
              <a:endParaRPr lang="en-GB" sz="2400" dirty="0"/>
            </a:p>
          </p:txBody>
        </p:sp>
        <p:sp>
          <p:nvSpPr>
            <p:cNvPr id="14" name="TextBox 13"/>
            <p:cNvSpPr txBox="1"/>
            <p:nvPr/>
          </p:nvSpPr>
          <p:spPr>
            <a:xfrm>
              <a:off x="9407426" y="2821040"/>
              <a:ext cx="142699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smtClean="0"/>
                <a:t>1,000,000</a:t>
              </a:r>
              <a:endParaRPr lang="en-GB" sz="2400" dirty="0"/>
            </a:p>
          </p:txBody>
        </p:sp>
        <p:cxnSp>
          <p:nvCxnSpPr>
            <p:cNvPr id="15" name="Straight Connector 14"/>
            <p:cNvCxnSpPr/>
            <p:nvPr/>
          </p:nvCxnSpPr>
          <p:spPr>
            <a:xfrm flipV="1">
              <a:off x="2290443" y="2650679"/>
              <a:ext cx="7830480" cy="2251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22240" y="2650679"/>
              <a:ext cx="0" cy="19438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074031" y="2650679"/>
              <a:ext cx="0" cy="19438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rotWithShape="1">
            <a:blip r:embed="rId2"/>
            <a:srcRect l="26453" r="26025"/>
            <a:stretch/>
          </p:blipFill>
          <p:spPr>
            <a:xfrm>
              <a:off x="2149765" y="1935382"/>
              <a:ext cx="281355" cy="594703"/>
            </a:xfrm>
            <a:prstGeom prst="rect">
              <a:avLst/>
            </a:prstGeom>
          </p:spPr>
        </p:pic>
        <p:pic>
          <p:nvPicPr>
            <p:cNvPr id="19" name="Picture 18" descr="http://images.clipartpanda.com/population-clipart-group-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3849" y="1863626"/>
              <a:ext cx="740364" cy="71312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rotWithShape="1">
            <a:blip r:embed="rId2"/>
            <a:srcRect l="26453" r="26025"/>
            <a:stretch/>
          </p:blipFill>
          <p:spPr>
            <a:xfrm>
              <a:off x="2402436" y="1996763"/>
              <a:ext cx="281355" cy="594703"/>
            </a:xfrm>
            <a:prstGeom prst="rect">
              <a:avLst/>
            </a:prstGeom>
          </p:spPr>
        </p:pic>
        <p:pic>
          <p:nvPicPr>
            <p:cNvPr id="21" name="Picture 20"/>
            <p:cNvPicPr>
              <a:picLocks noChangeAspect="1"/>
            </p:cNvPicPr>
            <p:nvPr/>
          </p:nvPicPr>
          <p:blipFill rotWithShape="1">
            <a:blip r:embed="rId2"/>
            <a:srcRect l="26453" r="26025"/>
            <a:stretch/>
          </p:blipFill>
          <p:spPr>
            <a:xfrm>
              <a:off x="2644826" y="1922837"/>
              <a:ext cx="281355" cy="594703"/>
            </a:xfrm>
            <a:prstGeom prst="rect">
              <a:avLst/>
            </a:prstGeom>
          </p:spPr>
        </p:pic>
      </p:grpSp>
    </p:spTree>
    <p:extLst>
      <p:ext uri="{BB962C8B-B14F-4D97-AF65-F5344CB8AC3E}">
        <p14:creationId xmlns:p14="http://schemas.microsoft.com/office/powerpoint/2010/main" val="1905448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2F4CA4-8949-4F02-A34E-6FB5BD8C9491}" type="slidenum">
              <a:rPr lang="en-GB" smtClean="0"/>
              <a:pPr/>
              <a:t>32</a:t>
            </a:fld>
            <a:endParaRPr lang="en-GB" dirty="0"/>
          </a:p>
        </p:txBody>
      </p:sp>
      <p:sp>
        <p:nvSpPr>
          <p:cNvPr id="4" name="Title 3"/>
          <p:cNvSpPr>
            <a:spLocks noGrp="1"/>
          </p:cNvSpPr>
          <p:nvPr>
            <p:ph type="title"/>
          </p:nvPr>
        </p:nvSpPr>
        <p:spPr/>
        <p:txBody>
          <a:bodyPr/>
          <a:lstStyle/>
          <a:p>
            <a:r>
              <a:rPr lang="en-GB" dirty="0" smtClean="0"/>
              <a:t>Marketing Tactics</a:t>
            </a:r>
            <a:endParaRPr lang="en-GB" dirty="0"/>
          </a:p>
        </p:txBody>
      </p:sp>
      <p:grpSp>
        <p:nvGrpSpPr>
          <p:cNvPr id="6" name="Group 5"/>
          <p:cNvGrpSpPr/>
          <p:nvPr/>
        </p:nvGrpSpPr>
        <p:grpSpPr>
          <a:xfrm>
            <a:off x="0" y="1556792"/>
            <a:ext cx="6757059" cy="4212110"/>
            <a:chOff x="5298831" y="1399336"/>
            <a:chExt cx="6757059" cy="4212110"/>
          </a:xfrm>
        </p:grpSpPr>
        <p:pic>
          <p:nvPicPr>
            <p:cNvPr id="7" name="Picture 6"/>
            <p:cNvPicPr>
              <a:picLocks noChangeAspect="1"/>
            </p:cNvPicPr>
            <p:nvPr/>
          </p:nvPicPr>
          <p:blipFill>
            <a:blip r:embed="rId2"/>
            <a:stretch>
              <a:fillRect/>
            </a:stretch>
          </p:blipFill>
          <p:spPr>
            <a:xfrm>
              <a:off x="5298831" y="1399336"/>
              <a:ext cx="6757059" cy="4212110"/>
            </a:xfrm>
            <a:prstGeom prst="rect">
              <a:avLst/>
            </a:prstGeom>
          </p:spPr>
        </p:pic>
        <p:cxnSp>
          <p:nvCxnSpPr>
            <p:cNvPr id="8" name="Straight Arrow Connector 7"/>
            <p:cNvCxnSpPr/>
            <p:nvPr/>
          </p:nvCxnSpPr>
          <p:spPr>
            <a:xfrm>
              <a:off x="7520727" y="1788130"/>
              <a:ext cx="371475"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2"/>
            <p:cNvSpPr txBox="1"/>
            <p:nvPr/>
          </p:nvSpPr>
          <p:spPr>
            <a:xfrm>
              <a:off x="7943934" y="1664305"/>
              <a:ext cx="1466851" cy="247650"/>
            </a:xfrm>
            <a:prstGeom prst="rect">
              <a:avLst/>
            </a:prstGeom>
            <a:solidFill>
              <a:schemeClr val="lt1"/>
            </a:solidFill>
            <a:ln w="12700" cmpd="sng">
              <a:solidFill>
                <a:srgbClr val="0070C0"/>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GB" sz="1100"/>
                <a:t>"Outdoor Advertising"</a:t>
              </a:r>
            </a:p>
          </p:txBody>
        </p:sp>
        <p:sp>
          <p:nvSpPr>
            <p:cNvPr id="10" name="Rounded Rectangle 9"/>
            <p:cNvSpPr/>
            <p:nvPr/>
          </p:nvSpPr>
          <p:spPr>
            <a:xfrm>
              <a:off x="5361354" y="2960014"/>
              <a:ext cx="1504461" cy="2364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Rounded Rectangle 10"/>
            <p:cNvSpPr/>
            <p:nvPr/>
          </p:nvSpPr>
          <p:spPr>
            <a:xfrm>
              <a:off x="5791200" y="3387151"/>
              <a:ext cx="1074615" cy="2364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Rounded Rectangle 11"/>
            <p:cNvSpPr/>
            <p:nvPr/>
          </p:nvSpPr>
          <p:spPr>
            <a:xfrm>
              <a:off x="6096000" y="5120021"/>
              <a:ext cx="713153" cy="2364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grpSp>
        <p:nvGrpSpPr>
          <p:cNvPr id="13" name="Group 12"/>
          <p:cNvGrpSpPr/>
          <p:nvPr/>
        </p:nvGrpSpPr>
        <p:grpSpPr>
          <a:xfrm>
            <a:off x="5807968" y="1556792"/>
            <a:ext cx="6550438" cy="4172084"/>
            <a:chOff x="5541109" y="1224718"/>
            <a:chExt cx="6550438" cy="4172084"/>
          </a:xfrm>
        </p:grpSpPr>
        <p:pic>
          <p:nvPicPr>
            <p:cNvPr id="14" name="Picture 13"/>
            <p:cNvPicPr>
              <a:picLocks noChangeAspect="1"/>
            </p:cNvPicPr>
            <p:nvPr/>
          </p:nvPicPr>
          <p:blipFill>
            <a:blip r:embed="rId3"/>
            <a:stretch>
              <a:fillRect/>
            </a:stretch>
          </p:blipFill>
          <p:spPr>
            <a:xfrm>
              <a:off x="5541109" y="1224718"/>
              <a:ext cx="6550438" cy="4172084"/>
            </a:xfrm>
            <a:prstGeom prst="rect">
              <a:avLst/>
            </a:prstGeom>
          </p:spPr>
        </p:pic>
        <p:sp>
          <p:nvSpPr>
            <p:cNvPr id="15" name="Rounded Rectangle 14"/>
            <p:cNvSpPr/>
            <p:nvPr/>
          </p:nvSpPr>
          <p:spPr>
            <a:xfrm>
              <a:off x="6369538" y="3187046"/>
              <a:ext cx="1117601" cy="2673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ounded Rectangle 15"/>
            <p:cNvSpPr/>
            <p:nvPr/>
          </p:nvSpPr>
          <p:spPr>
            <a:xfrm>
              <a:off x="6697785" y="4909006"/>
              <a:ext cx="789354" cy="2364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Rounded Rectangle 16"/>
            <p:cNvSpPr/>
            <p:nvPr/>
          </p:nvSpPr>
          <p:spPr>
            <a:xfrm>
              <a:off x="5931877" y="2743200"/>
              <a:ext cx="1555262" cy="292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Rounded Rectangle 17"/>
            <p:cNvSpPr/>
            <p:nvPr/>
          </p:nvSpPr>
          <p:spPr>
            <a:xfrm>
              <a:off x="6502400" y="2293750"/>
              <a:ext cx="984739" cy="2984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9" name="TextBox 18"/>
          <p:cNvSpPr txBox="1"/>
          <p:nvPr/>
        </p:nvSpPr>
        <p:spPr>
          <a:xfrm>
            <a:off x="2155193" y="1043444"/>
            <a:ext cx="979820" cy="369332"/>
          </a:xfrm>
          <a:prstGeom prst="rect">
            <a:avLst/>
          </a:prstGeom>
          <a:noFill/>
        </p:spPr>
        <p:txBody>
          <a:bodyPr wrap="none" rtlCol="0">
            <a:spAutoFit/>
          </a:bodyPr>
          <a:lstStyle/>
          <a:p>
            <a:r>
              <a:rPr lang="en-GB" dirty="0" smtClean="0"/>
              <a:t>Tourists</a:t>
            </a:r>
            <a:endParaRPr lang="en-GB" dirty="0"/>
          </a:p>
        </p:txBody>
      </p:sp>
      <p:sp>
        <p:nvSpPr>
          <p:cNvPr id="20" name="TextBox 19"/>
          <p:cNvSpPr txBox="1"/>
          <p:nvPr/>
        </p:nvSpPr>
        <p:spPr>
          <a:xfrm>
            <a:off x="8616280" y="1052736"/>
            <a:ext cx="851515" cy="369332"/>
          </a:xfrm>
          <a:prstGeom prst="rect">
            <a:avLst/>
          </a:prstGeom>
          <a:noFill/>
        </p:spPr>
        <p:txBody>
          <a:bodyPr wrap="none" rtlCol="0">
            <a:spAutoFit/>
          </a:bodyPr>
          <a:lstStyle/>
          <a:p>
            <a:r>
              <a:rPr lang="en-GB" dirty="0" smtClean="0"/>
              <a:t>Locals</a:t>
            </a:r>
            <a:endParaRPr lang="en-GB" dirty="0"/>
          </a:p>
        </p:txBody>
      </p:sp>
    </p:spTree>
    <p:extLst>
      <p:ext uri="{BB962C8B-B14F-4D97-AF65-F5344CB8AC3E}">
        <p14:creationId xmlns:p14="http://schemas.microsoft.com/office/powerpoint/2010/main" val="2710681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2F4CA4-8949-4F02-A34E-6FB5BD8C9491}" type="slidenum">
              <a:rPr lang="en-GB" smtClean="0"/>
              <a:pPr/>
              <a:t>33</a:t>
            </a:fld>
            <a:endParaRPr lang="en-GB" dirty="0"/>
          </a:p>
        </p:txBody>
      </p:sp>
      <p:sp>
        <p:nvSpPr>
          <p:cNvPr id="4" name="Title 3"/>
          <p:cNvSpPr>
            <a:spLocks noGrp="1"/>
          </p:cNvSpPr>
          <p:nvPr>
            <p:ph type="title"/>
          </p:nvPr>
        </p:nvSpPr>
        <p:spPr/>
        <p:txBody>
          <a:bodyPr/>
          <a:lstStyle/>
          <a:p>
            <a:r>
              <a:rPr lang="en-GB" dirty="0" smtClean="0"/>
              <a:t>Awareness …</a:t>
            </a:r>
            <a:endParaRPr lang="en-GB" dirty="0"/>
          </a:p>
        </p:txBody>
      </p:sp>
      <p:pic>
        <p:nvPicPr>
          <p:cNvPr id="5" name="Picture 4"/>
          <p:cNvPicPr>
            <a:picLocks noChangeAspect="1"/>
          </p:cNvPicPr>
          <p:nvPr/>
        </p:nvPicPr>
        <p:blipFill>
          <a:blip r:embed="rId2"/>
          <a:stretch>
            <a:fillRect/>
          </a:stretch>
        </p:blipFill>
        <p:spPr>
          <a:xfrm>
            <a:off x="407368" y="2046910"/>
            <a:ext cx="4578493" cy="2749534"/>
          </a:xfrm>
          <a:prstGeom prst="rect">
            <a:avLst/>
          </a:prstGeom>
        </p:spPr>
      </p:pic>
      <p:pic>
        <p:nvPicPr>
          <p:cNvPr id="6" name="Picture 5"/>
          <p:cNvPicPr>
            <a:picLocks noChangeAspect="1"/>
          </p:cNvPicPr>
          <p:nvPr/>
        </p:nvPicPr>
        <p:blipFill>
          <a:blip r:embed="rId3"/>
          <a:stretch>
            <a:fillRect/>
          </a:stretch>
        </p:blipFill>
        <p:spPr>
          <a:xfrm>
            <a:off x="5951984" y="2000205"/>
            <a:ext cx="5525856" cy="2857589"/>
          </a:xfrm>
          <a:prstGeom prst="rect">
            <a:avLst/>
          </a:prstGeom>
        </p:spPr>
      </p:pic>
      <p:sp>
        <p:nvSpPr>
          <p:cNvPr id="7" name="TextBox 6"/>
          <p:cNvSpPr txBox="1"/>
          <p:nvPr/>
        </p:nvSpPr>
        <p:spPr>
          <a:xfrm>
            <a:off x="263352" y="1043444"/>
            <a:ext cx="3245440" cy="369332"/>
          </a:xfrm>
          <a:prstGeom prst="rect">
            <a:avLst/>
          </a:prstGeom>
          <a:noFill/>
        </p:spPr>
        <p:txBody>
          <a:bodyPr wrap="none" rtlCol="0">
            <a:spAutoFit/>
          </a:bodyPr>
          <a:lstStyle/>
          <a:p>
            <a:r>
              <a:rPr lang="en-GB" dirty="0" smtClean="0"/>
              <a:t>… of Cornwall’s Cultural Offer</a:t>
            </a:r>
            <a:endParaRPr lang="en-GB" dirty="0"/>
          </a:p>
        </p:txBody>
      </p:sp>
      <p:sp>
        <p:nvSpPr>
          <p:cNvPr id="8" name="TextBox 7"/>
          <p:cNvSpPr txBox="1"/>
          <p:nvPr/>
        </p:nvSpPr>
        <p:spPr>
          <a:xfrm>
            <a:off x="5879976" y="1052736"/>
            <a:ext cx="3719929" cy="369332"/>
          </a:xfrm>
          <a:prstGeom prst="rect">
            <a:avLst/>
          </a:prstGeom>
          <a:noFill/>
        </p:spPr>
        <p:txBody>
          <a:bodyPr wrap="none" rtlCol="0">
            <a:spAutoFit/>
          </a:bodyPr>
          <a:lstStyle/>
          <a:p>
            <a:r>
              <a:rPr lang="en-GB" dirty="0" smtClean="0"/>
              <a:t>… of Cornwall’s Event Programme</a:t>
            </a:r>
            <a:endParaRPr lang="en-GB" dirty="0"/>
          </a:p>
        </p:txBody>
      </p:sp>
    </p:spTree>
    <p:extLst>
      <p:ext uri="{BB962C8B-B14F-4D97-AF65-F5344CB8AC3E}">
        <p14:creationId xmlns:p14="http://schemas.microsoft.com/office/powerpoint/2010/main" val="3978399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2F4CA4-8949-4F02-A34E-6FB5BD8C9491}" type="slidenum">
              <a:rPr lang="en-GB" smtClean="0"/>
              <a:pPr/>
              <a:t>34</a:t>
            </a:fld>
            <a:endParaRPr lang="en-GB" dirty="0"/>
          </a:p>
        </p:txBody>
      </p:sp>
      <p:sp>
        <p:nvSpPr>
          <p:cNvPr id="4" name="Title 3"/>
          <p:cNvSpPr>
            <a:spLocks noGrp="1"/>
          </p:cNvSpPr>
          <p:nvPr>
            <p:ph type="title"/>
          </p:nvPr>
        </p:nvSpPr>
        <p:spPr/>
        <p:txBody>
          <a:bodyPr/>
          <a:lstStyle/>
          <a:p>
            <a:r>
              <a:rPr lang="en-GB" dirty="0" smtClean="0"/>
              <a:t>Collaboration Initiatives</a:t>
            </a:r>
            <a:endParaRPr lang="en-GB" dirty="0"/>
          </a:p>
        </p:txBody>
      </p:sp>
      <p:pic>
        <p:nvPicPr>
          <p:cNvPr id="5" name="Picture 4"/>
          <p:cNvPicPr>
            <a:picLocks noChangeAspect="1"/>
          </p:cNvPicPr>
          <p:nvPr/>
        </p:nvPicPr>
        <p:blipFill>
          <a:blip r:embed="rId2"/>
          <a:stretch>
            <a:fillRect/>
          </a:stretch>
        </p:blipFill>
        <p:spPr>
          <a:xfrm>
            <a:off x="5609770" y="1380726"/>
            <a:ext cx="5358848" cy="3176291"/>
          </a:xfrm>
          <a:prstGeom prst="rect">
            <a:avLst/>
          </a:prstGeom>
        </p:spPr>
      </p:pic>
      <p:sp>
        <p:nvSpPr>
          <p:cNvPr id="6" name="TextBox 5"/>
          <p:cNvSpPr txBox="1"/>
          <p:nvPr/>
        </p:nvSpPr>
        <p:spPr>
          <a:xfrm>
            <a:off x="499971" y="4613731"/>
            <a:ext cx="3642327" cy="1200329"/>
          </a:xfrm>
          <a:prstGeom prst="rect">
            <a:avLst/>
          </a:prstGeom>
          <a:noFill/>
          <a:ln w="28575">
            <a:solidFill>
              <a:srgbClr val="00B050"/>
            </a:solidFill>
            <a:prstDash val="sys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t>Cross promotion and reciprocal links are the two most common collaboration initiatives used with other organisations</a:t>
            </a:r>
            <a:endParaRPr lang="en-GB" dirty="0"/>
          </a:p>
        </p:txBody>
      </p:sp>
      <p:sp>
        <p:nvSpPr>
          <p:cNvPr id="7" name="TextBox 6"/>
          <p:cNvSpPr txBox="1"/>
          <p:nvPr/>
        </p:nvSpPr>
        <p:spPr>
          <a:xfrm>
            <a:off x="579628" y="972874"/>
            <a:ext cx="4292236" cy="338554"/>
          </a:xfrm>
          <a:prstGeom prst="rect">
            <a:avLst/>
          </a:prstGeom>
          <a:noFill/>
          <a:ln w="12700">
            <a:solidFill>
              <a:srgbClr val="00B050"/>
            </a:solidFill>
            <a:prstDash val="sys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t>With other cultural or tourism organisations</a:t>
            </a:r>
            <a:endParaRPr lang="en-GB" sz="1600" dirty="0"/>
          </a:p>
        </p:txBody>
      </p:sp>
      <p:sp>
        <p:nvSpPr>
          <p:cNvPr id="8" name="TextBox 7"/>
          <p:cNvSpPr txBox="1"/>
          <p:nvPr/>
        </p:nvSpPr>
        <p:spPr>
          <a:xfrm>
            <a:off x="5609770" y="972874"/>
            <a:ext cx="3935301" cy="338554"/>
          </a:xfrm>
          <a:prstGeom prst="rect">
            <a:avLst/>
          </a:prstGeom>
          <a:noFill/>
          <a:ln w="12700">
            <a:solidFill>
              <a:schemeClr val="accent1"/>
            </a:solidFill>
            <a:prstDash val="sys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t>With communities within Cornwall</a:t>
            </a:r>
            <a:endParaRPr lang="en-GB" sz="1600" dirty="0"/>
          </a:p>
        </p:txBody>
      </p:sp>
      <p:cxnSp>
        <p:nvCxnSpPr>
          <p:cNvPr id="9" name="Straight Arrow Connector 8"/>
          <p:cNvCxnSpPr/>
          <p:nvPr/>
        </p:nvCxnSpPr>
        <p:spPr>
          <a:xfrm>
            <a:off x="7744537" y="4601410"/>
            <a:ext cx="1403775" cy="75531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14"/>
          <p:cNvSpPr txBox="1"/>
          <p:nvPr/>
        </p:nvSpPr>
        <p:spPr>
          <a:xfrm>
            <a:off x="5801247" y="5706337"/>
            <a:ext cx="3347065" cy="461665"/>
          </a:xfrm>
          <a:prstGeom prst="rect">
            <a:avLst/>
          </a:prstGeom>
          <a:noFill/>
          <a:ln w="12700">
            <a:solidFill>
              <a:schemeClr val="accent1"/>
            </a:solidFill>
            <a:prstDash val="sys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smtClean="0"/>
              <a:t>62% say that they offer discounts / special offers to local residents</a:t>
            </a:r>
            <a:endParaRPr lang="en-GB" sz="1200" dirty="0"/>
          </a:p>
        </p:txBody>
      </p:sp>
      <p:sp>
        <p:nvSpPr>
          <p:cNvPr id="11" name="Rounded Rectangle 10"/>
          <p:cNvSpPr/>
          <p:nvPr/>
        </p:nvSpPr>
        <p:spPr>
          <a:xfrm>
            <a:off x="7372393" y="4130496"/>
            <a:ext cx="744289" cy="4021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2" name="Picture 11"/>
          <p:cNvPicPr>
            <a:picLocks noChangeAspect="1"/>
          </p:cNvPicPr>
          <p:nvPr/>
        </p:nvPicPr>
        <p:blipFill>
          <a:blip r:embed="rId3"/>
          <a:stretch>
            <a:fillRect/>
          </a:stretch>
        </p:blipFill>
        <p:spPr>
          <a:xfrm>
            <a:off x="324371" y="1405113"/>
            <a:ext cx="4808570" cy="3127519"/>
          </a:xfrm>
          <a:prstGeom prst="rect">
            <a:avLst/>
          </a:prstGeom>
        </p:spPr>
      </p:pic>
      <p:pic>
        <p:nvPicPr>
          <p:cNvPr id="13" name="Picture 12"/>
          <p:cNvPicPr>
            <a:picLocks noChangeAspect="1"/>
          </p:cNvPicPr>
          <p:nvPr/>
        </p:nvPicPr>
        <p:blipFill rotWithShape="1">
          <a:blip r:embed="rId4"/>
          <a:srcRect l="14466" t="8095" r="10527" b="10225"/>
          <a:stretch/>
        </p:blipFill>
        <p:spPr>
          <a:xfrm>
            <a:off x="9148312" y="4601410"/>
            <a:ext cx="2719317" cy="1779918"/>
          </a:xfrm>
          <a:prstGeom prst="rect">
            <a:avLst/>
          </a:prstGeom>
        </p:spPr>
      </p:pic>
    </p:spTree>
    <p:extLst>
      <p:ext uri="{BB962C8B-B14F-4D97-AF65-F5344CB8AC3E}">
        <p14:creationId xmlns:p14="http://schemas.microsoft.com/office/powerpoint/2010/main" val="2957559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1905" y="1380567"/>
            <a:ext cx="5639289" cy="4096867"/>
          </a:xfrm>
          <a:prstGeom prst="rect">
            <a:avLst/>
          </a:prstGeom>
        </p:spPr>
      </p:pic>
      <p:sp>
        <p:nvSpPr>
          <p:cNvPr id="5" name="TextBox 4"/>
          <p:cNvSpPr txBox="1"/>
          <p:nvPr/>
        </p:nvSpPr>
        <p:spPr>
          <a:xfrm>
            <a:off x="241905" y="203117"/>
            <a:ext cx="10749161" cy="523220"/>
          </a:xfrm>
          <a:prstGeom prst="rect">
            <a:avLst/>
          </a:prstGeom>
          <a:noFill/>
        </p:spPr>
        <p:txBody>
          <a:bodyPr wrap="none" rtlCol="0">
            <a:spAutoFit/>
          </a:bodyPr>
          <a:lstStyle/>
          <a:p>
            <a:r>
              <a:rPr lang="en-GB" sz="2800" dirty="0" smtClean="0"/>
              <a:t>How does Cornwall’s wider cultural offer compare to other destinations?</a:t>
            </a:r>
            <a:endParaRPr lang="en-GB" sz="2800" dirty="0"/>
          </a:p>
        </p:txBody>
      </p:sp>
      <p:cxnSp>
        <p:nvCxnSpPr>
          <p:cNvPr id="7" name="Straight Arrow Connector 6"/>
          <p:cNvCxnSpPr/>
          <p:nvPr/>
        </p:nvCxnSpPr>
        <p:spPr>
          <a:xfrm flipV="1">
            <a:off x="2671011" y="1668379"/>
            <a:ext cx="4267200" cy="10988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858127" y="4476314"/>
            <a:ext cx="3080084" cy="43257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7182339" y="1252416"/>
            <a:ext cx="2908146" cy="415964"/>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Why is it particularly bad?</a:t>
            </a:r>
            <a:endParaRPr lang="en-GB" dirty="0">
              <a:solidFill>
                <a:srgbClr val="FF0000"/>
              </a:solidFill>
            </a:endParaRPr>
          </a:p>
        </p:txBody>
      </p:sp>
      <p:sp>
        <p:nvSpPr>
          <p:cNvPr id="11" name="Rounded Rectangle 10"/>
          <p:cNvSpPr/>
          <p:nvPr/>
        </p:nvSpPr>
        <p:spPr>
          <a:xfrm>
            <a:off x="7094106" y="4101587"/>
            <a:ext cx="3466389" cy="415964"/>
          </a:xfrm>
          <a:prstGeom prst="roundRect">
            <a:avLst/>
          </a:prstGeom>
          <a:noFill/>
          <a:ln w="285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B050"/>
                </a:solidFill>
              </a:rPr>
              <a:t>Why is it particularly good?</a:t>
            </a:r>
            <a:endParaRPr lang="en-GB" dirty="0">
              <a:solidFill>
                <a:srgbClr val="00B050"/>
              </a:solidFill>
            </a:endParaRPr>
          </a:p>
        </p:txBody>
      </p:sp>
      <p:sp>
        <p:nvSpPr>
          <p:cNvPr id="13" name="TextBox 12"/>
          <p:cNvSpPr txBox="1"/>
          <p:nvPr/>
        </p:nvSpPr>
        <p:spPr>
          <a:xfrm>
            <a:off x="5616485" y="4908885"/>
            <a:ext cx="2974917" cy="369332"/>
          </a:xfrm>
          <a:prstGeom prst="rect">
            <a:avLst/>
          </a:prstGeom>
          <a:noFill/>
          <a:ln>
            <a:solidFill>
              <a:srgbClr val="92D050"/>
            </a:solidFill>
            <a:prstDash val="sysDot"/>
          </a:ln>
        </p:spPr>
        <p:txBody>
          <a:bodyPr wrap="none" rtlCol="0">
            <a:spAutoFit/>
          </a:bodyPr>
          <a:lstStyle/>
          <a:p>
            <a:r>
              <a:rPr lang="en-GB" dirty="0" smtClean="0">
                <a:solidFill>
                  <a:srgbClr val="00B050"/>
                </a:solidFill>
              </a:rPr>
              <a:t>“It is diverse, and innovative” </a:t>
            </a:r>
            <a:endParaRPr lang="en-GB" dirty="0">
              <a:solidFill>
                <a:srgbClr val="00B050"/>
              </a:solidFill>
            </a:endParaRPr>
          </a:p>
        </p:txBody>
      </p:sp>
      <p:sp>
        <p:nvSpPr>
          <p:cNvPr id="14" name="TextBox 13"/>
          <p:cNvSpPr txBox="1"/>
          <p:nvPr/>
        </p:nvSpPr>
        <p:spPr>
          <a:xfrm>
            <a:off x="9164038" y="4908885"/>
            <a:ext cx="2440369" cy="1477328"/>
          </a:xfrm>
          <a:prstGeom prst="rect">
            <a:avLst/>
          </a:prstGeom>
          <a:noFill/>
          <a:ln>
            <a:solidFill>
              <a:srgbClr val="92D050"/>
            </a:solidFill>
          </a:ln>
        </p:spPr>
        <p:txBody>
          <a:bodyPr wrap="square" rtlCol="0">
            <a:spAutoFit/>
          </a:bodyPr>
          <a:lstStyle/>
          <a:p>
            <a:pPr algn="ctr"/>
            <a:r>
              <a:rPr lang="en-GB" dirty="0" smtClean="0">
                <a:solidFill>
                  <a:srgbClr val="00B050"/>
                </a:solidFill>
              </a:rPr>
              <a:t>“We have such a diverse offering with a great deal of talent, products and experiences on offer” </a:t>
            </a:r>
            <a:endParaRPr lang="en-GB" dirty="0">
              <a:solidFill>
                <a:srgbClr val="00B050"/>
              </a:solidFill>
            </a:endParaRPr>
          </a:p>
        </p:txBody>
      </p:sp>
      <p:sp>
        <p:nvSpPr>
          <p:cNvPr id="15" name="TextBox 14"/>
          <p:cNvSpPr txBox="1"/>
          <p:nvPr/>
        </p:nvSpPr>
        <p:spPr>
          <a:xfrm>
            <a:off x="5694880" y="5630584"/>
            <a:ext cx="3149600" cy="923330"/>
          </a:xfrm>
          <a:prstGeom prst="rect">
            <a:avLst/>
          </a:prstGeom>
          <a:noFill/>
          <a:ln>
            <a:solidFill>
              <a:srgbClr val="92D050"/>
            </a:solidFill>
          </a:ln>
        </p:spPr>
        <p:txBody>
          <a:bodyPr wrap="square" rtlCol="0">
            <a:spAutoFit/>
          </a:bodyPr>
          <a:lstStyle/>
          <a:p>
            <a:pPr algn="ctr"/>
            <a:r>
              <a:rPr lang="en-GB" dirty="0" smtClean="0">
                <a:solidFill>
                  <a:srgbClr val="00B050"/>
                </a:solidFill>
              </a:rPr>
              <a:t>“Embedded in a strong, long standing place of culture and uniqueness”</a:t>
            </a:r>
            <a:endParaRPr lang="en-GB" dirty="0">
              <a:solidFill>
                <a:srgbClr val="00B050"/>
              </a:solidFill>
            </a:endParaRPr>
          </a:p>
        </p:txBody>
      </p:sp>
      <p:sp>
        <p:nvSpPr>
          <p:cNvPr id="16" name="TextBox 15"/>
          <p:cNvSpPr txBox="1"/>
          <p:nvPr/>
        </p:nvSpPr>
        <p:spPr>
          <a:xfrm>
            <a:off x="5648570" y="2279900"/>
            <a:ext cx="2823411" cy="923330"/>
          </a:xfrm>
          <a:prstGeom prst="rect">
            <a:avLst/>
          </a:prstGeom>
          <a:noFill/>
          <a:ln>
            <a:solidFill>
              <a:srgbClr val="FF0000"/>
            </a:solidFill>
          </a:ln>
        </p:spPr>
        <p:txBody>
          <a:bodyPr wrap="square" rtlCol="0">
            <a:spAutoFit/>
          </a:bodyPr>
          <a:lstStyle/>
          <a:p>
            <a:pPr algn="ctr"/>
            <a:r>
              <a:rPr lang="en-GB" dirty="0" smtClean="0">
                <a:solidFill>
                  <a:srgbClr val="FF0000"/>
                </a:solidFill>
              </a:rPr>
              <a:t>“The emphasis on the past has been on food and beaches” </a:t>
            </a:r>
            <a:endParaRPr lang="en-GB" dirty="0">
              <a:solidFill>
                <a:srgbClr val="FF0000"/>
              </a:solidFill>
            </a:endParaRPr>
          </a:p>
        </p:txBody>
      </p:sp>
      <p:sp>
        <p:nvSpPr>
          <p:cNvPr id="17" name="TextBox 16"/>
          <p:cNvSpPr txBox="1"/>
          <p:nvPr/>
        </p:nvSpPr>
        <p:spPr>
          <a:xfrm>
            <a:off x="8819969" y="1955927"/>
            <a:ext cx="2823411" cy="1754326"/>
          </a:xfrm>
          <a:prstGeom prst="rect">
            <a:avLst/>
          </a:prstGeom>
          <a:noFill/>
          <a:ln>
            <a:solidFill>
              <a:srgbClr val="FF0000"/>
            </a:solidFill>
          </a:ln>
        </p:spPr>
        <p:txBody>
          <a:bodyPr wrap="square" rtlCol="0">
            <a:spAutoFit/>
          </a:bodyPr>
          <a:lstStyle/>
          <a:p>
            <a:pPr algn="ctr"/>
            <a:r>
              <a:rPr lang="en-GB" dirty="0" smtClean="0">
                <a:solidFill>
                  <a:srgbClr val="FF0000"/>
                </a:solidFill>
              </a:rPr>
              <a:t>“Lack of quality venues, especially for music and theatre.  From a literary point of view, we have no real publishing industry and no literary agencies.” </a:t>
            </a:r>
            <a:endParaRPr lang="en-GB" dirty="0">
              <a:solidFill>
                <a:srgbClr val="FF0000"/>
              </a:solidFill>
            </a:endParaRPr>
          </a:p>
        </p:txBody>
      </p:sp>
    </p:spTree>
    <p:extLst>
      <p:ext uri="{BB962C8B-B14F-4D97-AF65-F5344CB8AC3E}">
        <p14:creationId xmlns:p14="http://schemas.microsoft.com/office/powerpoint/2010/main" val="1139585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905" y="203117"/>
            <a:ext cx="6881627" cy="523220"/>
          </a:xfrm>
          <a:prstGeom prst="rect">
            <a:avLst/>
          </a:prstGeom>
          <a:noFill/>
        </p:spPr>
        <p:txBody>
          <a:bodyPr wrap="none" rtlCol="0">
            <a:spAutoFit/>
          </a:bodyPr>
          <a:lstStyle/>
          <a:p>
            <a:r>
              <a:rPr lang="en-GB" sz="2800" dirty="0" smtClean="0"/>
              <a:t>Recommend a </a:t>
            </a:r>
            <a:r>
              <a:rPr lang="en-GB" sz="2800" u="sng" dirty="0" smtClean="0"/>
              <a:t>CULTURAL EVENT </a:t>
            </a:r>
            <a:r>
              <a:rPr lang="en-GB" sz="2800" dirty="0" smtClean="0"/>
              <a:t>to a </a:t>
            </a:r>
            <a:r>
              <a:rPr lang="en-GB" sz="2800" u="sng" dirty="0" smtClean="0"/>
              <a:t>TOURIST</a:t>
            </a:r>
            <a:endParaRPr lang="en-GB" sz="2800" u="sng" dirty="0"/>
          </a:p>
        </p:txBody>
      </p:sp>
      <p:sp>
        <p:nvSpPr>
          <p:cNvPr id="5" name="Rounded Rectangle 4"/>
          <p:cNvSpPr/>
          <p:nvPr/>
        </p:nvSpPr>
        <p:spPr>
          <a:xfrm>
            <a:off x="503646" y="1030332"/>
            <a:ext cx="4521646" cy="939146"/>
          </a:xfrm>
          <a:prstGeom prst="roundRect">
            <a:avLst/>
          </a:prstGeom>
          <a:noFill/>
          <a:ln w="28575">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030A0"/>
                </a:solidFill>
              </a:rPr>
              <a:t>Golowan Festival in June. Because it is a unique and unforgettable community </a:t>
            </a:r>
            <a:r>
              <a:rPr lang="en-GB" dirty="0" smtClean="0">
                <a:solidFill>
                  <a:srgbClr val="7030A0"/>
                </a:solidFill>
              </a:rPr>
              <a:t>event</a:t>
            </a:r>
            <a:endParaRPr lang="en-GB" dirty="0">
              <a:solidFill>
                <a:srgbClr val="7030A0"/>
              </a:solidFill>
            </a:endParaRPr>
          </a:p>
        </p:txBody>
      </p:sp>
      <p:sp>
        <p:nvSpPr>
          <p:cNvPr id="6" name="Rounded Rectangle 5"/>
          <p:cNvSpPr/>
          <p:nvPr/>
        </p:nvSpPr>
        <p:spPr>
          <a:xfrm>
            <a:off x="4351969" y="3895962"/>
            <a:ext cx="3941354" cy="1487912"/>
          </a:xfrm>
          <a:prstGeom prst="roundRect">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B0F0"/>
                </a:solidFill>
              </a:rPr>
              <a:t>Fal River Festival - a broad range of cultural events celebrating Cornish Culture at its best - covering a wider area and not focused on a single location </a:t>
            </a:r>
          </a:p>
        </p:txBody>
      </p:sp>
      <p:sp>
        <p:nvSpPr>
          <p:cNvPr id="7" name="Rounded Rectangle 6"/>
          <p:cNvSpPr/>
          <p:nvPr/>
        </p:nvSpPr>
        <p:spPr>
          <a:xfrm>
            <a:off x="2172674" y="2585179"/>
            <a:ext cx="3954585" cy="654539"/>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Oyster Festival because it is quintessentially about Falmouth</a:t>
            </a:r>
          </a:p>
        </p:txBody>
      </p:sp>
      <p:sp>
        <p:nvSpPr>
          <p:cNvPr id="8" name="Rounded Rectangle 7"/>
          <p:cNvSpPr/>
          <p:nvPr/>
        </p:nvSpPr>
        <p:spPr>
          <a:xfrm>
            <a:off x="6127259" y="5771901"/>
            <a:ext cx="4165602" cy="624257"/>
          </a:xfrm>
          <a:prstGeom prst="roundRect">
            <a:avLst/>
          </a:prstGeom>
          <a:noFill/>
          <a:ln w="285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B050"/>
                </a:solidFill>
              </a:rPr>
              <a:t>Port Elliot, but this is based on its </a:t>
            </a:r>
            <a:r>
              <a:rPr lang="en-GB" dirty="0" smtClean="0">
                <a:solidFill>
                  <a:srgbClr val="00B050"/>
                </a:solidFill>
              </a:rPr>
              <a:t>quirkiness </a:t>
            </a:r>
            <a:r>
              <a:rPr lang="en-GB" dirty="0">
                <a:solidFill>
                  <a:srgbClr val="00B050"/>
                </a:solidFill>
              </a:rPr>
              <a:t>and established brand</a:t>
            </a:r>
          </a:p>
        </p:txBody>
      </p:sp>
      <p:sp>
        <p:nvSpPr>
          <p:cNvPr id="9" name="Rounded Rectangle 8"/>
          <p:cNvSpPr/>
          <p:nvPr/>
        </p:nvSpPr>
        <p:spPr>
          <a:xfrm>
            <a:off x="7123532" y="875648"/>
            <a:ext cx="4165602" cy="624257"/>
          </a:xfrm>
          <a:prstGeom prst="roundRect">
            <a:avLst/>
          </a:prstGeom>
          <a:noFill/>
          <a:ln w="28575">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solidFill>
              </a:rPr>
              <a:t>Wild Works </a:t>
            </a:r>
            <a:r>
              <a:rPr lang="en-GB" dirty="0">
                <a:solidFill>
                  <a:schemeClr val="accent2"/>
                </a:solidFill>
              </a:rPr>
              <a:t>Wolf's Child, in the woods, next summer. Because it's awesome!</a:t>
            </a:r>
          </a:p>
        </p:txBody>
      </p:sp>
      <p:sp>
        <p:nvSpPr>
          <p:cNvPr id="10" name="Rounded Rectangle 9"/>
          <p:cNvSpPr/>
          <p:nvPr/>
        </p:nvSpPr>
        <p:spPr>
          <a:xfrm>
            <a:off x="321731" y="4013569"/>
            <a:ext cx="3360987" cy="2535723"/>
          </a:xfrm>
          <a:prstGeom prst="roundRect">
            <a:avLst/>
          </a:prstGeom>
          <a:noFill/>
          <a:ln w="28575">
            <a:solidFill>
              <a:srgbClr val="DF11A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B0F0"/>
                </a:solidFill>
              </a:rPr>
              <a:t> </a:t>
            </a:r>
            <a:r>
              <a:rPr lang="en-GB" dirty="0">
                <a:solidFill>
                  <a:srgbClr val="DF11A4"/>
                </a:solidFill>
              </a:rPr>
              <a:t>I usually send visitors to St Ives on the train from St Erth as there is so much choice of things to do in St Ives! My other favourite place would be Falmouth and a trip to Pendennis Castle and the Maritime </a:t>
            </a:r>
            <a:r>
              <a:rPr lang="en-GB" dirty="0" smtClean="0">
                <a:solidFill>
                  <a:srgbClr val="DF11A4"/>
                </a:solidFill>
              </a:rPr>
              <a:t>Museum</a:t>
            </a:r>
            <a:endParaRPr lang="en-GB" dirty="0">
              <a:solidFill>
                <a:srgbClr val="DF11A4"/>
              </a:solidFill>
            </a:endParaRPr>
          </a:p>
        </p:txBody>
      </p:sp>
      <p:sp>
        <p:nvSpPr>
          <p:cNvPr id="11" name="Rounded Rectangle 10"/>
          <p:cNvSpPr/>
          <p:nvPr/>
        </p:nvSpPr>
        <p:spPr>
          <a:xfrm>
            <a:off x="6864614" y="1853131"/>
            <a:ext cx="4569293" cy="1843545"/>
          </a:xfrm>
          <a:prstGeom prst="roundRect">
            <a:avLst/>
          </a:prstGeom>
          <a:noFill/>
          <a:ln w="28575">
            <a:solidFill>
              <a:srgbClr val="875E9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875E92"/>
                </a:solidFill>
              </a:rPr>
              <a:t>Du Maurier Festival has to be a highlight but is one among many. Always tell visiting friends to try to See Miracle or Kneehigh performance.   Depending on tastes of visitors I usually suggest Penlee House or Tate for visual </a:t>
            </a:r>
            <a:r>
              <a:rPr lang="en-GB" dirty="0" smtClean="0">
                <a:solidFill>
                  <a:srgbClr val="875E92"/>
                </a:solidFill>
              </a:rPr>
              <a:t>arts</a:t>
            </a:r>
            <a:endParaRPr lang="en-GB" dirty="0">
              <a:solidFill>
                <a:srgbClr val="875E92"/>
              </a:solidFill>
            </a:endParaRPr>
          </a:p>
        </p:txBody>
      </p:sp>
    </p:spTree>
    <p:extLst>
      <p:ext uri="{BB962C8B-B14F-4D97-AF65-F5344CB8AC3E}">
        <p14:creationId xmlns:p14="http://schemas.microsoft.com/office/powerpoint/2010/main" val="3059449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905" y="203117"/>
            <a:ext cx="7784119" cy="523220"/>
          </a:xfrm>
          <a:prstGeom prst="rect">
            <a:avLst/>
          </a:prstGeom>
          <a:noFill/>
        </p:spPr>
        <p:txBody>
          <a:bodyPr wrap="none" rtlCol="0">
            <a:spAutoFit/>
          </a:bodyPr>
          <a:lstStyle/>
          <a:p>
            <a:r>
              <a:rPr lang="en-GB" sz="2800" dirty="0" smtClean="0"/>
              <a:t>Recommend a </a:t>
            </a:r>
            <a:r>
              <a:rPr lang="en-GB" sz="2800" u="sng" dirty="0" smtClean="0"/>
              <a:t>CULTURAL ATTRACTION </a:t>
            </a:r>
            <a:r>
              <a:rPr lang="en-GB" sz="2800" dirty="0" smtClean="0"/>
              <a:t>to a </a:t>
            </a:r>
            <a:r>
              <a:rPr lang="en-GB" sz="2800" u="sng" dirty="0" smtClean="0"/>
              <a:t>TOURIST</a:t>
            </a:r>
            <a:endParaRPr lang="en-GB" sz="2800" u="sng" dirty="0"/>
          </a:p>
        </p:txBody>
      </p:sp>
      <p:sp>
        <p:nvSpPr>
          <p:cNvPr id="5" name="Rounded Rectangle 4"/>
          <p:cNvSpPr/>
          <p:nvPr/>
        </p:nvSpPr>
        <p:spPr>
          <a:xfrm>
            <a:off x="503646" y="1030331"/>
            <a:ext cx="5006200" cy="1371273"/>
          </a:xfrm>
          <a:prstGeom prst="roundRect">
            <a:avLst/>
          </a:prstGeom>
          <a:noFill/>
          <a:ln w="28575">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030A0"/>
                </a:solidFill>
              </a:rPr>
              <a:t>Museums generally but specifically the Royal Cornwall Museum as an introduction to Cornish heritage underpinned by the internationally significant diverse and rich collections. </a:t>
            </a:r>
          </a:p>
        </p:txBody>
      </p:sp>
      <p:sp>
        <p:nvSpPr>
          <p:cNvPr id="6" name="Rounded Rectangle 5"/>
          <p:cNvSpPr/>
          <p:nvPr/>
        </p:nvSpPr>
        <p:spPr>
          <a:xfrm>
            <a:off x="5133507" y="3950933"/>
            <a:ext cx="3941354" cy="1487912"/>
          </a:xfrm>
          <a:prstGeom prst="roundRect">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B0F0"/>
                </a:solidFill>
              </a:rPr>
              <a:t>Wheal Martyn - showcasing the heritage of an industry which shaped the landscape, lives and economy of Cornwall</a:t>
            </a:r>
          </a:p>
        </p:txBody>
      </p:sp>
      <p:sp>
        <p:nvSpPr>
          <p:cNvPr id="7" name="Rounded Rectangle 6"/>
          <p:cNvSpPr/>
          <p:nvPr/>
        </p:nvSpPr>
        <p:spPr>
          <a:xfrm>
            <a:off x="2360243" y="2696190"/>
            <a:ext cx="3954585" cy="424548"/>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Minack Theatre. One of a kind.</a:t>
            </a:r>
          </a:p>
        </p:txBody>
      </p:sp>
      <p:sp>
        <p:nvSpPr>
          <p:cNvPr id="8" name="Rounded Rectangle 7"/>
          <p:cNvSpPr/>
          <p:nvPr/>
        </p:nvSpPr>
        <p:spPr>
          <a:xfrm>
            <a:off x="5133507" y="5911408"/>
            <a:ext cx="6155627" cy="472591"/>
          </a:xfrm>
          <a:prstGeom prst="roundRect">
            <a:avLst/>
          </a:prstGeom>
          <a:noFill/>
          <a:ln w="285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B050"/>
                </a:solidFill>
              </a:rPr>
              <a:t>Porthcurno Telegraph Museum because its unique</a:t>
            </a:r>
          </a:p>
        </p:txBody>
      </p:sp>
      <p:sp>
        <p:nvSpPr>
          <p:cNvPr id="9" name="Rounded Rectangle 8"/>
          <p:cNvSpPr/>
          <p:nvPr/>
        </p:nvSpPr>
        <p:spPr>
          <a:xfrm>
            <a:off x="6181969" y="875648"/>
            <a:ext cx="5107165" cy="624257"/>
          </a:xfrm>
          <a:prstGeom prst="roundRect">
            <a:avLst/>
          </a:prstGeom>
          <a:noFill/>
          <a:ln w="28575">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solidFill>
              </a:rPr>
              <a:t>Telegraph Museum, Porthcurno. Unique heritage in unique context with truly GLOBAL stories</a:t>
            </a:r>
          </a:p>
        </p:txBody>
      </p:sp>
      <p:sp>
        <p:nvSpPr>
          <p:cNvPr id="10" name="Rounded Rectangle 9"/>
          <p:cNvSpPr/>
          <p:nvPr/>
        </p:nvSpPr>
        <p:spPr>
          <a:xfrm>
            <a:off x="321731" y="3415323"/>
            <a:ext cx="3765715" cy="3133969"/>
          </a:xfrm>
          <a:prstGeom prst="roundRect">
            <a:avLst/>
          </a:prstGeom>
          <a:noFill/>
          <a:ln w="28575">
            <a:solidFill>
              <a:srgbClr val="DF11A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B0F0"/>
                </a:solidFill>
              </a:rPr>
              <a:t> </a:t>
            </a:r>
            <a:r>
              <a:rPr lang="en-GB" dirty="0">
                <a:solidFill>
                  <a:srgbClr val="DF11A4"/>
                </a:solidFill>
              </a:rPr>
              <a:t>National Maritime Museum Cornwall because it is the most popular museum in Cornwall, has been recognised regionally as best in class and nationally as  recognised as the most family friendly museum in the UK. Moreover, the museum has built a reputation for bringing exhibitions of international standing to the region. </a:t>
            </a:r>
          </a:p>
        </p:txBody>
      </p:sp>
      <p:sp>
        <p:nvSpPr>
          <p:cNvPr id="11" name="Rounded Rectangle 10"/>
          <p:cNvSpPr/>
          <p:nvPr/>
        </p:nvSpPr>
        <p:spPr>
          <a:xfrm>
            <a:off x="6864614" y="1853131"/>
            <a:ext cx="4569293" cy="1843545"/>
          </a:xfrm>
          <a:prstGeom prst="roundRect">
            <a:avLst/>
          </a:prstGeom>
          <a:noFill/>
          <a:ln w="28575">
            <a:solidFill>
              <a:srgbClr val="875E9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875E92"/>
                </a:solidFill>
              </a:rPr>
              <a:t>Penlee House Gallery &amp; Museum in Penzance - where else could you see some of the finest 19th century paintings of Cornwall by the world-renowned Newlyn School of artists?</a:t>
            </a:r>
          </a:p>
        </p:txBody>
      </p:sp>
    </p:spTree>
    <p:extLst>
      <p:ext uri="{BB962C8B-B14F-4D97-AF65-F5344CB8AC3E}">
        <p14:creationId xmlns:p14="http://schemas.microsoft.com/office/powerpoint/2010/main" val="32441470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905" y="203117"/>
            <a:ext cx="9116535" cy="523220"/>
          </a:xfrm>
          <a:prstGeom prst="rect">
            <a:avLst/>
          </a:prstGeom>
          <a:noFill/>
        </p:spPr>
        <p:txBody>
          <a:bodyPr wrap="none" rtlCol="0">
            <a:spAutoFit/>
          </a:bodyPr>
          <a:lstStyle/>
          <a:p>
            <a:r>
              <a:rPr lang="en-GB" sz="2800" dirty="0" smtClean="0"/>
              <a:t>Recommend a </a:t>
            </a:r>
            <a:r>
              <a:rPr lang="en-GB" sz="2800" u="sng" dirty="0" smtClean="0"/>
              <a:t>SOMETHING CULTURAL</a:t>
            </a:r>
            <a:r>
              <a:rPr lang="en-GB" sz="2800" dirty="0" smtClean="0"/>
              <a:t> to a </a:t>
            </a:r>
            <a:r>
              <a:rPr lang="en-GB" sz="2800" u="sng" dirty="0" smtClean="0"/>
              <a:t>TOURIST</a:t>
            </a:r>
            <a:endParaRPr lang="en-GB" sz="2800" u="sng" dirty="0"/>
          </a:p>
        </p:txBody>
      </p:sp>
      <p:sp>
        <p:nvSpPr>
          <p:cNvPr id="5" name="Rounded Rectangle 4"/>
          <p:cNvSpPr/>
          <p:nvPr/>
        </p:nvSpPr>
        <p:spPr>
          <a:xfrm>
            <a:off x="503646" y="1030331"/>
            <a:ext cx="5006200" cy="1371273"/>
          </a:xfrm>
          <a:prstGeom prst="roundRect">
            <a:avLst/>
          </a:prstGeom>
          <a:noFill/>
          <a:ln w="28575">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030A0"/>
                </a:solidFill>
              </a:rPr>
              <a:t>The Merry Maidens stone circle at St </a:t>
            </a:r>
            <a:r>
              <a:rPr lang="en-GB" dirty="0" err="1">
                <a:solidFill>
                  <a:srgbClr val="7030A0"/>
                </a:solidFill>
              </a:rPr>
              <a:t>Buryan</a:t>
            </a:r>
            <a:r>
              <a:rPr lang="en-GB" dirty="0">
                <a:solidFill>
                  <a:srgbClr val="7030A0"/>
                </a:solidFill>
              </a:rPr>
              <a:t> - or any similar Bronze Age site in West </a:t>
            </a:r>
            <a:r>
              <a:rPr lang="en-GB" dirty="0" err="1">
                <a:solidFill>
                  <a:srgbClr val="7030A0"/>
                </a:solidFill>
              </a:rPr>
              <a:t>Penwith</a:t>
            </a:r>
            <a:r>
              <a:rPr lang="en-GB" dirty="0">
                <a:solidFill>
                  <a:srgbClr val="7030A0"/>
                </a:solidFill>
              </a:rPr>
              <a:t>. Because it is an awe-inspiring and evocative place</a:t>
            </a:r>
          </a:p>
        </p:txBody>
      </p:sp>
      <p:sp>
        <p:nvSpPr>
          <p:cNvPr id="6" name="Rounded Rectangle 5"/>
          <p:cNvSpPr/>
          <p:nvPr/>
        </p:nvSpPr>
        <p:spPr>
          <a:xfrm>
            <a:off x="5352337" y="3832516"/>
            <a:ext cx="3776032" cy="1068393"/>
          </a:xfrm>
          <a:prstGeom prst="roundRect">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B0F0"/>
                </a:solidFill>
              </a:rPr>
              <a:t>Find a local festival day. i.e. </a:t>
            </a:r>
            <a:r>
              <a:rPr lang="en-GB" dirty="0" err="1">
                <a:solidFill>
                  <a:srgbClr val="00B0F0"/>
                </a:solidFill>
              </a:rPr>
              <a:t>Obby</a:t>
            </a:r>
            <a:r>
              <a:rPr lang="en-GB" dirty="0">
                <a:solidFill>
                  <a:srgbClr val="00B0F0"/>
                </a:solidFill>
              </a:rPr>
              <a:t> Oss, </a:t>
            </a:r>
            <a:r>
              <a:rPr lang="en-GB" dirty="0" err="1">
                <a:solidFill>
                  <a:srgbClr val="00B0F0"/>
                </a:solidFill>
              </a:rPr>
              <a:t>Mazey</a:t>
            </a:r>
            <a:r>
              <a:rPr lang="en-GB" dirty="0">
                <a:solidFill>
                  <a:srgbClr val="00B0F0"/>
                </a:solidFill>
              </a:rPr>
              <a:t> Day, </a:t>
            </a:r>
            <a:r>
              <a:rPr lang="en-GB" dirty="0" err="1">
                <a:solidFill>
                  <a:srgbClr val="00B0F0"/>
                </a:solidFill>
              </a:rPr>
              <a:t>Golawen</a:t>
            </a:r>
            <a:endParaRPr lang="en-GB" dirty="0">
              <a:solidFill>
                <a:srgbClr val="00B0F0"/>
              </a:solidFill>
            </a:endParaRPr>
          </a:p>
        </p:txBody>
      </p:sp>
      <p:sp>
        <p:nvSpPr>
          <p:cNvPr id="7" name="Rounded Rectangle 6"/>
          <p:cNvSpPr/>
          <p:nvPr/>
        </p:nvSpPr>
        <p:spPr>
          <a:xfrm>
            <a:off x="3907690" y="2546399"/>
            <a:ext cx="3016742" cy="414333"/>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S</a:t>
            </a:r>
            <a:r>
              <a:rPr lang="en-GB" dirty="0" smtClean="0">
                <a:solidFill>
                  <a:srgbClr val="FF0000"/>
                </a:solidFill>
              </a:rPr>
              <a:t>urfing </a:t>
            </a:r>
            <a:r>
              <a:rPr lang="en-GB" dirty="0">
                <a:solidFill>
                  <a:srgbClr val="FF0000"/>
                </a:solidFill>
              </a:rPr>
              <a:t>- great waves.</a:t>
            </a:r>
          </a:p>
        </p:txBody>
      </p:sp>
      <p:sp>
        <p:nvSpPr>
          <p:cNvPr id="8" name="Rounded Rectangle 7"/>
          <p:cNvSpPr/>
          <p:nvPr/>
        </p:nvSpPr>
        <p:spPr>
          <a:xfrm>
            <a:off x="5220677" y="5911408"/>
            <a:ext cx="6419939" cy="472591"/>
          </a:xfrm>
          <a:prstGeom prst="roundRect">
            <a:avLst/>
          </a:prstGeom>
          <a:noFill/>
          <a:ln w="285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B050"/>
                </a:solidFill>
              </a:rPr>
              <a:t>Viking Voyagers at the National Maritime Museum Cornwall</a:t>
            </a:r>
          </a:p>
        </p:txBody>
      </p:sp>
      <p:sp>
        <p:nvSpPr>
          <p:cNvPr id="9" name="Rounded Rectangle 8"/>
          <p:cNvSpPr/>
          <p:nvPr/>
        </p:nvSpPr>
        <p:spPr>
          <a:xfrm>
            <a:off x="5994399" y="1025407"/>
            <a:ext cx="5107165" cy="624257"/>
          </a:xfrm>
          <a:prstGeom prst="roundRect">
            <a:avLst/>
          </a:prstGeom>
          <a:noFill/>
          <a:ln w="28575">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solidFill>
              </a:rPr>
              <a:t>The whole of Cornwall- the landscape, but especially Bodmin Moor.</a:t>
            </a:r>
          </a:p>
        </p:txBody>
      </p:sp>
      <p:sp>
        <p:nvSpPr>
          <p:cNvPr id="10" name="Rounded Rectangle 9"/>
          <p:cNvSpPr/>
          <p:nvPr/>
        </p:nvSpPr>
        <p:spPr>
          <a:xfrm>
            <a:off x="696869" y="4068811"/>
            <a:ext cx="4250269" cy="2078892"/>
          </a:xfrm>
          <a:prstGeom prst="roundRect">
            <a:avLst/>
          </a:prstGeom>
          <a:noFill/>
          <a:ln w="28575">
            <a:solidFill>
              <a:srgbClr val="DF11A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B0F0"/>
                </a:solidFill>
              </a:rPr>
              <a:t> </a:t>
            </a:r>
            <a:r>
              <a:rPr lang="en-GB" dirty="0">
                <a:solidFill>
                  <a:srgbClr val="DF11A4"/>
                </a:solidFill>
              </a:rPr>
              <a:t>Dri</a:t>
            </a:r>
            <a:r>
              <a:rPr lang="en-GB" dirty="0" smtClean="0">
                <a:solidFill>
                  <a:srgbClr val="DF11A4"/>
                </a:solidFill>
              </a:rPr>
              <a:t>ving </a:t>
            </a:r>
            <a:r>
              <a:rPr lang="en-GB" dirty="0">
                <a:solidFill>
                  <a:srgbClr val="DF11A4"/>
                </a:solidFill>
              </a:rPr>
              <a:t>the coast road from St Ives to Lands End is something I always recommend as it passes so much beautiful coastal scenery and the world heritage mining landscapes.</a:t>
            </a:r>
          </a:p>
        </p:txBody>
      </p:sp>
      <p:sp>
        <p:nvSpPr>
          <p:cNvPr id="11" name="Rounded Rectangle 10"/>
          <p:cNvSpPr/>
          <p:nvPr/>
        </p:nvSpPr>
        <p:spPr>
          <a:xfrm>
            <a:off x="7372615" y="1935273"/>
            <a:ext cx="4076924" cy="1562192"/>
          </a:xfrm>
          <a:prstGeom prst="roundRect">
            <a:avLst/>
          </a:prstGeom>
          <a:noFill/>
          <a:ln w="28575">
            <a:solidFill>
              <a:srgbClr val="875E9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875E92"/>
                </a:solidFill>
              </a:rPr>
              <a:t>A 4,000 year old bronze age gold collar found in a burial site representing the rich Cornish Bronze Age heritage. </a:t>
            </a:r>
          </a:p>
        </p:txBody>
      </p:sp>
      <p:sp>
        <p:nvSpPr>
          <p:cNvPr id="12" name="Rounded Rectangle 11"/>
          <p:cNvSpPr/>
          <p:nvPr/>
        </p:nvSpPr>
        <p:spPr>
          <a:xfrm>
            <a:off x="8272392" y="5220802"/>
            <a:ext cx="3016742" cy="414333"/>
          </a:xfrm>
          <a:prstGeom prst="roundRect">
            <a:avLst/>
          </a:prstGeom>
          <a:noFill/>
          <a:ln w="28575">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4"/>
                </a:solidFill>
              </a:rPr>
              <a:t>Wheal Coates </a:t>
            </a:r>
          </a:p>
        </p:txBody>
      </p:sp>
      <p:sp>
        <p:nvSpPr>
          <p:cNvPr id="13" name="Rounded Rectangle 12"/>
          <p:cNvSpPr/>
          <p:nvPr/>
        </p:nvSpPr>
        <p:spPr>
          <a:xfrm>
            <a:off x="574428" y="3176500"/>
            <a:ext cx="3802188" cy="504151"/>
          </a:xfrm>
          <a:prstGeom prst="roundRect">
            <a:avLst/>
          </a:prstGeom>
          <a:noFill/>
          <a:ln w="28575">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accent6">
                    <a:lumMod val="75000"/>
                  </a:schemeClr>
                </a:solidFill>
              </a:rPr>
              <a:t>Penlee's</a:t>
            </a:r>
            <a:r>
              <a:rPr lang="en-GB" dirty="0">
                <a:solidFill>
                  <a:schemeClr val="accent6">
                    <a:lumMod val="75000"/>
                  </a:schemeClr>
                </a:solidFill>
              </a:rPr>
              <a:t> - let it </a:t>
            </a:r>
            <a:r>
              <a:rPr lang="en-GB" dirty="0" err="1">
                <a:solidFill>
                  <a:schemeClr val="accent6">
                    <a:lumMod val="75000"/>
                  </a:schemeClr>
                </a:solidFill>
              </a:rPr>
              <a:t>raineth</a:t>
            </a:r>
            <a:r>
              <a:rPr lang="en-GB" dirty="0">
                <a:solidFill>
                  <a:schemeClr val="accent6">
                    <a:lumMod val="75000"/>
                  </a:schemeClr>
                </a:solidFill>
              </a:rPr>
              <a:t> painting</a:t>
            </a:r>
          </a:p>
        </p:txBody>
      </p:sp>
    </p:spTree>
    <p:extLst>
      <p:ext uri="{BB962C8B-B14F-4D97-AF65-F5344CB8AC3E}">
        <p14:creationId xmlns:p14="http://schemas.microsoft.com/office/powerpoint/2010/main" val="2111730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901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654" y="3527203"/>
            <a:ext cx="7162346" cy="702126"/>
          </a:xfrm>
        </p:spPr>
        <p:txBody>
          <a:bodyPr>
            <a:normAutofit fontScale="90000"/>
          </a:bodyPr>
          <a:lstStyle/>
          <a:p>
            <a:r>
              <a:rPr lang="en-GB" sz="4900" dirty="0" smtClean="0"/>
              <a:t>Context</a:t>
            </a:r>
            <a:endParaRPr lang="en-GB" sz="2800" dirty="0"/>
          </a:p>
        </p:txBody>
      </p:sp>
      <p:pic>
        <p:nvPicPr>
          <p:cNvPr id="4" name="Picture 3"/>
          <p:cNvPicPr>
            <a:picLocks noChangeAspect="1"/>
          </p:cNvPicPr>
          <p:nvPr/>
        </p:nvPicPr>
        <p:blipFill rotWithShape="1">
          <a:blip r:embed="rId2"/>
          <a:srcRect l="19521" r="10512"/>
          <a:stretch/>
        </p:blipFill>
        <p:spPr>
          <a:xfrm>
            <a:off x="617837" y="2038865"/>
            <a:ext cx="4654379" cy="27802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65357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2F4CA4-8949-4F02-A34E-6FB5BD8C9491}" type="slidenum">
              <a:rPr lang="en-GB" smtClean="0"/>
              <a:pPr/>
              <a:t>5</a:t>
            </a:fld>
            <a:endParaRPr lang="en-GB" dirty="0"/>
          </a:p>
        </p:txBody>
      </p:sp>
      <p:sp>
        <p:nvSpPr>
          <p:cNvPr id="4" name="Title 3"/>
          <p:cNvSpPr>
            <a:spLocks noGrp="1"/>
          </p:cNvSpPr>
          <p:nvPr>
            <p:ph type="title"/>
          </p:nvPr>
        </p:nvSpPr>
        <p:spPr/>
        <p:txBody>
          <a:bodyPr/>
          <a:lstStyle/>
          <a:p>
            <a:r>
              <a:rPr lang="en-GB" dirty="0" smtClean="0"/>
              <a:t>Domestic Tourism</a:t>
            </a:r>
            <a:endParaRPr lang="en-GB" dirty="0"/>
          </a:p>
        </p:txBody>
      </p:sp>
      <p:sp>
        <p:nvSpPr>
          <p:cNvPr id="6" name="TextBox 5"/>
          <p:cNvSpPr txBox="1"/>
          <p:nvPr/>
        </p:nvSpPr>
        <p:spPr>
          <a:xfrm>
            <a:off x="456552" y="6423496"/>
            <a:ext cx="4141177" cy="230832"/>
          </a:xfrm>
          <a:prstGeom prst="rect">
            <a:avLst/>
          </a:prstGeom>
          <a:noFill/>
        </p:spPr>
        <p:txBody>
          <a:bodyPr wrap="square" rtlCol="0">
            <a:spAutoFit/>
          </a:bodyPr>
          <a:lstStyle/>
          <a:p>
            <a:r>
              <a:rPr lang="en-GB" sz="900" i="1" dirty="0" smtClean="0">
                <a:solidFill>
                  <a:schemeClr val="tx1">
                    <a:lumMod val="65000"/>
                    <a:lumOff val="35000"/>
                  </a:schemeClr>
                </a:solidFill>
                <a:latin typeface="Calibri" panose="020F0502020204030204" pitchFamily="34" charset="0"/>
              </a:rPr>
              <a:t>Source: Visit England</a:t>
            </a:r>
            <a:endParaRPr lang="en-GB" sz="900" i="1" dirty="0">
              <a:solidFill>
                <a:schemeClr val="tx1">
                  <a:lumMod val="65000"/>
                  <a:lumOff val="35000"/>
                </a:schemeClr>
              </a:solidFill>
              <a:latin typeface="Calibri" panose="020F0502020204030204" pitchFamily="34" charset="0"/>
            </a:endParaRPr>
          </a:p>
        </p:txBody>
      </p:sp>
      <p:pic>
        <p:nvPicPr>
          <p:cNvPr id="9" name="Picture 8"/>
          <p:cNvPicPr>
            <a:picLocks noChangeAspect="1"/>
          </p:cNvPicPr>
          <p:nvPr/>
        </p:nvPicPr>
        <p:blipFill rotWithShape="1">
          <a:blip r:embed="rId3"/>
          <a:srcRect t="12924"/>
          <a:stretch/>
        </p:blipFill>
        <p:spPr>
          <a:xfrm>
            <a:off x="8825652" y="1124743"/>
            <a:ext cx="3188637" cy="4709917"/>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1402526115"/>
              </p:ext>
            </p:extLst>
          </p:nvPr>
        </p:nvGraphicFramePr>
        <p:xfrm>
          <a:off x="5231904" y="1052736"/>
          <a:ext cx="4016451" cy="701040"/>
        </p:xfrm>
        <a:graphic>
          <a:graphicData uri="http://schemas.openxmlformats.org/drawingml/2006/table">
            <a:tbl>
              <a:tblPr firstRow="1" bandRow="1">
                <a:tableStyleId>{D113A9D2-9D6B-4929-AA2D-F23B5EE8CBE7}</a:tableStyleId>
              </a:tblPr>
              <a:tblGrid>
                <a:gridCol w="1338817"/>
                <a:gridCol w="1338817"/>
                <a:gridCol w="1338817"/>
              </a:tblGrid>
              <a:tr h="198762">
                <a:tc>
                  <a:txBody>
                    <a:bodyPr/>
                    <a:lstStyle/>
                    <a:p>
                      <a:pPr algn="ctr"/>
                      <a:r>
                        <a:rPr lang="en-GB" sz="1000" b="0" dirty="0" smtClean="0">
                          <a:solidFill>
                            <a:schemeClr val="tx1">
                              <a:lumMod val="65000"/>
                              <a:lumOff val="35000"/>
                            </a:schemeClr>
                          </a:solidFill>
                          <a:latin typeface="Calibri" panose="020F0502020204030204" pitchFamily="34" charset="0"/>
                        </a:rPr>
                        <a:t>Region</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c>
                  <a:txBody>
                    <a:bodyPr/>
                    <a:lstStyle/>
                    <a:p>
                      <a:pPr algn="ctr"/>
                      <a:r>
                        <a:rPr lang="en-GB" sz="1000" b="0" dirty="0" smtClean="0">
                          <a:solidFill>
                            <a:schemeClr val="tx1">
                              <a:lumMod val="65000"/>
                              <a:lumOff val="35000"/>
                            </a:schemeClr>
                          </a:solidFill>
                          <a:latin typeface="Calibri" panose="020F0502020204030204" pitchFamily="34" charset="0"/>
                        </a:rPr>
                        <a:t>Number of trips (millions)</a:t>
                      </a:r>
                      <a:r>
                        <a:rPr lang="en-GB" sz="1000" b="0" baseline="0" dirty="0" smtClean="0">
                          <a:solidFill>
                            <a:schemeClr val="tx1">
                              <a:lumMod val="65000"/>
                              <a:lumOff val="35000"/>
                            </a:schemeClr>
                          </a:solidFill>
                          <a:latin typeface="Calibri" panose="020F0502020204030204" pitchFamily="34" charset="0"/>
                        </a:rPr>
                        <a:t> (October 2013-September 2014</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c>
                  <a:txBody>
                    <a:bodyPr/>
                    <a:lstStyle/>
                    <a:p>
                      <a:pPr algn="ctr"/>
                      <a:r>
                        <a:rPr lang="en-GB" sz="1000" b="0" dirty="0" smtClean="0">
                          <a:solidFill>
                            <a:schemeClr val="tx1">
                              <a:lumMod val="65000"/>
                              <a:lumOff val="35000"/>
                            </a:schemeClr>
                          </a:solidFill>
                          <a:latin typeface="Calibri" panose="020F0502020204030204" pitchFamily="34" charset="0"/>
                        </a:rPr>
                        <a:t>Percentage change on previous</a:t>
                      </a:r>
                      <a:r>
                        <a:rPr lang="en-GB" sz="1000" b="0" baseline="0" dirty="0" smtClean="0">
                          <a:solidFill>
                            <a:schemeClr val="tx1">
                              <a:lumMod val="65000"/>
                              <a:lumOff val="35000"/>
                            </a:schemeClr>
                          </a:solidFill>
                          <a:latin typeface="Calibri" panose="020F0502020204030204" pitchFamily="34" charset="0"/>
                        </a:rPr>
                        <a:t> year</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855945645"/>
              </p:ext>
            </p:extLst>
          </p:nvPr>
        </p:nvGraphicFramePr>
        <p:xfrm>
          <a:off x="5939109" y="3853869"/>
          <a:ext cx="2439633" cy="243840"/>
        </p:xfrm>
        <a:graphic>
          <a:graphicData uri="http://schemas.openxmlformats.org/drawingml/2006/table">
            <a:tbl>
              <a:tblPr firstRow="1" bandRow="1">
                <a:tableStyleId>{D113A9D2-9D6B-4929-AA2D-F23B5EE8CBE7}</a:tableStyleId>
              </a:tblPr>
              <a:tblGrid>
                <a:gridCol w="1195266"/>
                <a:gridCol w="615820"/>
                <a:gridCol w="628547"/>
              </a:tblGrid>
              <a:tr h="198762">
                <a:tc>
                  <a:txBody>
                    <a:bodyPr/>
                    <a:lstStyle/>
                    <a:p>
                      <a:pPr algn="l"/>
                      <a:r>
                        <a:rPr lang="en-GB" sz="1000" b="0" dirty="0" smtClean="0">
                          <a:solidFill>
                            <a:schemeClr val="tx1">
                              <a:lumMod val="65000"/>
                              <a:lumOff val="35000"/>
                            </a:schemeClr>
                          </a:solidFill>
                          <a:latin typeface="Calibri" panose="020F0502020204030204" pitchFamily="34" charset="0"/>
                        </a:rPr>
                        <a:t>East Midlands</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c>
                  <a:txBody>
                    <a:bodyPr/>
                    <a:lstStyle/>
                    <a:p>
                      <a:pPr algn="ctr"/>
                      <a:r>
                        <a:rPr lang="en-GB" sz="1000" b="0" dirty="0" smtClean="0">
                          <a:solidFill>
                            <a:schemeClr val="tx1">
                              <a:lumMod val="65000"/>
                              <a:lumOff val="35000"/>
                            </a:schemeClr>
                          </a:solidFill>
                          <a:latin typeface="Calibri" panose="020F0502020204030204" pitchFamily="34" charset="0"/>
                        </a:rPr>
                        <a:t>7.3</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c>
                  <a:txBody>
                    <a:bodyPr/>
                    <a:lstStyle/>
                    <a:p>
                      <a:pPr algn="r"/>
                      <a:r>
                        <a:rPr lang="en-GB" sz="1000" b="0" dirty="0" smtClean="0">
                          <a:solidFill>
                            <a:schemeClr val="tx1">
                              <a:lumMod val="65000"/>
                              <a:lumOff val="35000"/>
                            </a:schemeClr>
                          </a:solidFill>
                          <a:latin typeface="Calibri" panose="020F0502020204030204" pitchFamily="34" charset="0"/>
                        </a:rPr>
                        <a:t>11.1%</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r>
            </a:tbl>
          </a:graphicData>
        </a:graphic>
      </p:graphicFrame>
      <p:sp>
        <p:nvSpPr>
          <p:cNvPr id="20" name="Down Arrow 19"/>
          <p:cNvSpPr/>
          <p:nvPr/>
        </p:nvSpPr>
        <p:spPr>
          <a:xfrm>
            <a:off x="7747238" y="3883505"/>
            <a:ext cx="159657" cy="19151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21" name="Table 20"/>
          <p:cNvGraphicFramePr>
            <a:graphicFrameLocks noGrp="1"/>
          </p:cNvGraphicFramePr>
          <p:nvPr>
            <p:extLst>
              <p:ext uri="{D42A27DB-BD31-4B8C-83A1-F6EECF244321}">
                <p14:modId xmlns:p14="http://schemas.microsoft.com/office/powerpoint/2010/main" val="1793541596"/>
              </p:ext>
            </p:extLst>
          </p:nvPr>
        </p:nvGraphicFramePr>
        <p:xfrm>
          <a:off x="5944681" y="4147769"/>
          <a:ext cx="2439633" cy="243840"/>
        </p:xfrm>
        <a:graphic>
          <a:graphicData uri="http://schemas.openxmlformats.org/drawingml/2006/table">
            <a:tbl>
              <a:tblPr firstRow="1" bandRow="1">
                <a:tableStyleId>{D113A9D2-9D6B-4929-AA2D-F23B5EE8CBE7}</a:tableStyleId>
              </a:tblPr>
              <a:tblGrid>
                <a:gridCol w="1195266"/>
                <a:gridCol w="615820"/>
                <a:gridCol w="628547"/>
              </a:tblGrid>
              <a:tr h="198762">
                <a:tc>
                  <a:txBody>
                    <a:bodyPr/>
                    <a:lstStyle/>
                    <a:p>
                      <a:pPr algn="l"/>
                      <a:r>
                        <a:rPr lang="en-GB" sz="1000" b="0" dirty="0" smtClean="0">
                          <a:solidFill>
                            <a:schemeClr val="tx1">
                              <a:lumMod val="65000"/>
                              <a:lumOff val="35000"/>
                            </a:schemeClr>
                          </a:solidFill>
                          <a:latin typeface="Calibri" panose="020F0502020204030204" pitchFamily="34" charset="0"/>
                        </a:rPr>
                        <a:t>North East</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c>
                  <a:txBody>
                    <a:bodyPr/>
                    <a:lstStyle/>
                    <a:p>
                      <a:pPr algn="ctr"/>
                      <a:r>
                        <a:rPr lang="en-GB" sz="1000" b="0" dirty="0" smtClean="0">
                          <a:solidFill>
                            <a:schemeClr val="tx1">
                              <a:lumMod val="65000"/>
                              <a:lumOff val="35000"/>
                            </a:schemeClr>
                          </a:solidFill>
                          <a:latin typeface="Calibri" panose="020F0502020204030204" pitchFamily="34" charset="0"/>
                        </a:rPr>
                        <a:t>3.52</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c>
                  <a:txBody>
                    <a:bodyPr/>
                    <a:lstStyle/>
                    <a:p>
                      <a:pPr algn="r"/>
                      <a:r>
                        <a:rPr lang="en-GB" sz="1000" b="0" dirty="0" smtClean="0">
                          <a:solidFill>
                            <a:schemeClr val="tx1">
                              <a:lumMod val="65000"/>
                              <a:lumOff val="35000"/>
                            </a:schemeClr>
                          </a:solidFill>
                          <a:latin typeface="Calibri" panose="020F0502020204030204" pitchFamily="34" charset="0"/>
                        </a:rPr>
                        <a:t>13.3%</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r>
            </a:tbl>
          </a:graphicData>
        </a:graphic>
      </p:graphicFrame>
      <p:sp>
        <p:nvSpPr>
          <p:cNvPr id="22" name="Down Arrow 21"/>
          <p:cNvSpPr/>
          <p:nvPr/>
        </p:nvSpPr>
        <p:spPr>
          <a:xfrm>
            <a:off x="7752810" y="4177405"/>
            <a:ext cx="159657" cy="19151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23" name="Table 22"/>
          <p:cNvGraphicFramePr>
            <a:graphicFrameLocks noGrp="1"/>
          </p:cNvGraphicFramePr>
          <p:nvPr>
            <p:extLst>
              <p:ext uri="{D42A27DB-BD31-4B8C-83A1-F6EECF244321}">
                <p14:modId xmlns:p14="http://schemas.microsoft.com/office/powerpoint/2010/main" val="2389090406"/>
              </p:ext>
            </p:extLst>
          </p:nvPr>
        </p:nvGraphicFramePr>
        <p:xfrm>
          <a:off x="5938115" y="2962589"/>
          <a:ext cx="2439633" cy="243840"/>
        </p:xfrm>
        <a:graphic>
          <a:graphicData uri="http://schemas.openxmlformats.org/drawingml/2006/table">
            <a:tbl>
              <a:tblPr firstRow="1" bandRow="1">
                <a:tableStyleId>{D113A9D2-9D6B-4929-AA2D-F23B5EE8CBE7}</a:tableStyleId>
              </a:tblPr>
              <a:tblGrid>
                <a:gridCol w="1195266"/>
                <a:gridCol w="615820"/>
                <a:gridCol w="628547"/>
              </a:tblGrid>
              <a:tr h="198762">
                <a:tc>
                  <a:txBody>
                    <a:bodyPr/>
                    <a:lstStyle/>
                    <a:p>
                      <a:pPr algn="l"/>
                      <a:r>
                        <a:rPr lang="en-GB" sz="1000" b="0" dirty="0" smtClean="0">
                          <a:solidFill>
                            <a:schemeClr val="tx1">
                              <a:lumMod val="65000"/>
                              <a:lumOff val="35000"/>
                            </a:schemeClr>
                          </a:solidFill>
                          <a:latin typeface="Calibri" panose="020F0502020204030204" pitchFamily="34" charset="0"/>
                        </a:rPr>
                        <a:t>Yorkshire</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c>
                  <a:txBody>
                    <a:bodyPr/>
                    <a:lstStyle/>
                    <a:p>
                      <a:pPr algn="ctr"/>
                      <a:r>
                        <a:rPr lang="en-GB" sz="1000" b="0" dirty="0" smtClean="0">
                          <a:solidFill>
                            <a:schemeClr val="tx1">
                              <a:lumMod val="65000"/>
                              <a:lumOff val="35000"/>
                            </a:schemeClr>
                          </a:solidFill>
                          <a:latin typeface="Calibri" panose="020F0502020204030204" pitchFamily="34" charset="0"/>
                        </a:rPr>
                        <a:t>10.045</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c>
                  <a:txBody>
                    <a:bodyPr/>
                    <a:lstStyle/>
                    <a:p>
                      <a:pPr algn="r"/>
                      <a:r>
                        <a:rPr lang="en-GB" sz="1000" b="0" dirty="0" smtClean="0">
                          <a:solidFill>
                            <a:schemeClr val="tx1">
                              <a:lumMod val="65000"/>
                              <a:lumOff val="35000"/>
                            </a:schemeClr>
                          </a:solidFill>
                          <a:latin typeface="Calibri" panose="020F0502020204030204" pitchFamily="34" charset="0"/>
                        </a:rPr>
                        <a:t>4.3%</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r>
            </a:tbl>
          </a:graphicData>
        </a:graphic>
      </p:graphicFrame>
      <p:sp>
        <p:nvSpPr>
          <p:cNvPr id="24" name="Down Arrow 23"/>
          <p:cNvSpPr/>
          <p:nvPr/>
        </p:nvSpPr>
        <p:spPr>
          <a:xfrm>
            <a:off x="7746244" y="2992225"/>
            <a:ext cx="159657" cy="19151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25" name="Table 24"/>
          <p:cNvGraphicFramePr>
            <a:graphicFrameLocks noGrp="1"/>
          </p:cNvGraphicFramePr>
          <p:nvPr>
            <p:extLst>
              <p:ext uri="{D42A27DB-BD31-4B8C-83A1-F6EECF244321}">
                <p14:modId xmlns:p14="http://schemas.microsoft.com/office/powerpoint/2010/main" val="611249177"/>
              </p:ext>
            </p:extLst>
          </p:nvPr>
        </p:nvGraphicFramePr>
        <p:xfrm>
          <a:off x="5934570" y="3255873"/>
          <a:ext cx="2439633" cy="243840"/>
        </p:xfrm>
        <a:graphic>
          <a:graphicData uri="http://schemas.openxmlformats.org/drawingml/2006/table">
            <a:tbl>
              <a:tblPr firstRow="1" bandRow="1">
                <a:tableStyleId>{D113A9D2-9D6B-4929-AA2D-F23B5EE8CBE7}</a:tableStyleId>
              </a:tblPr>
              <a:tblGrid>
                <a:gridCol w="1195266"/>
                <a:gridCol w="615820"/>
                <a:gridCol w="628547"/>
              </a:tblGrid>
              <a:tr h="198762">
                <a:tc>
                  <a:txBody>
                    <a:bodyPr/>
                    <a:lstStyle/>
                    <a:p>
                      <a:pPr algn="l"/>
                      <a:r>
                        <a:rPr lang="en-GB" sz="1000" b="0" dirty="0" smtClean="0">
                          <a:solidFill>
                            <a:schemeClr val="tx1">
                              <a:lumMod val="65000"/>
                              <a:lumOff val="35000"/>
                            </a:schemeClr>
                          </a:solidFill>
                          <a:latin typeface="Calibri" panose="020F0502020204030204" pitchFamily="34" charset="0"/>
                        </a:rPr>
                        <a:t>East</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c>
                  <a:txBody>
                    <a:bodyPr/>
                    <a:lstStyle/>
                    <a:p>
                      <a:pPr algn="ctr"/>
                      <a:r>
                        <a:rPr lang="en-GB" sz="1000" b="0" dirty="0" smtClean="0">
                          <a:solidFill>
                            <a:schemeClr val="tx1">
                              <a:lumMod val="65000"/>
                              <a:lumOff val="35000"/>
                            </a:schemeClr>
                          </a:solidFill>
                          <a:latin typeface="Calibri" panose="020F0502020204030204" pitchFamily="34" charset="0"/>
                        </a:rPr>
                        <a:t>9.073</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c>
                  <a:txBody>
                    <a:bodyPr/>
                    <a:lstStyle/>
                    <a:p>
                      <a:pPr algn="r"/>
                      <a:r>
                        <a:rPr lang="en-GB" sz="1000" b="0" dirty="0" smtClean="0">
                          <a:solidFill>
                            <a:schemeClr val="tx1">
                              <a:lumMod val="65000"/>
                              <a:lumOff val="35000"/>
                            </a:schemeClr>
                          </a:solidFill>
                          <a:latin typeface="Calibri" panose="020F0502020204030204" pitchFamily="34" charset="0"/>
                        </a:rPr>
                        <a:t>4.2%</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r>
            </a:tbl>
          </a:graphicData>
        </a:graphic>
      </p:graphicFrame>
      <p:sp>
        <p:nvSpPr>
          <p:cNvPr id="26" name="Down Arrow 25"/>
          <p:cNvSpPr/>
          <p:nvPr/>
        </p:nvSpPr>
        <p:spPr>
          <a:xfrm>
            <a:off x="7747237" y="3285509"/>
            <a:ext cx="159657" cy="19151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27" name="Table 26"/>
          <p:cNvGraphicFramePr>
            <a:graphicFrameLocks noGrp="1"/>
          </p:cNvGraphicFramePr>
          <p:nvPr>
            <p:extLst>
              <p:ext uri="{D42A27DB-BD31-4B8C-83A1-F6EECF244321}">
                <p14:modId xmlns:p14="http://schemas.microsoft.com/office/powerpoint/2010/main" val="3321561977"/>
              </p:ext>
            </p:extLst>
          </p:nvPr>
        </p:nvGraphicFramePr>
        <p:xfrm>
          <a:off x="5938115" y="2677567"/>
          <a:ext cx="2439633" cy="243840"/>
        </p:xfrm>
        <a:graphic>
          <a:graphicData uri="http://schemas.openxmlformats.org/drawingml/2006/table">
            <a:tbl>
              <a:tblPr firstRow="1" bandRow="1">
                <a:tableStyleId>{D113A9D2-9D6B-4929-AA2D-F23B5EE8CBE7}</a:tableStyleId>
              </a:tblPr>
              <a:tblGrid>
                <a:gridCol w="1195266"/>
                <a:gridCol w="615820"/>
                <a:gridCol w="628547"/>
              </a:tblGrid>
              <a:tr h="198762">
                <a:tc>
                  <a:txBody>
                    <a:bodyPr/>
                    <a:lstStyle/>
                    <a:p>
                      <a:pPr algn="l"/>
                      <a:r>
                        <a:rPr lang="en-GB" sz="1000" b="0" dirty="0" smtClean="0">
                          <a:solidFill>
                            <a:schemeClr val="tx1">
                              <a:lumMod val="65000"/>
                              <a:lumOff val="35000"/>
                            </a:schemeClr>
                          </a:solidFill>
                          <a:latin typeface="Calibri" panose="020F0502020204030204" pitchFamily="34" charset="0"/>
                        </a:rPr>
                        <a:t>London</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c>
                  <a:txBody>
                    <a:bodyPr/>
                    <a:lstStyle/>
                    <a:p>
                      <a:pPr algn="ctr"/>
                      <a:r>
                        <a:rPr lang="en-GB" sz="1000" b="0" dirty="0" smtClean="0">
                          <a:solidFill>
                            <a:schemeClr val="tx1">
                              <a:lumMod val="65000"/>
                              <a:lumOff val="35000"/>
                            </a:schemeClr>
                          </a:solidFill>
                          <a:latin typeface="Calibri" panose="020F0502020204030204" pitchFamily="34" charset="0"/>
                        </a:rPr>
                        <a:t>11.866</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c>
                  <a:txBody>
                    <a:bodyPr/>
                    <a:lstStyle/>
                    <a:p>
                      <a:pPr algn="r"/>
                      <a:r>
                        <a:rPr lang="en-GB" sz="1000" b="0" dirty="0" smtClean="0">
                          <a:solidFill>
                            <a:schemeClr val="tx1">
                              <a:lumMod val="65000"/>
                              <a:lumOff val="35000"/>
                            </a:schemeClr>
                          </a:solidFill>
                          <a:latin typeface="Calibri" panose="020F0502020204030204" pitchFamily="34" charset="0"/>
                        </a:rPr>
                        <a:t>6.2%</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r>
            </a:tbl>
          </a:graphicData>
        </a:graphic>
      </p:graphicFrame>
      <p:sp>
        <p:nvSpPr>
          <p:cNvPr id="28" name="Down Arrow 27"/>
          <p:cNvSpPr/>
          <p:nvPr/>
        </p:nvSpPr>
        <p:spPr>
          <a:xfrm>
            <a:off x="7746244" y="2707203"/>
            <a:ext cx="159657" cy="19151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29" name="Table 28"/>
          <p:cNvGraphicFramePr>
            <a:graphicFrameLocks noGrp="1"/>
          </p:cNvGraphicFramePr>
          <p:nvPr>
            <p:extLst>
              <p:ext uri="{D42A27DB-BD31-4B8C-83A1-F6EECF244321}">
                <p14:modId xmlns:p14="http://schemas.microsoft.com/office/powerpoint/2010/main" val="3325400388"/>
              </p:ext>
            </p:extLst>
          </p:nvPr>
        </p:nvGraphicFramePr>
        <p:xfrm>
          <a:off x="5938115" y="2097957"/>
          <a:ext cx="2439633" cy="243840"/>
        </p:xfrm>
        <a:graphic>
          <a:graphicData uri="http://schemas.openxmlformats.org/drawingml/2006/table">
            <a:tbl>
              <a:tblPr firstRow="1" bandRow="1">
                <a:tableStyleId>{D113A9D2-9D6B-4929-AA2D-F23B5EE8CBE7}</a:tableStyleId>
              </a:tblPr>
              <a:tblGrid>
                <a:gridCol w="1195266"/>
                <a:gridCol w="615820"/>
                <a:gridCol w="628547"/>
              </a:tblGrid>
              <a:tr h="198762">
                <a:tc>
                  <a:txBody>
                    <a:bodyPr/>
                    <a:lstStyle/>
                    <a:p>
                      <a:pPr algn="l"/>
                      <a:r>
                        <a:rPr lang="en-GB" sz="1000" b="0" dirty="0" smtClean="0">
                          <a:solidFill>
                            <a:schemeClr val="tx1">
                              <a:lumMod val="65000"/>
                              <a:lumOff val="35000"/>
                            </a:schemeClr>
                          </a:solidFill>
                          <a:latin typeface="Calibri" panose="020F0502020204030204" pitchFamily="34" charset="0"/>
                        </a:rPr>
                        <a:t>South East</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c>
                  <a:txBody>
                    <a:bodyPr/>
                    <a:lstStyle/>
                    <a:p>
                      <a:pPr algn="ctr"/>
                      <a:r>
                        <a:rPr lang="en-GB" sz="1000" b="0" dirty="0" smtClean="0">
                          <a:solidFill>
                            <a:schemeClr val="tx1">
                              <a:lumMod val="65000"/>
                              <a:lumOff val="35000"/>
                            </a:schemeClr>
                          </a:solidFill>
                          <a:latin typeface="Calibri" panose="020F0502020204030204" pitchFamily="34" charset="0"/>
                        </a:rPr>
                        <a:t>16.385</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c>
                  <a:txBody>
                    <a:bodyPr/>
                    <a:lstStyle/>
                    <a:p>
                      <a:pPr algn="r"/>
                      <a:r>
                        <a:rPr lang="en-GB" sz="1000" b="0" dirty="0" smtClean="0">
                          <a:solidFill>
                            <a:schemeClr val="tx1">
                              <a:lumMod val="65000"/>
                              <a:lumOff val="35000"/>
                            </a:schemeClr>
                          </a:solidFill>
                          <a:latin typeface="Calibri" panose="020F0502020204030204" pitchFamily="34" charset="0"/>
                        </a:rPr>
                        <a:t>10.8%</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r>
            </a:tbl>
          </a:graphicData>
        </a:graphic>
      </p:graphicFrame>
      <p:sp>
        <p:nvSpPr>
          <p:cNvPr id="30" name="Down Arrow 29"/>
          <p:cNvSpPr/>
          <p:nvPr/>
        </p:nvSpPr>
        <p:spPr>
          <a:xfrm>
            <a:off x="7724453" y="2127593"/>
            <a:ext cx="159657" cy="19151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31" name="Table 30"/>
          <p:cNvGraphicFramePr>
            <a:graphicFrameLocks noGrp="1"/>
          </p:cNvGraphicFramePr>
          <p:nvPr>
            <p:extLst>
              <p:ext uri="{D42A27DB-BD31-4B8C-83A1-F6EECF244321}">
                <p14:modId xmlns:p14="http://schemas.microsoft.com/office/powerpoint/2010/main" val="2336748271"/>
              </p:ext>
            </p:extLst>
          </p:nvPr>
        </p:nvGraphicFramePr>
        <p:xfrm>
          <a:off x="5938115" y="1808039"/>
          <a:ext cx="2439633" cy="243840"/>
        </p:xfrm>
        <a:graphic>
          <a:graphicData uri="http://schemas.openxmlformats.org/drawingml/2006/table">
            <a:tbl>
              <a:tblPr firstRow="1" bandRow="1">
                <a:tableStyleId>{D113A9D2-9D6B-4929-AA2D-F23B5EE8CBE7}</a:tableStyleId>
              </a:tblPr>
              <a:tblGrid>
                <a:gridCol w="1195266"/>
                <a:gridCol w="615820"/>
                <a:gridCol w="628547"/>
              </a:tblGrid>
              <a:tr h="198762">
                <a:tc>
                  <a:txBody>
                    <a:bodyPr/>
                    <a:lstStyle/>
                    <a:p>
                      <a:pPr algn="l"/>
                      <a:r>
                        <a:rPr lang="en-GB" sz="1000" b="0" dirty="0" smtClean="0">
                          <a:solidFill>
                            <a:schemeClr val="tx1">
                              <a:lumMod val="65000"/>
                              <a:lumOff val="35000"/>
                            </a:schemeClr>
                          </a:solidFill>
                          <a:latin typeface="Calibri" panose="020F0502020204030204" pitchFamily="34" charset="0"/>
                        </a:rPr>
                        <a:t>South</a:t>
                      </a:r>
                      <a:r>
                        <a:rPr lang="en-GB" sz="1000" b="0" baseline="0" dirty="0" smtClean="0">
                          <a:solidFill>
                            <a:schemeClr val="tx1">
                              <a:lumMod val="65000"/>
                              <a:lumOff val="35000"/>
                            </a:schemeClr>
                          </a:solidFill>
                          <a:latin typeface="Calibri" panose="020F0502020204030204" pitchFamily="34" charset="0"/>
                        </a:rPr>
                        <a:t> West</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c>
                  <a:txBody>
                    <a:bodyPr/>
                    <a:lstStyle/>
                    <a:p>
                      <a:pPr algn="ctr"/>
                      <a:r>
                        <a:rPr lang="en-GB" sz="1000" b="0" dirty="0" smtClean="0">
                          <a:solidFill>
                            <a:schemeClr val="tx1">
                              <a:lumMod val="65000"/>
                              <a:lumOff val="35000"/>
                            </a:schemeClr>
                          </a:solidFill>
                          <a:latin typeface="Calibri" panose="020F0502020204030204" pitchFamily="34" charset="0"/>
                        </a:rPr>
                        <a:t>17.916</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c>
                  <a:txBody>
                    <a:bodyPr/>
                    <a:lstStyle/>
                    <a:p>
                      <a:pPr algn="r"/>
                      <a:r>
                        <a:rPr lang="en-GB" sz="1000" b="0" dirty="0" smtClean="0">
                          <a:solidFill>
                            <a:schemeClr val="tx1">
                              <a:lumMod val="65000"/>
                              <a:lumOff val="35000"/>
                            </a:schemeClr>
                          </a:solidFill>
                          <a:latin typeface="Calibri" panose="020F0502020204030204" pitchFamily="34" charset="0"/>
                        </a:rPr>
                        <a:t>4.4%</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r>
            </a:tbl>
          </a:graphicData>
        </a:graphic>
      </p:graphicFrame>
      <p:sp>
        <p:nvSpPr>
          <p:cNvPr id="32" name="Down Arrow 31"/>
          <p:cNvSpPr/>
          <p:nvPr/>
        </p:nvSpPr>
        <p:spPr>
          <a:xfrm>
            <a:off x="7724453" y="1837675"/>
            <a:ext cx="159657" cy="19151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33" name="Table 32"/>
          <p:cNvGraphicFramePr>
            <a:graphicFrameLocks noGrp="1"/>
          </p:cNvGraphicFramePr>
          <p:nvPr>
            <p:extLst>
              <p:ext uri="{D42A27DB-BD31-4B8C-83A1-F6EECF244321}">
                <p14:modId xmlns:p14="http://schemas.microsoft.com/office/powerpoint/2010/main" val="4151994762"/>
              </p:ext>
            </p:extLst>
          </p:nvPr>
        </p:nvGraphicFramePr>
        <p:xfrm>
          <a:off x="5940201" y="3555673"/>
          <a:ext cx="2439633" cy="243840"/>
        </p:xfrm>
        <a:graphic>
          <a:graphicData uri="http://schemas.openxmlformats.org/drawingml/2006/table">
            <a:tbl>
              <a:tblPr firstRow="1" bandRow="1">
                <a:tableStyleId>{D113A9D2-9D6B-4929-AA2D-F23B5EE8CBE7}</a:tableStyleId>
              </a:tblPr>
              <a:tblGrid>
                <a:gridCol w="1195266"/>
                <a:gridCol w="615820"/>
                <a:gridCol w="628547"/>
              </a:tblGrid>
              <a:tr h="198762">
                <a:tc>
                  <a:txBody>
                    <a:bodyPr/>
                    <a:lstStyle/>
                    <a:p>
                      <a:pPr algn="l"/>
                      <a:r>
                        <a:rPr lang="en-GB" sz="1000" b="0" dirty="0" smtClean="0">
                          <a:solidFill>
                            <a:schemeClr val="tx1">
                              <a:lumMod val="65000"/>
                              <a:lumOff val="35000"/>
                            </a:schemeClr>
                          </a:solidFill>
                          <a:latin typeface="Calibri" panose="020F0502020204030204" pitchFamily="34" charset="0"/>
                        </a:rPr>
                        <a:t>West Midlands</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c>
                  <a:txBody>
                    <a:bodyPr/>
                    <a:lstStyle/>
                    <a:p>
                      <a:pPr algn="ctr"/>
                      <a:r>
                        <a:rPr lang="en-GB" sz="1000" b="0" dirty="0" smtClean="0">
                          <a:solidFill>
                            <a:schemeClr val="tx1">
                              <a:lumMod val="65000"/>
                              <a:lumOff val="35000"/>
                            </a:schemeClr>
                          </a:solidFill>
                          <a:latin typeface="Calibri" panose="020F0502020204030204" pitchFamily="34" charset="0"/>
                        </a:rPr>
                        <a:t>7.504</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c>
                  <a:txBody>
                    <a:bodyPr/>
                    <a:lstStyle/>
                    <a:p>
                      <a:pPr algn="r"/>
                      <a:r>
                        <a:rPr lang="en-GB" sz="1000" b="0" dirty="0" smtClean="0">
                          <a:solidFill>
                            <a:schemeClr val="tx1">
                              <a:lumMod val="65000"/>
                              <a:lumOff val="35000"/>
                            </a:schemeClr>
                          </a:solidFill>
                          <a:latin typeface="Calibri" panose="020F0502020204030204" pitchFamily="34" charset="0"/>
                        </a:rPr>
                        <a:t>17.3%</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r>
            </a:tbl>
          </a:graphicData>
        </a:graphic>
      </p:graphicFrame>
      <p:sp>
        <p:nvSpPr>
          <p:cNvPr id="34" name="Down Arrow 33"/>
          <p:cNvSpPr/>
          <p:nvPr/>
        </p:nvSpPr>
        <p:spPr>
          <a:xfrm>
            <a:off x="7748330" y="3585309"/>
            <a:ext cx="159657" cy="19151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37" name="Table 36"/>
          <p:cNvGraphicFramePr>
            <a:graphicFrameLocks noGrp="1"/>
          </p:cNvGraphicFramePr>
          <p:nvPr>
            <p:extLst>
              <p:ext uri="{D42A27DB-BD31-4B8C-83A1-F6EECF244321}">
                <p14:modId xmlns:p14="http://schemas.microsoft.com/office/powerpoint/2010/main" val="2798733357"/>
              </p:ext>
            </p:extLst>
          </p:nvPr>
        </p:nvGraphicFramePr>
        <p:xfrm>
          <a:off x="5933577" y="2389647"/>
          <a:ext cx="2439633" cy="243840"/>
        </p:xfrm>
        <a:graphic>
          <a:graphicData uri="http://schemas.openxmlformats.org/drawingml/2006/table">
            <a:tbl>
              <a:tblPr firstRow="1" bandRow="1">
                <a:tableStyleId>{D113A9D2-9D6B-4929-AA2D-F23B5EE8CBE7}</a:tableStyleId>
              </a:tblPr>
              <a:tblGrid>
                <a:gridCol w="1195266"/>
                <a:gridCol w="615820"/>
                <a:gridCol w="628547"/>
              </a:tblGrid>
              <a:tr h="198762">
                <a:tc>
                  <a:txBody>
                    <a:bodyPr/>
                    <a:lstStyle/>
                    <a:p>
                      <a:pPr algn="l"/>
                      <a:r>
                        <a:rPr lang="en-GB" sz="1000" b="0" dirty="0" smtClean="0">
                          <a:solidFill>
                            <a:schemeClr val="tx1">
                              <a:lumMod val="65000"/>
                              <a:lumOff val="35000"/>
                            </a:schemeClr>
                          </a:solidFill>
                          <a:latin typeface="Calibri" panose="020F0502020204030204" pitchFamily="34" charset="0"/>
                        </a:rPr>
                        <a:t>North West</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c>
                  <a:txBody>
                    <a:bodyPr/>
                    <a:lstStyle/>
                    <a:p>
                      <a:pPr algn="ctr"/>
                      <a:r>
                        <a:rPr lang="en-GB" sz="1000" b="0" dirty="0" smtClean="0">
                          <a:solidFill>
                            <a:schemeClr val="tx1">
                              <a:lumMod val="65000"/>
                              <a:lumOff val="35000"/>
                            </a:schemeClr>
                          </a:solidFill>
                          <a:latin typeface="Calibri" panose="020F0502020204030204" pitchFamily="34" charset="0"/>
                        </a:rPr>
                        <a:t>13.268</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c>
                  <a:txBody>
                    <a:bodyPr/>
                    <a:lstStyle/>
                    <a:p>
                      <a:pPr algn="r"/>
                      <a:r>
                        <a:rPr lang="en-GB" sz="1000" b="0" dirty="0" smtClean="0">
                          <a:solidFill>
                            <a:schemeClr val="tx1">
                              <a:lumMod val="65000"/>
                              <a:lumOff val="35000"/>
                            </a:schemeClr>
                          </a:solidFill>
                          <a:latin typeface="Calibri" panose="020F0502020204030204" pitchFamily="34" charset="0"/>
                        </a:rPr>
                        <a:t>5.4%</a:t>
                      </a:r>
                      <a:endParaRPr lang="en-GB" sz="1000" b="0" dirty="0">
                        <a:solidFill>
                          <a:schemeClr val="tx1">
                            <a:lumMod val="65000"/>
                            <a:lumOff val="35000"/>
                          </a:schemeClr>
                        </a:solidFill>
                        <a:latin typeface="Calibri" panose="020F0502020204030204" pitchFamily="34" charset="0"/>
                      </a:endParaRPr>
                    </a:p>
                  </a:txBody>
                  <a:tcPr anchor="ctr">
                    <a:solidFill>
                      <a:schemeClr val="bg1"/>
                    </a:solidFill>
                  </a:tcPr>
                </a:tc>
              </a:tr>
            </a:tbl>
          </a:graphicData>
        </a:graphic>
      </p:graphicFrame>
      <p:sp>
        <p:nvSpPr>
          <p:cNvPr id="38" name="Down Arrow 37"/>
          <p:cNvSpPr/>
          <p:nvPr/>
        </p:nvSpPr>
        <p:spPr>
          <a:xfrm>
            <a:off x="7724453" y="2419283"/>
            <a:ext cx="159657" cy="19151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4"/>
          <a:stretch>
            <a:fillRect/>
          </a:stretch>
        </p:blipFill>
        <p:spPr>
          <a:xfrm>
            <a:off x="191344" y="1844824"/>
            <a:ext cx="5678075" cy="2891485"/>
          </a:xfrm>
          <a:prstGeom prst="rect">
            <a:avLst/>
          </a:prstGeom>
        </p:spPr>
      </p:pic>
    </p:spTree>
    <p:extLst>
      <p:ext uri="{BB962C8B-B14F-4D97-AF65-F5344CB8AC3E}">
        <p14:creationId xmlns:p14="http://schemas.microsoft.com/office/powerpoint/2010/main" val="2375185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2F4CA4-8949-4F02-A34E-6FB5BD8C9491}" type="slidenum">
              <a:rPr lang="en-GB" smtClean="0"/>
              <a:pPr/>
              <a:t>6</a:t>
            </a:fld>
            <a:endParaRPr lang="en-GB" dirty="0"/>
          </a:p>
        </p:txBody>
      </p:sp>
      <p:sp>
        <p:nvSpPr>
          <p:cNvPr id="4" name="Title 3"/>
          <p:cNvSpPr>
            <a:spLocks noGrp="1"/>
          </p:cNvSpPr>
          <p:nvPr>
            <p:ph type="title"/>
          </p:nvPr>
        </p:nvSpPr>
        <p:spPr/>
        <p:txBody>
          <a:bodyPr>
            <a:normAutofit/>
          </a:bodyPr>
          <a:lstStyle/>
          <a:p>
            <a:r>
              <a:rPr lang="en-GB" dirty="0" smtClean="0"/>
              <a:t>UK holidays</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3598602717"/>
              </p:ext>
            </p:extLst>
          </p:nvPr>
        </p:nvGraphicFramePr>
        <p:xfrm>
          <a:off x="551383" y="1268760"/>
          <a:ext cx="4320481" cy="36257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973403728"/>
              </p:ext>
            </p:extLst>
          </p:nvPr>
        </p:nvGraphicFramePr>
        <p:xfrm>
          <a:off x="5663952" y="2276872"/>
          <a:ext cx="5468815" cy="2225040"/>
        </p:xfrm>
        <a:graphic>
          <a:graphicData uri="http://schemas.openxmlformats.org/drawingml/2006/table">
            <a:tbl>
              <a:tblPr firstRow="1" bandRow="1">
                <a:tableStyleId>{5C22544A-7EE6-4342-B048-85BDC9FD1C3A}</a:tableStyleId>
              </a:tblPr>
              <a:tblGrid>
                <a:gridCol w="3903784"/>
                <a:gridCol w="1565031"/>
              </a:tblGrid>
              <a:tr h="370840">
                <a:tc>
                  <a:txBody>
                    <a:bodyPr/>
                    <a:lstStyle/>
                    <a:p>
                      <a:r>
                        <a:rPr lang="en-GB" sz="1800" b="0" dirty="0" smtClean="0">
                          <a:latin typeface="Calibri Light" panose="020F0302020204030204" pitchFamily="34" charset="0"/>
                        </a:rPr>
                        <a:t>Type of holiday taken</a:t>
                      </a:r>
                      <a:endParaRPr lang="en-GB" sz="1800" b="0" dirty="0">
                        <a:latin typeface="Calibri Light" panose="020F0302020204030204" pitchFamily="34" charset="0"/>
                      </a:endParaRPr>
                    </a:p>
                  </a:txBody>
                  <a:tcPr/>
                </a:tc>
                <a:tc>
                  <a:txBody>
                    <a:bodyPr/>
                    <a:lstStyle/>
                    <a:p>
                      <a:pPr algn="ctr"/>
                      <a:r>
                        <a:rPr lang="en-GB" sz="1800" b="0" dirty="0" smtClean="0">
                          <a:latin typeface="Calibri Light" panose="020F0302020204030204" pitchFamily="34" charset="0"/>
                        </a:rPr>
                        <a:t>Proportion </a:t>
                      </a:r>
                      <a:endParaRPr lang="en-GB" sz="1800" b="0" dirty="0">
                        <a:latin typeface="Calibri Light" panose="020F0302020204030204" pitchFamily="34" charset="0"/>
                      </a:endParaRPr>
                    </a:p>
                  </a:txBody>
                  <a:tcPr/>
                </a:tc>
              </a:tr>
              <a:tr h="370840">
                <a:tc>
                  <a:txBody>
                    <a:bodyPr/>
                    <a:lstStyle/>
                    <a:p>
                      <a:r>
                        <a:rPr lang="en-GB" sz="1800" b="0" dirty="0" smtClean="0">
                          <a:latin typeface="Calibri Light" panose="020F0302020204030204" pitchFamily="34" charset="0"/>
                        </a:rPr>
                        <a:t>A city break</a:t>
                      </a:r>
                      <a:endParaRPr lang="en-GB" sz="1800" b="0" dirty="0">
                        <a:latin typeface="Calibri Light" panose="020F0302020204030204" pitchFamily="34" charset="0"/>
                      </a:endParaRPr>
                    </a:p>
                  </a:txBody>
                  <a:tcPr/>
                </a:tc>
                <a:tc>
                  <a:txBody>
                    <a:bodyPr/>
                    <a:lstStyle/>
                    <a:p>
                      <a:pPr algn="ctr"/>
                      <a:r>
                        <a:rPr lang="en-GB" sz="1800" b="0" dirty="0" smtClean="0">
                          <a:latin typeface="Calibri Light" panose="020F0302020204030204" pitchFamily="34" charset="0"/>
                        </a:rPr>
                        <a:t>43%</a:t>
                      </a:r>
                      <a:endParaRPr lang="en-GB" sz="1800" b="0" dirty="0">
                        <a:latin typeface="Calibri Light" panose="020F0302020204030204" pitchFamily="34" charset="0"/>
                      </a:endParaRPr>
                    </a:p>
                  </a:txBody>
                  <a:tcPr/>
                </a:tc>
              </a:tr>
              <a:tr h="370840">
                <a:tc>
                  <a:txBody>
                    <a:bodyPr/>
                    <a:lstStyle/>
                    <a:p>
                      <a:r>
                        <a:rPr lang="en-GB" sz="1800" b="0" dirty="0" smtClean="0">
                          <a:latin typeface="Calibri Light" panose="020F0302020204030204" pitchFamily="34" charset="0"/>
                        </a:rPr>
                        <a:t>A beach</a:t>
                      </a:r>
                      <a:r>
                        <a:rPr lang="en-GB" sz="1800" b="0" baseline="0" dirty="0" smtClean="0">
                          <a:latin typeface="Calibri Light" panose="020F0302020204030204" pitchFamily="34" charset="0"/>
                        </a:rPr>
                        <a:t> holiday</a:t>
                      </a:r>
                      <a:endParaRPr lang="en-GB" sz="1800" b="0" dirty="0">
                        <a:latin typeface="Calibri Light" panose="020F0302020204030204" pitchFamily="34" charset="0"/>
                      </a:endParaRPr>
                    </a:p>
                  </a:txBody>
                  <a:tcPr/>
                </a:tc>
                <a:tc>
                  <a:txBody>
                    <a:bodyPr/>
                    <a:lstStyle/>
                    <a:p>
                      <a:pPr algn="ctr"/>
                      <a:r>
                        <a:rPr lang="en-GB" sz="1800" b="0" dirty="0" smtClean="0">
                          <a:latin typeface="Calibri Light" panose="020F0302020204030204" pitchFamily="34" charset="0"/>
                        </a:rPr>
                        <a:t>30%</a:t>
                      </a:r>
                      <a:endParaRPr lang="en-GB" sz="1800" b="0" dirty="0">
                        <a:latin typeface="Calibri Light" panose="020F0302020204030204" pitchFamily="34" charset="0"/>
                      </a:endParaRPr>
                    </a:p>
                  </a:txBody>
                  <a:tcPr/>
                </a:tc>
              </a:tr>
              <a:tr h="370840">
                <a:tc>
                  <a:txBody>
                    <a:bodyPr/>
                    <a:lstStyle/>
                    <a:p>
                      <a:r>
                        <a:rPr lang="en-GB" sz="1800" b="0" dirty="0" smtClean="0">
                          <a:latin typeface="Calibri Light" panose="020F0302020204030204" pitchFamily="34" charset="0"/>
                        </a:rPr>
                        <a:t>Lakes and mountains</a:t>
                      </a:r>
                      <a:endParaRPr lang="en-GB" sz="1800" b="0" dirty="0">
                        <a:latin typeface="Calibri Light" panose="020F0302020204030204" pitchFamily="34" charset="0"/>
                      </a:endParaRPr>
                    </a:p>
                  </a:txBody>
                  <a:tcPr/>
                </a:tc>
                <a:tc>
                  <a:txBody>
                    <a:bodyPr/>
                    <a:lstStyle/>
                    <a:p>
                      <a:pPr algn="ctr"/>
                      <a:r>
                        <a:rPr lang="en-GB" sz="1800" b="0" dirty="0" smtClean="0">
                          <a:latin typeface="Calibri Light" panose="020F0302020204030204" pitchFamily="34" charset="0"/>
                        </a:rPr>
                        <a:t>10%</a:t>
                      </a:r>
                      <a:endParaRPr lang="en-GB" sz="1800" b="0" dirty="0">
                        <a:latin typeface="Calibri Light" panose="020F0302020204030204" pitchFamily="34" charset="0"/>
                      </a:endParaRPr>
                    </a:p>
                  </a:txBody>
                  <a:tcPr/>
                </a:tc>
              </a:tr>
              <a:tr h="370840">
                <a:tc>
                  <a:txBody>
                    <a:bodyPr/>
                    <a:lstStyle/>
                    <a:p>
                      <a:r>
                        <a:rPr lang="en-GB" sz="1800" b="0" dirty="0" smtClean="0">
                          <a:latin typeface="Calibri Light" panose="020F0302020204030204" pitchFamily="34" charset="0"/>
                        </a:rPr>
                        <a:t>A trip to see a music event</a:t>
                      </a:r>
                      <a:endParaRPr lang="en-GB" sz="1800" b="0" dirty="0">
                        <a:latin typeface="Calibri Light" panose="020F0302020204030204" pitchFamily="34" charset="0"/>
                      </a:endParaRPr>
                    </a:p>
                  </a:txBody>
                  <a:tcPr/>
                </a:tc>
                <a:tc>
                  <a:txBody>
                    <a:bodyPr/>
                    <a:lstStyle/>
                    <a:p>
                      <a:pPr algn="ctr"/>
                      <a:r>
                        <a:rPr lang="en-GB" sz="1800" b="0" dirty="0" smtClean="0">
                          <a:latin typeface="Calibri Light" panose="020F0302020204030204" pitchFamily="34" charset="0"/>
                        </a:rPr>
                        <a:t>9%</a:t>
                      </a:r>
                      <a:endParaRPr lang="en-GB" sz="1800" b="0" dirty="0">
                        <a:latin typeface="Calibri Light" panose="020F0302020204030204" pitchFamily="34" charset="0"/>
                      </a:endParaRPr>
                    </a:p>
                  </a:txBody>
                  <a:tcPr/>
                </a:tc>
              </a:tr>
              <a:tr h="370840">
                <a:tc>
                  <a:txBody>
                    <a:bodyPr/>
                    <a:lstStyle/>
                    <a:p>
                      <a:r>
                        <a:rPr lang="en-GB" sz="1800" b="0" dirty="0" smtClean="0">
                          <a:latin typeface="Calibri Light" panose="020F0302020204030204" pitchFamily="34" charset="0"/>
                        </a:rPr>
                        <a:t>An activity of sporting holiday</a:t>
                      </a:r>
                      <a:endParaRPr lang="en-GB" sz="1800" b="0" dirty="0">
                        <a:latin typeface="Calibri Light" panose="020F0302020204030204" pitchFamily="34" charset="0"/>
                      </a:endParaRPr>
                    </a:p>
                  </a:txBody>
                  <a:tcPr/>
                </a:tc>
                <a:tc>
                  <a:txBody>
                    <a:bodyPr/>
                    <a:lstStyle/>
                    <a:p>
                      <a:pPr algn="ctr"/>
                      <a:r>
                        <a:rPr lang="en-GB" sz="1800" b="0" dirty="0" smtClean="0">
                          <a:latin typeface="Calibri Light" panose="020F0302020204030204" pitchFamily="34" charset="0"/>
                        </a:rPr>
                        <a:t>8%</a:t>
                      </a:r>
                      <a:endParaRPr lang="en-GB" sz="1800" b="0" dirty="0">
                        <a:latin typeface="Calibri Light" panose="020F0302020204030204" pitchFamily="34" charset="0"/>
                      </a:endParaRPr>
                    </a:p>
                  </a:txBody>
                  <a:tcPr/>
                </a:tc>
              </a:tr>
            </a:tbl>
          </a:graphicData>
        </a:graphic>
      </p:graphicFrame>
      <p:sp>
        <p:nvSpPr>
          <p:cNvPr id="9" name="TextBox 8"/>
          <p:cNvSpPr txBox="1"/>
          <p:nvPr/>
        </p:nvSpPr>
        <p:spPr>
          <a:xfrm>
            <a:off x="456552" y="6423496"/>
            <a:ext cx="4141177" cy="230832"/>
          </a:xfrm>
          <a:prstGeom prst="rect">
            <a:avLst/>
          </a:prstGeom>
          <a:noFill/>
        </p:spPr>
        <p:txBody>
          <a:bodyPr wrap="square" rtlCol="0">
            <a:spAutoFit/>
          </a:bodyPr>
          <a:lstStyle/>
          <a:p>
            <a:r>
              <a:rPr lang="en-GB" sz="900" i="1" dirty="0" smtClean="0">
                <a:solidFill>
                  <a:schemeClr val="tx1">
                    <a:lumMod val="65000"/>
                    <a:lumOff val="35000"/>
                  </a:schemeClr>
                </a:solidFill>
                <a:latin typeface="Calibri" panose="020F0502020204030204" pitchFamily="34" charset="0"/>
              </a:rPr>
              <a:t>Source: ABTA consumer trends survey 2014</a:t>
            </a:r>
            <a:endParaRPr lang="en-GB" sz="900" i="1"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87194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2F4CA4-8949-4F02-A34E-6FB5BD8C9491}" type="slidenum">
              <a:rPr lang="en-GB" smtClean="0"/>
              <a:pPr/>
              <a:t>7</a:t>
            </a:fld>
            <a:endParaRPr lang="en-GB" dirty="0"/>
          </a:p>
        </p:txBody>
      </p:sp>
      <p:sp>
        <p:nvSpPr>
          <p:cNvPr id="15" name="Title 3"/>
          <p:cNvSpPr>
            <a:spLocks noGrp="1"/>
          </p:cNvSpPr>
          <p:nvPr>
            <p:ph type="title"/>
          </p:nvPr>
        </p:nvSpPr>
        <p:spPr/>
        <p:txBody>
          <a:bodyPr>
            <a:normAutofit fontScale="90000"/>
          </a:bodyPr>
          <a:lstStyle/>
          <a:p>
            <a:r>
              <a:rPr lang="en-GB" sz="4000" dirty="0" smtClean="0"/>
              <a:t>UK holidays taken</a:t>
            </a:r>
            <a:br>
              <a:rPr lang="en-GB" sz="4000" dirty="0" smtClean="0"/>
            </a:br>
            <a:r>
              <a:rPr lang="en-GB" sz="2200" dirty="0">
                <a:solidFill>
                  <a:schemeClr val="accent5"/>
                </a:solidFill>
              </a:rPr>
              <a:t>	</a:t>
            </a:r>
            <a:r>
              <a:rPr lang="en-GB" sz="2200" dirty="0" smtClean="0">
                <a:solidFill>
                  <a:schemeClr val="accent5"/>
                </a:solidFill>
              </a:rPr>
              <a:t>Short breaks (1-3 nights)</a:t>
            </a:r>
            <a:endParaRPr lang="en-GB" sz="2200" dirty="0">
              <a:solidFill>
                <a:schemeClr val="accent5"/>
              </a:solidFill>
            </a:endParaRPr>
          </a:p>
        </p:txBody>
      </p:sp>
      <p:sp>
        <p:nvSpPr>
          <p:cNvPr id="19" name="TextBox 18"/>
          <p:cNvSpPr txBox="1"/>
          <p:nvPr/>
        </p:nvSpPr>
        <p:spPr>
          <a:xfrm>
            <a:off x="9480375" y="738424"/>
            <a:ext cx="2108153" cy="1384995"/>
          </a:xfrm>
          <a:prstGeom prst="rect">
            <a:avLst/>
          </a:prstGeom>
          <a:noFill/>
        </p:spPr>
        <p:txBody>
          <a:bodyPr wrap="square" rtlCol="0">
            <a:spAutoFit/>
          </a:bodyPr>
          <a:lstStyle/>
          <a:p>
            <a:pPr algn="ctr"/>
            <a:r>
              <a:rPr lang="en-GB" sz="4000" b="1" dirty="0" smtClean="0">
                <a:solidFill>
                  <a:schemeClr val="accent5"/>
                </a:solidFill>
                <a:latin typeface="Calibri Light" panose="020F0302020204030204" pitchFamily="34" charset="0"/>
              </a:rPr>
              <a:t>80%</a:t>
            </a:r>
          </a:p>
          <a:p>
            <a:pPr algn="ctr"/>
            <a:r>
              <a:rPr lang="en-GB" sz="1100" dirty="0">
                <a:solidFill>
                  <a:schemeClr val="tx1">
                    <a:lumMod val="65000"/>
                    <a:lumOff val="35000"/>
                  </a:schemeClr>
                </a:solidFill>
                <a:latin typeface="Calibri Light" panose="020F0302020204030204" pitchFamily="34" charset="0"/>
              </a:rPr>
              <a:t>Proportion </a:t>
            </a:r>
            <a:r>
              <a:rPr lang="en-GB" sz="1100" dirty="0" smtClean="0">
                <a:solidFill>
                  <a:schemeClr val="tx1">
                    <a:lumMod val="65000"/>
                    <a:lumOff val="35000"/>
                  </a:schemeClr>
                </a:solidFill>
                <a:latin typeface="Calibri Light" panose="020F0302020204030204" pitchFamily="34" charset="0"/>
              </a:rPr>
              <a:t>that have taken a short break in the UK over the last 12 months</a:t>
            </a:r>
            <a:endParaRPr lang="en-GB" sz="1100" dirty="0">
              <a:solidFill>
                <a:schemeClr val="tx1">
                  <a:lumMod val="65000"/>
                  <a:lumOff val="35000"/>
                </a:schemeClr>
              </a:solidFill>
              <a:latin typeface="Calibri Light" panose="020F0302020204030204" pitchFamily="34" charset="0"/>
            </a:endParaRPr>
          </a:p>
          <a:p>
            <a:pPr algn="ctr"/>
            <a:endParaRPr lang="en-GB" sz="1100" dirty="0">
              <a:solidFill>
                <a:schemeClr val="accent5"/>
              </a:solidFill>
              <a:latin typeface="Calibri Light" panose="020F0302020204030204" pitchFamily="34" charset="0"/>
            </a:endParaRPr>
          </a:p>
        </p:txBody>
      </p:sp>
      <p:sp>
        <p:nvSpPr>
          <p:cNvPr id="21" name="TextBox 20"/>
          <p:cNvSpPr txBox="1"/>
          <p:nvPr/>
        </p:nvSpPr>
        <p:spPr>
          <a:xfrm>
            <a:off x="9480376" y="4653136"/>
            <a:ext cx="2108153" cy="1384995"/>
          </a:xfrm>
          <a:prstGeom prst="rect">
            <a:avLst/>
          </a:prstGeom>
          <a:noFill/>
        </p:spPr>
        <p:txBody>
          <a:bodyPr wrap="square" rtlCol="0">
            <a:spAutoFit/>
          </a:bodyPr>
          <a:lstStyle/>
          <a:p>
            <a:pPr algn="ctr"/>
            <a:r>
              <a:rPr lang="en-GB" sz="4000" b="1" dirty="0" smtClean="0">
                <a:solidFill>
                  <a:schemeClr val="accent5"/>
                </a:solidFill>
                <a:latin typeface="Calibri Light" panose="020F0302020204030204" pitchFamily="34" charset="0"/>
              </a:rPr>
              <a:t>13%</a:t>
            </a:r>
          </a:p>
          <a:p>
            <a:pPr algn="ctr"/>
            <a:r>
              <a:rPr lang="en-GB" sz="1100" dirty="0">
                <a:solidFill>
                  <a:schemeClr val="tx1">
                    <a:lumMod val="65000"/>
                    <a:lumOff val="35000"/>
                  </a:schemeClr>
                </a:solidFill>
                <a:latin typeface="Calibri Light" panose="020F0302020204030204" pitchFamily="34" charset="0"/>
              </a:rPr>
              <a:t>Proportion </a:t>
            </a:r>
            <a:r>
              <a:rPr lang="en-GB" sz="1100" dirty="0" smtClean="0">
                <a:solidFill>
                  <a:schemeClr val="tx1">
                    <a:lumMod val="65000"/>
                    <a:lumOff val="35000"/>
                  </a:schemeClr>
                </a:solidFill>
                <a:latin typeface="Calibri Light" panose="020F0302020204030204" pitchFamily="34" charset="0"/>
              </a:rPr>
              <a:t>that have taken a short break to Cornwall in the last 12 months</a:t>
            </a:r>
            <a:endParaRPr lang="en-GB" sz="1100" dirty="0">
              <a:solidFill>
                <a:schemeClr val="tx1">
                  <a:lumMod val="65000"/>
                  <a:lumOff val="35000"/>
                </a:schemeClr>
              </a:solidFill>
              <a:latin typeface="Calibri Light" panose="020F0302020204030204" pitchFamily="34" charset="0"/>
            </a:endParaRPr>
          </a:p>
          <a:p>
            <a:pPr algn="ctr"/>
            <a:endParaRPr lang="en-GB" sz="1100" dirty="0">
              <a:solidFill>
                <a:schemeClr val="accent5"/>
              </a:solidFill>
              <a:latin typeface="Calibri Light" panose="020F0302020204030204" pitchFamily="34" charset="0"/>
            </a:endParaRPr>
          </a:p>
        </p:txBody>
      </p:sp>
      <p:sp>
        <p:nvSpPr>
          <p:cNvPr id="23" name="TextBox 22"/>
          <p:cNvSpPr txBox="1"/>
          <p:nvPr/>
        </p:nvSpPr>
        <p:spPr>
          <a:xfrm>
            <a:off x="9480376" y="2692885"/>
            <a:ext cx="2108153" cy="1384995"/>
          </a:xfrm>
          <a:prstGeom prst="rect">
            <a:avLst/>
          </a:prstGeom>
          <a:noFill/>
        </p:spPr>
        <p:txBody>
          <a:bodyPr wrap="square" rtlCol="0">
            <a:spAutoFit/>
          </a:bodyPr>
          <a:lstStyle/>
          <a:p>
            <a:pPr algn="ctr"/>
            <a:r>
              <a:rPr lang="en-GB" sz="4000" b="1" dirty="0" smtClean="0">
                <a:solidFill>
                  <a:schemeClr val="accent5"/>
                </a:solidFill>
                <a:latin typeface="Calibri Light" panose="020F0302020204030204" pitchFamily="34" charset="0"/>
              </a:rPr>
              <a:t>23%</a:t>
            </a:r>
          </a:p>
          <a:p>
            <a:pPr algn="ctr"/>
            <a:r>
              <a:rPr lang="en-GB" sz="1100" dirty="0">
                <a:solidFill>
                  <a:schemeClr val="tx1">
                    <a:lumMod val="65000"/>
                    <a:lumOff val="35000"/>
                  </a:schemeClr>
                </a:solidFill>
                <a:latin typeface="Calibri Light" panose="020F0302020204030204" pitchFamily="34" charset="0"/>
              </a:rPr>
              <a:t>Proportion </a:t>
            </a:r>
            <a:r>
              <a:rPr lang="en-GB" sz="1100" dirty="0" smtClean="0">
                <a:solidFill>
                  <a:schemeClr val="tx1">
                    <a:lumMod val="65000"/>
                    <a:lumOff val="35000"/>
                  </a:schemeClr>
                </a:solidFill>
                <a:latin typeface="Calibri Light" panose="020F0302020204030204" pitchFamily="34" charset="0"/>
              </a:rPr>
              <a:t>that have taken a short break to the South West in the last 12 months</a:t>
            </a:r>
            <a:endParaRPr lang="en-GB" sz="1100" dirty="0">
              <a:solidFill>
                <a:schemeClr val="tx1">
                  <a:lumMod val="65000"/>
                  <a:lumOff val="35000"/>
                </a:schemeClr>
              </a:solidFill>
              <a:latin typeface="Calibri Light" panose="020F0302020204030204" pitchFamily="34" charset="0"/>
            </a:endParaRPr>
          </a:p>
          <a:p>
            <a:pPr algn="ctr"/>
            <a:endParaRPr lang="en-GB" sz="1100" dirty="0">
              <a:solidFill>
                <a:schemeClr val="accent5"/>
              </a:solidFill>
              <a:latin typeface="Calibri Light" panose="020F030202020403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429814613"/>
              </p:ext>
            </p:extLst>
          </p:nvPr>
        </p:nvGraphicFramePr>
        <p:xfrm>
          <a:off x="479376" y="1844824"/>
          <a:ext cx="8352928" cy="36854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8950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952031747"/>
              </p:ext>
            </p:extLst>
          </p:nvPr>
        </p:nvGraphicFramePr>
        <p:xfrm>
          <a:off x="705563" y="1484785"/>
          <a:ext cx="8352928"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442F4CA4-8949-4F02-A34E-6FB5BD8C9491}" type="slidenum">
              <a:rPr lang="en-GB" smtClean="0"/>
              <a:pPr/>
              <a:t>8</a:t>
            </a:fld>
            <a:endParaRPr lang="en-GB" dirty="0"/>
          </a:p>
        </p:txBody>
      </p:sp>
      <p:sp>
        <p:nvSpPr>
          <p:cNvPr id="15" name="Title 3"/>
          <p:cNvSpPr>
            <a:spLocks noGrp="1"/>
          </p:cNvSpPr>
          <p:nvPr>
            <p:ph type="title"/>
          </p:nvPr>
        </p:nvSpPr>
        <p:spPr/>
        <p:txBody>
          <a:bodyPr>
            <a:normAutofit fontScale="90000"/>
          </a:bodyPr>
          <a:lstStyle/>
          <a:p>
            <a:r>
              <a:rPr lang="en-GB" sz="4000" dirty="0" smtClean="0"/>
              <a:t>UK holidays taken</a:t>
            </a:r>
            <a:br>
              <a:rPr lang="en-GB" sz="4000" dirty="0" smtClean="0"/>
            </a:br>
            <a:r>
              <a:rPr lang="en-GB" sz="2200" dirty="0">
                <a:solidFill>
                  <a:schemeClr val="accent5"/>
                </a:solidFill>
              </a:rPr>
              <a:t>	</a:t>
            </a:r>
            <a:r>
              <a:rPr lang="en-GB" sz="2200" dirty="0" smtClean="0">
                <a:solidFill>
                  <a:schemeClr val="accent5"/>
                </a:solidFill>
              </a:rPr>
              <a:t>Mid-length breaks (4-6 nights)</a:t>
            </a:r>
            <a:endParaRPr lang="en-GB" sz="2200" dirty="0">
              <a:solidFill>
                <a:schemeClr val="accent5"/>
              </a:solidFill>
            </a:endParaRPr>
          </a:p>
        </p:txBody>
      </p:sp>
      <p:sp>
        <p:nvSpPr>
          <p:cNvPr id="19" name="TextBox 18"/>
          <p:cNvSpPr txBox="1"/>
          <p:nvPr/>
        </p:nvSpPr>
        <p:spPr>
          <a:xfrm>
            <a:off x="9480375" y="738424"/>
            <a:ext cx="2108153" cy="1384995"/>
          </a:xfrm>
          <a:prstGeom prst="rect">
            <a:avLst/>
          </a:prstGeom>
          <a:noFill/>
        </p:spPr>
        <p:txBody>
          <a:bodyPr wrap="square" rtlCol="0">
            <a:spAutoFit/>
          </a:bodyPr>
          <a:lstStyle/>
          <a:p>
            <a:pPr algn="ctr"/>
            <a:r>
              <a:rPr lang="en-GB" sz="4000" b="1" dirty="0" smtClean="0">
                <a:solidFill>
                  <a:schemeClr val="accent5"/>
                </a:solidFill>
                <a:latin typeface="Calibri Light" panose="020F0302020204030204" pitchFamily="34" charset="0"/>
              </a:rPr>
              <a:t>33%</a:t>
            </a:r>
          </a:p>
          <a:p>
            <a:pPr algn="ctr"/>
            <a:r>
              <a:rPr lang="en-GB" sz="1100" dirty="0">
                <a:solidFill>
                  <a:schemeClr val="tx1">
                    <a:lumMod val="65000"/>
                    <a:lumOff val="35000"/>
                  </a:schemeClr>
                </a:solidFill>
                <a:latin typeface="Calibri Light" panose="020F0302020204030204" pitchFamily="34" charset="0"/>
              </a:rPr>
              <a:t>Proportion </a:t>
            </a:r>
            <a:r>
              <a:rPr lang="en-GB" sz="1100" dirty="0" smtClean="0">
                <a:solidFill>
                  <a:schemeClr val="tx1">
                    <a:lumMod val="65000"/>
                    <a:lumOff val="35000"/>
                  </a:schemeClr>
                </a:solidFill>
                <a:latin typeface="Calibri Light" panose="020F0302020204030204" pitchFamily="34" charset="0"/>
              </a:rPr>
              <a:t>that have taken a mid-length break in the UK over the last 12 months</a:t>
            </a:r>
            <a:endParaRPr lang="en-GB" sz="1100" dirty="0">
              <a:solidFill>
                <a:schemeClr val="tx1">
                  <a:lumMod val="65000"/>
                  <a:lumOff val="35000"/>
                </a:schemeClr>
              </a:solidFill>
              <a:latin typeface="Calibri Light" panose="020F0302020204030204" pitchFamily="34" charset="0"/>
            </a:endParaRPr>
          </a:p>
          <a:p>
            <a:pPr algn="ctr"/>
            <a:endParaRPr lang="en-GB" sz="1100" dirty="0">
              <a:solidFill>
                <a:schemeClr val="accent5"/>
              </a:solidFill>
              <a:latin typeface="Calibri Light" panose="020F0302020204030204" pitchFamily="34" charset="0"/>
            </a:endParaRPr>
          </a:p>
        </p:txBody>
      </p:sp>
      <p:sp>
        <p:nvSpPr>
          <p:cNvPr id="21" name="TextBox 20"/>
          <p:cNvSpPr txBox="1"/>
          <p:nvPr/>
        </p:nvSpPr>
        <p:spPr>
          <a:xfrm>
            <a:off x="9480376" y="4653136"/>
            <a:ext cx="2108153" cy="1384995"/>
          </a:xfrm>
          <a:prstGeom prst="rect">
            <a:avLst/>
          </a:prstGeom>
          <a:noFill/>
        </p:spPr>
        <p:txBody>
          <a:bodyPr wrap="square" rtlCol="0">
            <a:spAutoFit/>
          </a:bodyPr>
          <a:lstStyle/>
          <a:p>
            <a:pPr algn="ctr"/>
            <a:r>
              <a:rPr lang="en-GB" sz="4000" b="1" dirty="0">
                <a:solidFill>
                  <a:schemeClr val="accent5"/>
                </a:solidFill>
                <a:latin typeface="Calibri Light" panose="020F0302020204030204" pitchFamily="34" charset="0"/>
              </a:rPr>
              <a:t>8</a:t>
            </a:r>
            <a:r>
              <a:rPr lang="en-GB" sz="4000" b="1" dirty="0" smtClean="0">
                <a:solidFill>
                  <a:schemeClr val="accent5"/>
                </a:solidFill>
                <a:latin typeface="Calibri Light" panose="020F0302020204030204" pitchFamily="34" charset="0"/>
              </a:rPr>
              <a:t>%</a:t>
            </a:r>
          </a:p>
          <a:p>
            <a:pPr algn="ctr"/>
            <a:r>
              <a:rPr lang="en-GB" sz="1100" dirty="0">
                <a:solidFill>
                  <a:schemeClr val="tx1">
                    <a:lumMod val="65000"/>
                    <a:lumOff val="35000"/>
                  </a:schemeClr>
                </a:solidFill>
                <a:latin typeface="Calibri Light" panose="020F0302020204030204" pitchFamily="34" charset="0"/>
              </a:rPr>
              <a:t>Proportion </a:t>
            </a:r>
            <a:r>
              <a:rPr lang="en-GB" sz="1100" dirty="0" smtClean="0">
                <a:solidFill>
                  <a:schemeClr val="tx1">
                    <a:lumMod val="65000"/>
                    <a:lumOff val="35000"/>
                  </a:schemeClr>
                </a:solidFill>
                <a:latin typeface="Calibri Light" panose="020F0302020204030204" pitchFamily="34" charset="0"/>
              </a:rPr>
              <a:t>that have taken a mid-length break to Cornwall in the last 12 months</a:t>
            </a:r>
            <a:endParaRPr lang="en-GB" sz="1100" dirty="0">
              <a:solidFill>
                <a:schemeClr val="tx1">
                  <a:lumMod val="65000"/>
                  <a:lumOff val="35000"/>
                </a:schemeClr>
              </a:solidFill>
              <a:latin typeface="Calibri Light" panose="020F0302020204030204" pitchFamily="34" charset="0"/>
            </a:endParaRPr>
          </a:p>
          <a:p>
            <a:pPr algn="ctr"/>
            <a:endParaRPr lang="en-GB" sz="1100" dirty="0">
              <a:solidFill>
                <a:schemeClr val="accent5"/>
              </a:solidFill>
              <a:latin typeface="Calibri Light" panose="020F0302020204030204" pitchFamily="34" charset="0"/>
            </a:endParaRPr>
          </a:p>
        </p:txBody>
      </p:sp>
      <p:sp>
        <p:nvSpPr>
          <p:cNvPr id="23" name="TextBox 22"/>
          <p:cNvSpPr txBox="1"/>
          <p:nvPr/>
        </p:nvSpPr>
        <p:spPr>
          <a:xfrm>
            <a:off x="9480376" y="2692885"/>
            <a:ext cx="2108153" cy="1384995"/>
          </a:xfrm>
          <a:prstGeom prst="rect">
            <a:avLst/>
          </a:prstGeom>
          <a:noFill/>
        </p:spPr>
        <p:txBody>
          <a:bodyPr wrap="square" rtlCol="0">
            <a:spAutoFit/>
          </a:bodyPr>
          <a:lstStyle/>
          <a:p>
            <a:pPr algn="ctr"/>
            <a:r>
              <a:rPr lang="en-GB" sz="4000" b="1" dirty="0" smtClean="0">
                <a:solidFill>
                  <a:schemeClr val="accent5"/>
                </a:solidFill>
                <a:latin typeface="Calibri Light" panose="020F0302020204030204" pitchFamily="34" charset="0"/>
              </a:rPr>
              <a:t>13%</a:t>
            </a:r>
          </a:p>
          <a:p>
            <a:pPr algn="ctr"/>
            <a:r>
              <a:rPr lang="en-GB" sz="1100" dirty="0">
                <a:solidFill>
                  <a:schemeClr val="tx1">
                    <a:lumMod val="65000"/>
                    <a:lumOff val="35000"/>
                  </a:schemeClr>
                </a:solidFill>
                <a:latin typeface="Calibri Light" panose="020F0302020204030204" pitchFamily="34" charset="0"/>
              </a:rPr>
              <a:t>Proportion </a:t>
            </a:r>
            <a:r>
              <a:rPr lang="en-GB" sz="1100" dirty="0" smtClean="0">
                <a:solidFill>
                  <a:schemeClr val="tx1">
                    <a:lumMod val="65000"/>
                    <a:lumOff val="35000"/>
                  </a:schemeClr>
                </a:solidFill>
                <a:latin typeface="Calibri Light" panose="020F0302020204030204" pitchFamily="34" charset="0"/>
              </a:rPr>
              <a:t>that have taken a mid-length break to the South West in the last 12 months</a:t>
            </a:r>
            <a:endParaRPr lang="en-GB" sz="1100" dirty="0">
              <a:solidFill>
                <a:schemeClr val="tx1">
                  <a:lumMod val="65000"/>
                  <a:lumOff val="35000"/>
                </a:schemeClr>
              </a:solidFill>
              <a:latin typeface="Calibri Light" panose="020F0302020204030204" pitchFamily="34" charset="0"/>
            </a:endParaRPr>
          </a:p>
          <a:p>
            <a:pPr algn="ctr"/>
            <a:endParaRPr lang="en-GB" sz="1100" dirty="0">
              <a:solidFill>
                <a:schemeClr val="accent5"/>
              </a:solidFill>
              <a:latin typeface="Calibri Light" panose="020F0302020204030204" pitchFamily="34" charset="0"/>
            </a:endParaRPr>
          </a:p>
        </p:txBody>
      </p:sp>
    </p:spTree>
    <p:extLst>
      <p:ext uri="{BB962C8B-B14F-4D97-AF65-F5344CB8AC3E}">
        <p14:creationId xmlns:p14="http://schemas.microsoft.com/office/powerpoint/2010/main" val="1221840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820484227"/>
              </p:ext>
            </p:extLst>
          </p:nvPr>
        </p:nvGraphicFramePr>
        <p:xfrm>
          <a:off x="623392" y="1412776"/>
          <a:ext cx="8352928" cy="44682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616833440"/>
              </p:ext>
            </p:extLst>
          </p:nvPr>
        </p:nvGraphicFramePr>
        <p:xfrm>
          <a:off x="623392" y="1484784"/>
          <a:ext cx="8352928" cy="4756237"/>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442F4CA4-8949-4F02-A34E-6FB5BD8C9491}" type="slidenum">
              <a:rPr lang="en-GB" smtClean="0"/>
              <a:pPr/>
              <a:t>9</a:t>
            </a:fld>
            <a:endParaRPr lang="en-GB" dirty="0"/>
          </a:p>
        </p:txBody>
      </p:sp>
      <p:sp>
        <p:nvSpPr>
          <p:cNvPr id="15" name="Title 3"/>
          <p:cNvSpPr>
            <a:spLocks noGrp="1"/>
          </p:cNvSpPr>
          <p:nvPr>
            <p:ph type="title"/>
          </p:nvPr>
        </p:nvSpPr>
        <p:spPr/>
        <p:txBody>
          <a:bodyPr>
            <a:normAutofit fontScale="90000"/>
          </a:bodyPr>
          <a:lstStyle/>
          <a:p>
            <a:r>
              <a:rPr lang="en-GB" sz="4000" dirty="0" smtClean="0"/>
              <a:t>UK holidays taken</a:t>
            </a:r>
            <a:br>
              <a:rPr lang="en-GB" sz="4000" dirty="0" smtClean="0"/>
            </a:br>
            <a:r>
              <a:rPr lang="en-GB" sz="2200" dirty="0">
                <a:solidFill>
                  <a:schemeClr val="accent5"/>
                </a:solidFill>
              </a:rPr>
              <a:t>	</a:t>
            </a:r>
            <a:r>
              <a:rPr lang="en-GB" sz="2200" dirty="0" smtClean="0">
                <a:solidFill>
                  <a:schemeClr val="accent5"/>
                </a:solidFill>
              </a:rPr>
              <a:t>Long breaks (7+ nights)</a:t>
            </a:r>
            <a:endParaRPr lang="en-GB" sz="2200" dirty="0">
              <a:solidFill>
                <a:schemeClr val="accent5"/>
              </a:solidFill>
            </a:endParaRPr>
          </a:p>
        </p:txBody>
      </p:sp>
      <p:sp>
        <p:nvSpPr>
          <p:cNvPr id="19" name="TextBox 18"/>
          <p:cNvSpPr txBox="1"/>
          <p:nvPr/>
        </p:nvSpPr>
        <p:spPr>
          <a:xfrm>
            <a:off x="9480375" y="738424"/>
            <a:ext cx="2108153" cy="1384995"/>
          </a:xfrm>
          <a:prstGeom prst="rect">
            <a:avLst/>
          </a:prstGeom>
          <a:noFill/>
        </p:spPr>
        <p:txBody>
          <a:bodyPr wrap="square" rtlCol="0">
            <a:spAutoFit/>
          </a:bodyPr>
          <a:lstStyle/>
          <a:p>
            <a:pPr algn="ctr"/>
            <a:r>
              <a:rPr lang="en-GB" sz="4000" b="1" dirty="0" smtClean="0">
                <a:solidFill>
                  <a:schemeClr val="accent5"/>
                </a:solidFill>
                <a:latin typeface="Calibri Light" panose="020F0302020204030204" pitchFamily="34" charset="0"/>
              </a:rPr>
              <a:t>25%</a:t>
            </a:r>
          </a:p>
          <a:p>
            <a:pPr algn="ctr"/>
            <a:r>
              <a:rPr lang="en-GB" sz="1100" dirty="0">
                <a:solidFill>
                  <a:schemeClr val="tx1">
                    <a:lumMod val="65000"/>
                    <a:lumOff val="35000"/>
                  </a:schemeClr>
                </a:solidFill>
                <a:latin typeface="Calibri Light" panose="020F0302020204030204" pitchFamily="34" charset="0"/>
              </a:rPr>
              <a:t>Proportion </a:t>
            </a:r>
            <a:r>
              <a:rPr lang="en-GB" sz="1100" dirty="0" smtClean="0">
                <a:solidFill>
                  <a:schemeClr val="tx1">
                    <a:lumMod val="65000"/>
                    <a:lumOff val="35000"/>
                  </a:schemeClr>
                </a:solidFill>
                <a:latin typeface="Calibri Light" panose="020F0302020204030204" pitchFamily="34" charset="0"/>
              </a:rPr>
              <a:t>that have taken a long break in the UK over the last 12 months</a:t>
            </a:r>
            <a:endParaRPr lang="en-GB" sz="1100" dirty="0">
              <a:solidFill>
                <a:schemeClr val="tx1">
                  <a:lumMod val="65000"/>
                  <a:lumOff val="35000"/>
                </a:schemeClr>
              </a:solidFill>
              <a:latin typeface="Calibri Light" panose="020F0302020204030204" pitchFamily="34" charset="0"/>
            </a:endParaRPr>
          </a:p>
          <a:p>
            <a:pPr algn="ctr"/>
            <a:endParaRPr lang="en-GB" sz="1100" dirty="0">
              <a:solidFill>
                <a:schemeClr val="accent5"/>
              </a:solidFill>
              <a:latin typeface="Calibri Light" panose="020F0302020204030204" pitchFamily="34" charset="0"/>
            </a:endParaRPr>
          </a:p>
        </p:txBody>
      </p:sp>
      <p:sp>
        <p:nvSpPr>
          <p:cNvPr id="21" name="TextBox 20"/>
          <p:cNvSpPr txBox="1"/>
          <p:nvPr/>
        </p:nvSpPr>
        <p:spPr>
          <a:xfrm>
            <a:off x="9480376" y="4653136"/>
            <a:ext cx="2108153" cy="1384995"/>
          </a:xfrm>
          <a:prstGeom prst="rect">
            <a:avLst/>
          </a:prstGeom>
          <a:noFill/>
        </p:spPr>
        <p:txBody>
          <a:bodyPr wrap="square" rtlCol="0">
            <a:spAutoFit/>
          </a:bodyPr>
          <a:lstStyle/>
          <a:p>
            <a:pPr algn="ctr"/>
            <a:r>
              <a:rPr lang="en-GB" sz="4000" b="1" dirty="0" smtClean="0">
                <a:solidFill>
                  <a:schemeClr val="accent5"/>
                </a:solidFill>
                <a:latin typeface="Calibri Light" panose="020F0302020204030204" pitchFamily="34" charset="0"/>
              </a:rPr>
              <a:t>7%</a:t>
            </a:r>
          </a:p>
          <a:p>
            <a:pPr algn="ctr"/>
            <a:r>
              <a:rPr lang="en-GB" sz="1100" dirty="0">
                <a:solidFill>
                  <a:schemeClr val="tx1">
                    <a:lumMod val="65000"/>
                    <a:lumOff val="35000"/>
                  </a:schemeClr>
                </a:solidFill>
                <a:latin typeface="Calibri Light" panose="020F0302020204030204" pitchFamily="34" charset="0"/>
              </a:rPr>
              <a:t>Proportion </a:t>
            </a:r>
            <a:r>
              <a:rPr lang="en-GB" sz="1100" dirty="0" smtClean="0">
                <a:solidFill>
                  <a:schemeClr val="tx1">
                    <a:lumMod val="65000"/>
                    <a:lumOff val="35000"/>
                  </a:schemeClr>
                </a:solidFill>
                <a:latin typeface="Calibri Light" panose="020F0302020204030204" pitchFamily="34" charset="0"/>
              </a:rPr>
              <a:t>that have taken a long break to Cornwall in the last 12 months</a:t>
            </a:r>
            <a:endParaRPr lang="en-GB" sz="1100" dirty="0">
              <a:solidFill>
                <a:schemeClr val="tx1">
                  <a:lumMod val="65000"/>
                  <a:lumOff val="35000"/>
                </a:schemeClr>
              </a:solidFill>
              <a:latin typeface="Calibri Light" panose="020F0302020204030204" pitchFamily="34" charset="0"/>
            </a:endParaRPr>
          </a:p>
          <a:p>
            <a:pPr algn="ctr"/>
            <a:endParaRPr lang="en-GB" sz="1100" dirty="0">
              <a:solidFill>
                <a:schemeClr val="accent5"/>
              </a:solidFill>
              <a:latin typeface="Calibri Light" panose="020F0302020204030204" pitchFamily="34" charset="0"/>
            </a:endParaRPr>
          </a:p>
        </p:txBody>
      </p:sp>
      <p:sp>
        <p:nvSpPr>
          <p:cNvPr id="23" name="TextBox 22"/>
          <p:cNvSpPr txBox="1"/>
          <p:nvPr/>
        </p:nvSpPr>
        <p:spPr>
          <a:xfrm>
            <a:off x="9480376" y="2692885"/>
            <a:ext cx="2108153" cy="1384995"/>
          </a:xfrm>
          <a:prstGeom prst="rect">
            <a:avLst/>
          </a:prstGeom>
          <a:noFill/>
        </p:spPr>
        <p:txBody>
          <a:bodyPr wrap="square" rtlCol="0">
            <a:spAutoFit/>
          </a:bodyPr>
          <a:lstStyle/>
          <a:p>
            <a:pPr algn="ctr"/>
            <a:r>
              <a:rPr lang="en-GB" sz="4000" b="1" dirty="0" smtClean="0">
                <a:solidFill>
                  <a:schemeClr val="accent5"/>
                </a:solidFill>
                <a:latin typeface="Calibri Light" panose="020F0302020204030204" pitchFamily="34" charset="0"/>
              </a:rPr>
              <a:t>10%</a:t>
            </a:r>
          </a:p>
          <a:p>
            <a:pPr algn="ctr"/>
            <a:r>
              <a:rPr lang="en-GB" sz="1100" dirty="0">
                <a:solidFill>
                  <a:schemeClr val="tx1">
                    <a:lumMod val="65000"/>
                    <a:lumOff val="35000"/>
                  </a:schemeClr>
                </a:solidFill>
                <a:latin typeface="Calibri Light" panose="020F0302020204030204" pitchFamily="34" charset="0"/>
              </a:rPr>
              <a:t>Proportion </a:t>
            </a:r>
            <a:r>
              <a:rPr lang="en-GB" sz="1100" dirty="0" smtClean="0">
                <a:solidFill>
                  <a:schemeClr val="tx1">
                    <a:lumMod val="65000"/>
                    <a:lumOff val="35000"/>
                  </a:schemeClr>
                </a:solidFill>
                <a:latin typeface="Calibri Light" panose="020F0302020204030204" pitchFamily="34" charset="0"/>
              </a:rPr>
              <a:t>that have taken a long break to the South West in the last 12 months</a:t>
            </a:r>
            <a:endParaRPr lang="en-GB" sz="1100" dirty="0">
              <a:solidFill>
                <a:schemeClr val="tx1">
                  <a:lumMod val="65000"/>
                  <a:lumOff val="35000"/>
                </a:schemeClr>
              </a:solidFill>
              <a:latin typeface="Calibri Light" panose="020F0302020204030204" pitchFamily="34" charset="0"/>
            </a:endParaRPr>
          </a:p>
          <a:p>
            <a:pPr algn="ctr"/>
            <a:endParaRPr lang="en-GB" sz="1100" dirty="0">
              <a:solidFill>
                <a:schemeClr val="accent5"/>
              </a:solidFill>
              <a:latin typeface="Calibri Light" panose="020F0302020204030204" pitchFamily="34" charset="0"/>
            </a:endParaRPr>
          </a:p>
        </p:txBody>
      </p:sp>
    </p:spTree>
    <p:extLst>
      <p:ext uri="{BB962C8B-B14F-4D97-AF65-F5344CB8AC3E}">
        <p14:creationId xmlns:p14="http://schemas.microsoft.com/office/powerpoint/2010/main" val="1780952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rkenford">
      <a:dk1>
        <a:sysClr val="windowText" lastClr="000000"/>
      </a:dk1>
      <a:lt1>
        <a:sysClr val="window" lastClr="FFFFFF"/>
      </a:lt1>
      <a:dk2>
        <a:srgbClr val="262626"/>
      </a:dk2>
      <a:lt2>
        <a:srgbClr val="FFFFFF"/>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kFamily 2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6461</TotalTime>
  <Words>3791</Words>
  <Application>Microsoft Office PowerPoint</Application>
  <PresentationFormat>Custom</PresentationFormat>
  <Paragraphs>401</Paragraphs>
  <Slides>39</Slides>
  <Notes>16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Cornwall Destination Review  Cultural Workshop November 2015</vt:lpstr>
      <vt:lpstr>Objectives</vt:lpstr>
      <vt:lpstr>Areas we will cover today …</vt:lpstr>
      <vt:lpstr>Context</vt:lpstr>
      <vt:lpstr>Domestic Tourism</vt:lpstr>
      <vt:lpstr>UK holidays</vt:lpstr>
      <vt:lpstr>UK holidays taken  Short breaks (1-3 nights)</vt:lpstr>
      <vt:lpstr>UK holidays taken  Mid-length breaks (4-6 nights)</vt:lpstr>
      <vt:lpstr>UK holidays taken  Long breaks (7+ nights)</vt:lpstr>
      <vt:lpstr>Regions visited by length  </vt:lpstr>
      <vt:lpstr>Cultural tourism</vt:lpstr>
      <vt:lpstr>Combining ‘high’ and ‘popular’ culture</vt:lpstr>
      <vt:lpstr>Where do people look up</vt:lpstr>
      <vt:lpstr>The five types of cultural tourist</vt:lpstr>
      <vt:lpstr>Our view of the market - ArkLeisure</vt:lpstr>
      <vt:lpstr>UK leisure break activities by segment  </vt:lpstr>
      <vt:lpstr>Who is visiting Cornwall?  </vt:lpstr>
      <vt:lpstr>Segmenting visitors</vt:lpstr>
      <vt:lpstr>Perceptions of Cornwall as a Cultural Destination</vt:lpstr>
      <vt:lpstr>Destination Awareness</vt:lpstr>
      <vt:lpstr>Trigger for Holiday</vt:lpstr>
      <vt:lpstr>UK leisure break associations with Cornwall  </vt:lpstr>
      <vt:lpstr>What has changed in 5 years?  </vt:lpstr>
      <vt:lpstr>Cornwall competitive summary  </vt:lpstr>
      <vt:lpstr>Art galleries and museums</vt:lpstr>
      <vt:lpstr>39% would visit Cornwall for arts and culture</vt:lpstr>
      <vt:lpstr>Attraction experience  </vt:lpstr>
      <vt:lpstr>What do International cultural tourists want?</vt:lpstr>
      <vt:lpstr>Supplier Survey</vt:lpstr>
      <vt:lpstr>Main aim of your work</vt:lpstr>
      <vt:lpstr>Visitor Numbers</vt:lpstr>
      <vt:lpstr>Marketing Tactics</vt:lpstr>
      <vt:lpstr>Awareness …</vt:lpstr>
      <vt:lpstr>Collaboration Initiatives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Hamish Hossack</dc:creator>
  <cp:lastModifiedBy>Ben Moxon</cp:lastModifiedBy>
  <cp:revision>308</cp:revision>
  <dcterms:created xsi:type="dcterms:W3CDTF">2014-06-09T14:11:58Z</dcterms:created>
  <dcterms:modified xsi:type="dcterms:W3CDTF">2015-11-17T09:14:56Z</dcterms:modified>
</cp:coreProperties>
</file>