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0.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11.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2.xml" ContentType="application/vnd.openxmlformats-officedocument.presentationml.notesSlide+xml"/>
  <Override PartName="/ppt/charts/chart3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notesSlides/notesSlide14.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15.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drawings/drawing2.xml" ContentType="application/vnd.openxmlformats-officedocument.drawingml.chartshapes+xml"/>
  <Override PartName="/ppt/charts/chart48.xml" ContentType="application/vnd.openxmlformats-officedocument.drawingml.chart+xml"/>
  <Override PartName="/ppt/drawings/drawing3.xml" ContentType="application/vnd.openxmlformats-officedocument.drawingml.chartshapes+xml"/>
  <Override PartName="/ppt/charts/chart49.xml" ContentType="application/vnd.openxmlformats-officedocument.drawingml.chart+xml"/>
  <Override PartName="/ppt/drawings/drawing4.xml" ContentType="application/vnd.openxmlformats-officedocument.drawingml.chartshapes+xml"/>
  <Override PartName="/ppt/charts/chart50.xml" ContentType="application/vnd.openxmlformats-officedocument.drawingml.chart+xml"/>
  <Override PartName="/ppt/drawings/drawing5.xml" ContentType="application/vnd.openxmlformats-officedocument.drawingml.chartshapes+xml"/>
  <Override PartName="/ppt/charts/chart51.xml" ContentType="application/vnd.openxmlformats-officedocument.drawingml.chart+xml"/>
  <Override PartName="/ppt/drawings/drawing6.xml" ContentType="application/vnd.openxmlformats-officedocument.drawingml.chartshapes+xml"/>
  <Override PartName="/ppt/charts/chart52.xml" ContentType="application/vnd.openxmlformats-officedocument.drawingml.chart+xml"/>
  <Override PartName="/ppt/drawings/drawing7.xml" ContentType="application/vnd.openxmlformats-officedocument.drawingml.chartshapes+xml"/>
  <Override PartName="/ppt/charts/chart53.xml" ContentType="application/vnd.openxmlformats-officedocument.drawingml.chart+xml"/>
  <Override PartName="/ppt/drawings/drawing8.xml" ContentType="application/vnd.openxmlformats-officedocument.drawingml.chartshapes+xml"/>
  <Override PartName="/ppt/charts/chart54.xml" ContentType="application/vnd.openxmlformats-officedocument.drawingml.chart+xml"/>
  <Override PartName="/ppt/drawings/drawing9.xml" ContentType="application/vnd.openxmlformats-officedocument.drawingml.chartshapes+xml"/>
  <Override PartName="/ppt/charts/chart55.xml" ContentType="application/vnd.openxmlformats-officedocument.drawingml.chart+xml"/>
  <Override PartName="/ppt/drawings/drawing10.xml" ContentType="application/vnd.openxmlformats-officedocument.drawingml.chartshapes+xml"/>
  <Override PartName="/ppt/charts/chart56.xml" ContentType="application/vnd.openxmlformats-officedocument.drawingml.chart+xml"/>
  <Override PartName="/ppt/drawings/drawing11.xml" ContentType="application/vnd.openxmlformats-officedocument.drawingml.chartshapes+xml"/>
  <Override PartName="/ppt/charts/chart57.xml" ContentType="application/vnd.openxmlformats-officedocument.drawingml.chart+xml"/>
  <Override PartName="/ppt/drawings/drawing12.xml" ContentType="application/vnd.openxmlformats-officedocument.drawingml.chartshapes+xml"/>
  <Override PartName="/ppt/charts/chart58.xml" ContentType="application/vnd.openxmlformats-officedocument.drawingml.chart+xml"/>
  <Override PartName="/ppt/drawings/drawing13.xml" ContentType="application/vnd.openxmlformats-officedocument.drawingml.chartshapes+xml"/>
  <Override PartName="/ppt/charts/chart59.xml" ContentType="application/vnd.openxmlformats-officedocument.drawingml.chart+xml"/>
  <Override PartName="/ppt/drawings/drawing14.xml" ContentType="application/vnd.openxmlformats-officedocument.drawingml.chartshapes+xml"/>
  <Override PartName="/ppt/charts/chart60.xml" ContentType="application/vnd.openxmlformats-officedocument.drawingml.chart+xml"/>
  <Override PartName="/ppt/charts/chart61.xml" ContentType="application/vnd.openxmlformats-officedocument.drawingml.chart+xml"/>
  <Override PartName="/ppt/drawings/drawing15.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Override PartName="/ppt/charts/colors23.xml" ContentType="application/vnd.ms-office.chartcolorstyle+xml"/>
  <Override PartName="/ppt/charts/style23.xml" ContentType="application/vnd.ms-office.chartstyle+xml"/>
  <Override PartName="/ppt/charts/colors24.xml" ContentType="application/vnd.ms-office.chartcolorstyle+xml"/>
  <Override PartName="/ppt/charts/style24.xml" ContentType="application/vnd.ms-office.chartstyle+xml"/>
  <Override PartName="/ppt/charts/colors25.xml" ContentType="application/vnd.ms-office.chartcolorstyle+xml"/>
  <Override PartName="/ppt/charts/style25.xml" ContentType="application/vnd.ms-office.chartstyle+xml"/>
  <Override PartName="/ppt/charts/colors26.xml" ContentType="application/vnd.ms-office.chartcolorstyle+xml"/>
  <Override PartName="/ppt/charts/style26.xml" ContentType="application/vnd.ms-office.chartstyle+xml"/>
  <Override PartName="/ppt/charts/colors27.xml" ContentType="application/vnd.ms-office.chartcolorstyle+xml"/>
  <Override PartName="/ppt/charts/style27.xml" ContentType="application/vnd.ms-office.chartstyle+xml"/>
  <Override PartName="/ppt/charts/colors28.xml" ContentType="application/vnd.ms-office.chartcolorstyle+xml"/>
  <Override PartName="/ppt/charts/style28.xml" ContentType="application/vnd.ms-office.chartstyle+xml"/>
  <Override PartName="/ppt/charts/colors29.xml" ContentType="application/vnd.ms-office.chartcolorstyle+xml"/>
  <Override PartName="/ppt/charts/style29.xml" ContentType="application/vnd.ms-office.chartstyle+xml"/>
  <Override PartName="/ppt/charts/colors30.xml" ContentType="application/vnd.ms-office.chartcolorstyle+xml"/>
  <Override PartName="/ppt/charts/style30.xml" ContentType="application/vnd.ms-office.chartstyle+xml"/>
  <Override PartName="/ppt/charts/colors31.xml" ContentType="application/vnd.ms-office.chartcolorstyle+xml"/>
  <Override PartName="/ppt/charts/style31.xml" ContentType="application/vnd.ms-office.chartstyle+xml"/>
  <Override PartName="/ppt/charts/colors32.xml" ContentType="application/vnd.ms-office.chartcolorstyle+xml"/>
  <Override PartName="/ppt/charts/style32.xml" ContentType="application/vnd.ms-office.chartstyle+xml"/>
  <Override PartName="/ppt/charts/colors33.xml" ContentType="application/vnd.ms-office.chartcolorstyle+xml"/>
  <Override PartName="/ppt/charts/style33.xml" ContentType="application/vnd.ms-office.chartstyle+xml"/>
  <Override PartName="/ppt/charts/colors34.xml" ContentType="application/vnd.ms-office.chartcolorstyle+xml"/>
  <Override PartName="/ppt/charts/style34.xml" ContentType="application/vnd.ms-office.chartstyle+xml"/>
  <Override PartName="/ppt/charts/colors35.xml" ContentType="application/vnd.ms-office.chartcolorstyle+xml"/>
  <Override PartName="/ppt/charts/style35.xml" ContentType="application/vnd.ms-office.chartstyle+xml"/>
  <Override PartName="/ppt/charts/colors36.xml" ContentType="application/vnd.ms-office.chartcolorstyle+xml"/>
  <Override PartName="/ppt/charts/style36.xml" ContentType="application/vnd.ms-office.chartstyle+xml"/>
  <Override PartName="/ppt/charts/colors37.xml" ContentType="application/vnd.ms-office.chartcolorstyle+xml"/>
  <Override PartName="/ppt/charts/style37.xml" ContentType="application/vnd.ms-office.chartstyle+xml"/>
  <Override PartName="/ppt/charts/colors38.xml" ContentType="application/vnd.ms-office.chartcolorstyle+xml"/>
  <Override PartName="/ppt/charts/style38.xml" ContentType="application/vnd.ms-office.chartstyle+xml"/>
  <Override PartName="/ppt/charts/colors39.xml" ContentType="application/vnd.ms-office.chartcolorstyle+xml"/>
  <Override PartName="/ppt/charts/style39.xml" ContentType="application/vnd.ms-office.chartstyle+xml"/>
  <Override PartName="/ppt/charts/colors40.xml" ContentType="application/vnd.ms-office.chartcolorstyle+xml"/>
  <Override PartName="/ppt/charts/style40.xml" ContentType="application/vnd.ms-office.chartstyle+xml"/>
  <Override PartName="/ppt/charts/colors41.xml" ContentType="application/vnd.ms-office.chartcolorstyle+xml"/>
  <Override PartName="/ppt/charts/style41.xml" ContentType="application/vnd.ms-office.chartstyle+xml"/>
  <Override PartName="/ppt/charts/colors42.xml" ContentType="application/vnd.ms-office.chartcolorstyle+xml"/>
  <Override PartName="/ppt/charts/style42.xml" ContentType="application/vnd.ms-office.chartstyle+xml"/>
  <Override PartName="/ppt/charts/colors43.xml" ContentType="application/vnd.ms-office.chartcolorstyle+xml"/>
  <Override PartName="/ppt/charts/style43.xml" ContentType="application/vnd.ms-office.chartstyle+xml"/>
  <Override PartName="/ppt/charts/colors44.xml" ContentType="application/vnd.ms-office.chartcolorstyle+xml"/>
  <Override PartName="/ppt/charts/style44.xml" ContentType="application/vnd.ms-office.chartstyle+xml"/>
  <Override PartName="/ppt/charts/colors45.xml" ContentType="application/vnd.ms-office.chartcolorstyle+xml"/>
  <Override PartName="/ppt/charts/style45.xml" ContentType="application/vnd.ms-office.chartstyle+xml"/>
  <Override PartName="/ppt/charts/colors46.xml" ContentType="application/vnd.ms-office.chartcolorstyle+xml"/>
  <Override PartName="/ppt/charts/style46.xml" ContentType="application/vnd.ms-office.chartstyle+xml"/>
  <Override PartName="/ppt/charts/colors47.xml" ContentType="application/vnd.ms-office.chartcolorstyle+xml"/>
  <Override PartName="/ppt/charts/style47.xml" ContentType="application/vnd.ms-office.chartstyle+xml"/>
  <Override PartName="/ppt/charts/colors48.xml" ContentType="application/vnd.ms-office.chartcolorstyle+xml"/>
  <Override PartName="/ppt/charts/style48.xml" ContentType="application/vnd.ms-office.chartstyle+xml"/>
  <Override PartName="/ppt/charts/colors49.xml" ContentType="application/vnd.ms-office.chartcolorstyle+xml"/>
  <Override PartName="/ppt/charts/style49.xml" ContentType="application/vnd.ms-office.chartstyle+xml"/>
  <Override PartName="/ppt/charts/colors50.xml" ContentType="application/vnd.ms-office.chartcolorstyle+xml"/>
  <Override PartName="/ppt/charts/style50.xml" ContentType="application/vnd.ms-office.chartstyle+xml"/>
  <Override PartName="/ppt/charts/colors51.xml" ContentType="application/vnd.ms-office.chartcolorstyle+xml"/>
  <Override PartName="/ppt/charts/style51.xml" ContentType="application/vnd.ms-office.chartstyle+xml"/>
  <Override PartName="/ppt/charts/colors52.xml" ContentType="application/vnd.ms-office.chartcolorstyle+xml"/>
  <Override PartName="/ppt/charts/style52.xml" ContentType="application/vnd.ms-office.chartstyle+xml"/>
  <Override PartName="/ppt/charts/colors53.xml" ContentType="application/vnd.ms-office.chartcolorstyle+xml"/>
  <Override PartName="/ppt/charts/style53.xml" ContentType="application/vnd.ms-office.chartstyle+xml"/>
  <Override PartName="/ppt/charts/colors54.xml" ContentType="application/vnd.ms-office.chartcolorstyle+xml"/>
  <Override PartName="/ppt/charts/style54.xml" ContentType="application/vnd.ms-office.chartstyle+xml"/>
  <Override PartName="/ppt/charts/colors55.xml" ContentType="application/vnd.ms-office.chartcolorstyle+xml"/>
  <Override PartName="/ppt/charts/style55.xml" ContentType="application/vnd.ms-office.chartstyle+xml"/>
  <Override PartName="/ppt/charts/colors56.xml" ContentType="application/vnd.ms-office.chartcolorstyle+xml"/>
  <Override PartName="/ppt/charts/style56.xml" ContentType="application/vnd.ms-office.chartstyle+xml"/>
  <Override PartName="/ppt/charts/colors57.xml" ContentType="application/vnd.ms-office.chartcolorstyle+xml"/>
  <Override PartName="/ppt/charts/style57.xml" ContentType="application/vnd.ms-office.chartstyle+xml"/>
  <Override PartName="/ppt/charts/colors58.xml" ContentType="application/vnd.ms-office.chartcolorstyle+xml"/>
  <Override PartName="/ppt/charts/style58.xml" ContentType="application/vnd.ms-office.chartstyle+xml"/>
  <Override PartName="/ppt/charts/colors59.xml" ContentType="application/vnd.ms-office.chartcolorstyle+xml"/>
  <Override PartName="/ppt/charts/style59.xml" ContentType="application/vnd.ms-office.chartstyle+xml"/>
  <Override PartName="/ppt/charts/colors60.xml" ContentType="application/vnd.ms-office.chartcolorstyle+xml"/>
  <Override PartName="/ppt/charts/style60.xml" ContentType="application/vnd.ms-office.chartstyle+xml"/>
  <Override PartName="/ppt/charts/colors61.xml" ContentType="application/vnd.ms-office.chartcolorstyle+xml"/>
  <Override PartName="/ppt/charts/style61.xml" ContentType="application/vnd.ms-office.chartstyle+xml"/>
  <Override PartName="/ppt/charts/colors62.xml" ContentType="application/vnd.ms-office.chartcolorstyle+xml"/>
  <Override PartName="/ppt/charts/style62.xml" ContentType="application/vnd.ms-office.chartstyle+xml"/>
  <Override PartName="/ppt/charts/colors63.xml" ContentType="application/vnd.ms-office.chartcolorstyle+xml"/>
  <Override PartName="/ppt/charts/style63.xml" ContentType="application/vnd.ms-office.chartstyle+xml"/>
  <Override PartName="/ppt/charts/colors64.xml" ContentType="application/vnd.ms-office.chartcolorstyle+xml"/>
  <Override PartName="/ppt/charts/style64.xml" ContentType="application/vnd.ms-office.chartstyle+xml"/>
  <Override PartName="/ppt/charts/colors65.xml" ContentType="application/vnd.ms-office.chartcolorstyle+xml"/>
  <Override PartName="/ppt/charts/style65.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8"/>
  </p:notesMasterIdLst>
  <p:handoutMasterIdLst>
    <p:handoutMasterId r:id="rId99"/>
  </p:handoutMasterIdLst>
  <p:sldIdLst>
    <p:sldId id="466" r:id="rId2"/>
    <p:sldId id="467" r:id="rId3"/>
    <p:sldId id="527" r:id="rId4"/>
    <p:sldId id="469" r:id="rId5"/>
    <p:sldId id="470" r:id="rId6"/>
    <p:sldId id="471" r:id="rId7"/>
    <p:sldId id="472" r:id="rId8"/>
    <p:sldId id="473" r:id="rId9"/>
    <p:sldId id="474" r:id="rId10"/>
    <p:sldId id="475" r:id="rId11"/>
    <p:sldId id="559" r:id="rId12"/>
    <p:sldId id="560" r:id="rId13"/>
    <p:sldId id="476" r:id="rId14"/>
    <p:sldId id="477" r:id="rId15"/>
    <p:sldId id="478" r:id="rId16"/>
    <p:sldId id="479" r:id="rId17"/>
    <p:sldId id="480" r:id="rId18"/>
    <p:sldId id="481" r:id="rId19"/>
    <p:sldId id="482" r:id="rId20"/>
    <p:sldId id="483" r:id="rId21"/>
    <p:sldId id="484" r:id="rId22"/>
    <p:sldId id="485" r:id="rId23"/>
    <p:sldId id="486" r:id="rId24"/>
    <p:sldId id="487" r:id="rId25"/>
    <p:sldId id="488" r:id="rId26"/>
    <p:sldId id="489" r:id="rId27"/>
    <p:sldId id="490" r:id="rId28"/>
    <p:sldId id="491" r:id="rId29"/>
    <p:sldId id="492" r:id="rId30"/>
    <p:sldId id="493" r:id="rId31"/>
    <p:sldId id="494" r:id="rId32"/>
    <p:sldId id="342" r:id="rId33"/>
    <p:sldId id="503" r:id="rId34"/>
    <p:sldId id="504" r:id="rId35"/>
    <p:sldId id="505" r:id="rId36"/>
    <p:sldId id="506" r:id="rId37"/>
    <p:sldId id="507" r:id="rId38"/>
    <p:sldId id="508" r:id="rId39"/>
    <p:sldId id="509" r:id="rId40"/>
    <p:sldId id="510" r:id="rId41"/>
    <p:sldId id="511" r:id="rId42"/>
    <p:sldId id="512" r:id="rId43"/>
    <p:sldId id="343" r:id="rId44"/>
    <p:sldId id="495" r:id="rId45"/>
    <p:sldId id="496" r:id="rId46"/>
    <p:sldId id="497" r:id="rId47"/>
    <p:sldId id="498" r:id="rId48"/>
    <p:sldId id="499" r:id="rId49"/>
    <p:sldId id="500" r:id="rId50"/>
    <p:sldId id="501" r:id="rId51"/>
    <p:sldId id="502" r:id="rId52"/>
    <p:sldId id="344" r:id="rId53"/>
    <p:sldId id="513" r:id="rId54"/>
    <p:sldId id="514" r:id="rId55"/>
    <p:sldId id="515" r:id="rId56"/>
    <p:sldId id="516" r:id="rId57"/>
    <p:sldId id="517" r:id="rId58"/>
    <p:sldId id="518" r:id="rId59"/>
    <p:sldId id="519" r:id="rId60"/>
    <p:sldId id="345" r:id="rId61"/>
    <p:sldId id="520" r:id="rId62"/>
    <p:sldId id="521" r:id="rId63"/>
    <p:sldId id="522" r:id="rId64"/>
    <p:sldId id="523" r:id="rId65"/>
    <p:sldId id="524" r:id="rId66"/>
    <p:sldId id="346" r:id="rId67"/>
    <p:sldId id="528" r:id="rId68"/>
    <p:sldId id="529" r:id="rId69"/>
    <p:sldId id="531" r:id="rId70"/>
    <p:sldId id="530" r:id="rId71"/>
    <p:sldId id="532" r:id="rId72"/>
    <p:sldId id="533" r:id="rId73"/>
    <p:sldId id="534" r:id="rId74"/>
    <p:sldId id="535" r:id="rId75"/>
    <p:sldId id="536" r:id="rId76"/>
    <p:sldId id="537" r:id="rId77"/>
    <p:sldId id="538" r:id="rId78"/>
    <p:sldId id="539" r:id="rId79"/>
    <p:sldId id="540" r:id="rId80"/>
    <p:sldId id="541" r:id="rId81"/>
    <p:sldId id="542" r:id="rId82"/>
    <p:sldId id="543" r:id="rId83"/>
    <p:sldId id="558" r:id="rId84"/>
    <p:sldId id="544" r:id="rId85"/>
    <p:sldId id="545" r:id="rId86"/>
    <p:sldId id="546" r:id="rId87"/>
    <p:sldId id="547" r:id="rId88"/>
    <p:sldId id="548" r:id="rId89"/>
    <p:sldId id="549" r:id="rId90"/>
    <p:sldId id="550" r:id="rId91"/>
    <p:sldId id="551" r:id="rId92"/>
    <p:sldId id="552" r:id="rId93"/>
    <p:sldId id="553" r:id="rId94"/>
    <p:sldId id="554" r:id="rId95"/>
    <p:sldId id="555" r:id="rId96"/>
    <p:sldId id="557" r:id="rId97"/>
  </p:sldIdLst>
  <p:sldSz cx="9144000" cy="6858000" type="screen4x3"/>
  <p:notesSz cx="7099300" cy="10234613"/>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Haydon" initials="PH" lastIdx="2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E9EDF4"/>
    <a:srgbClr val="7CB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25" autoAdjust="0"/>
    <p:restoredTop sz="94697"/>
  </p:normalViewPr>
  <p:slideViewPr>
    <p:cSldViewPr>
      <p:cViewPr>
        <p:scale>
          <a:sx n="72" d="100"/>
          <a:sy n="72" d="100"/>
        </p:scale>
        <p:origin x="-1500"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3" Type="http://schemas.microsoft.com/office/2011/relationships/chartColorStyle" Target="colors31.xml"/><Relationship Id="rId2" Type="http://schemas.openxmlformats.org/officeDocument/2006/relationships/chartUserShapes" Target="../drawings/drawing1.xml"/><Relationship Id="rId1" Type="http://schemas.openxmlformats.org/officeDocument/2006/relationships/package" Target="../embeddings/Microsoft_Excel_Worksheet31.xlsx"/><Relationship Id="rId4"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3" Type="http://schemas.microsoft.com/office/2011/relationships/chartStyle" Target="style33.xml"/><Relationship Id="rId2" Type="http://schemas.microsoft.com/office/2011/relationships/chartColorStyle" Target="colors33.xml"/><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3" Type="http://schemas.microsoft.com/office/2011/relationships/chartStyle" Target="style34.xml"/><Relationship Id="rId2" Type="http://schemas.microsoft.com/office/2011/relationships/chartColorStyle" Target="colors34.xml"/><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3" Type="http://schemas.microsoft.com/office/2011/relationships/chartStyle" Target="style35.xml"/><Relationship Id="rId2" Type="http://schemas.microsoft.com/office/2011/relationships/chartColorStyle" Target="colors35.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3" Type="http://schemas.microsoft.com/office/2011/relationships/chartStyle" Target="style36.xml"/><Relationship Id="rId2" Type="http://schemas.microsoft.com/office/2011/relationships/chartColorStyle" Target="colors36.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3" Type="http://schemas.microsoft.com/office/2011/relationships/chartStyle" Target="style37.xml"/><Relationship Id="rId2" Type="http://schemas.microsoft.com/office/2011/relationships/chartColorStyle" Target="colors37.xml"/><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3" Type="http://schemas.microsoft.com/office/2011/relationships/chartStyle" Target="style38.xml"/><Relationship Id="rId2" Type="http://schemas.microsoft.com/office/2011/relationships/chartColorStyle" Target="colors38.xml"/><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3" Type="http://schemas.microsoft.com/office/2011/relationships/chartStyle" Target="style39.xml"/><Relationship Id="rId2" Type="http://schemas.microsoft.com/office/2011/relationships/chartColorStyle" Target="colors39.xml"/><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microsoft.com/office/2011/relationships/chartStyle" Target="style40.xml"/><Relationship Id="rId2" Type="http://schemas.microsoft.com/office/2011/relationships/chartColorStyle" Target="colors40.xml"/><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3" Type="http://schemas.microsoft.com/office/2011/relationships/chartStyle" Target="style41.xml"/><Relationship Id="rId2" Type="http://schemas.microsoft.com/office/2011/relationships/chartColorStyle" Target="colors41.xml"/><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3" Type="http://schemas.microsoft.com/office/2011/relationships/chartStyle" Target="style42.xml"/><Relationship Id="rId2" Type="http://schemas.microsoft.com/office/2011/relationships/chartColorStyle" Target="colors42.xml"/><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3" Type="http://schemas.microsoft.com/office/2011/relationships/chartStyle" Target="style43.xml"/><Relationship Id="rId2" Type="http://schemas.microsoft.com/office/2011/relationships/chartColorStyle" Target="colors43.xml"/><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3" Type="http://schemas.microsoft.com/office/2011/relationships/chartStyle" Target="style44.xml"/><Relationship Id="rId2" Type="http://schemas.microsoft.com/office/2011/relationships/chartColorStyle" Target="colors44.xml"/><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3" Type="http://schemas.microsoft.com/office/2011/relationships/chartStyle" Target="style45.xml"/><Relationship Id="rId2" Type="http://schemas.microsoft.com/office/2011/relationships/chartColorStyle" Target="colors45.xml"/><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3" Type="http://schemas.microsoft.com/office/2011/relationships/chartStyle" Target="style46.xml"/><Relationship Id="rId2" Type="http://schemas.microsoft.com/office/2011/relationships/chartColorStyle" Target="colors46.xml"/><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3" Type="http://schemas.microsoft.com/office/2011/relationships/chartColorStyle" Target="colors47.xml"/><Relationship Id="rId2" Type="http://schemas.openxmlformats.org/officeDocument/2006/relationships/chartUserShapes" Target="../drawings/drawing2.xml"/><Relationship Id="rId1" Type="http://schemas.openxmlformats.org/officeDocument/2006/relationships/package" Target="../embeddings/Microsoft_Excel_Worksheet47.xlsx"/><Relationship Id="rId4"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microsoft.com/office/2011/relationships/chartColorStyle" Target="colors48.xml"/><Relationship Id="rId2" Type="http://schemas.openxmlformats.org/officeDocument/2006/relationships/chartUserShapes" Target="../drawings/drawing3.xml"/><Relationship Id="rId1" Type="http://schemas.openxmlformats.org/officeDocument/2006/relationships/package" Target="../embeddings/Microsoft_Excel_Worksheet48.xlsx"/><Relationship Id="rId4"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microsoft.com/office/2011/relationships/chartColorStyle" Target="colors49.xml"/><Relationship Id="rId2" Type="http://schemas.openxmlformats.org/officeDocument/2006/relationships/chartUserShapes" Target="../drawings/drawing4.xml"/><Relationship Id="rId1" Type="http://schemas.openxmlformats.org/officeDocument/2006/relationships/package" Target="../embeddings/Microsoft_Excel_Worksheet49.xlsx"/><Relationship Id="rId4"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3" Type="http://schemas.microsoft.com/office/2011/relationships/chartColorStyle" Target="colors50.xml"/><Relationship Id="rId2" Type="http://schemas.openxmlformats.org/officeDocument/2006/relationships/chartUserShapes" Target="../drawings/drawing5.xml"/><Relationship Id="rId1" Type="http://schemas.openxmlformats.org/officeDocument/2006/relationships/package" Target="../embeddings/Microsoft_Excel_Worksheet50.xlsx"/><Relationship Id="rId4"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microsoft.com/office/2011/relationships/chartColorStyle" Target="colors51.xml"/><Relationship Id="rId2" Type="http://schemas.openxmlformats.org/officeDocument/2006/relationships/chartUserShapes" Target="../drawings/drawing6.xml"/><Relationship Id="rId1" Type="http://schemas.openxmlformats.org/officeDocument/2006/relationships/package" Target="../embeddings/Microsoft_Excel_Worksheet51.xlsx"/><Relationship Id="rId4"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microsoft.com/office/2011/relationships/chartColorStyle" Target="colors52.xml"/><Relationship Id="rId2" Type="http://schemas.openxmlformats.org/officeDocument/2006/relationships/chartUserShapes" Target="../drawings/drawing7.xml"/><Relationship Id="rId1" Type="http://schemas.openxmlformats.org/officeDocument/2006/relationships/package" Target="../embeddings/Microsoft_Excel_Worksheet52.xlsx"/><Relationship Id="rId4"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microsoft.com/office/2011/relationships/chartColorStyle" Target="colors53.xml"/><Relationship Id="rId2" Type="http://schemas.openxmlformats.org/officeDocument/2006/relationships/chartUserShapes" Target="../drawings/drawing8.xml"/><Relationship Id="rId1" Type="http://schemas.openxmlformats.org/officeDocument/2006/relationships/package" Target="../embeddings/Microsoft_Excel_Worksheet53.xlsx"/><Relationship Id="rId4"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microsoft.com/office/2011/relationships/chartColorStyle" Target="colors54.xml"/><Relationship Id="rId2" Type="http://schemas.openxmlformats.org/officeDocument/2006/relationships/chartUserShapes" Target="../drawings/drawing9.xml"/><Relationship Id="rId1" Type="http://schemas.openxmlformats.org/officeDocument/2006/relationships/package" Target="../embeddings/Microsoft_Excel_Worksheet54.xlsx"/><Relationship Id="rId4"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microsoft.com/office/2011/relationships/chartColorStyle" Target="colors55.xml"/><Relationship Id="rId2" Type="http://schemas.openxmlformats.org/officeDocument/2006/relationships/chartUserShapes" Target="../drawings/drawing10.xml"/><Relationship Id="rId1" Type="http://schemas.openxmlformats.org/officeDocument/2006/relationships/package" Target="../embeddings/Microsoft_Excel_Worksheet55.xlsx"/><Relationship Id="rId4"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microsoft.com/office/2011/relationships/chartColorStyle" Target="colors56.xml"/><Relationship Id="rId2" Type="http://schemas.openxmlformats.org/officeDocument/2006/relationships/chartUserShapes" Target="../drawings/drawing11.xml"/><Relationship Id="rId1" Type="http://schemas.openxmlformats.org/officeDocument/2006/relationships/package" Target="../embeddings/Microsoft_Excel_Worksheet56.xlsx"/><Relationship Id="rId4"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microsoft.com/office/2011/relationships/chartColorStyle" Target="colors57.xml"/><Relationship Id="rId2" Type="http://schemas.openxmlformats.org/officeDocument/2006/relationships/chartUserShapes" Target="../drawings/drawing12.xml"/><Relationship Id="rId1" Type="http://schemas.openxmlformats.org/officeDocument/2006/relationships/package" Target="../embeddings/Microsoft_Excel_Worksheet57.xlsx"/><Relationship Id="rId4"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microsoft.com/office/2011/relationships/chartColorStyle" Target="colors58.xml"/><Relationship Id="rId2" Type="http://schemas.openxmlformats.org/officeDocument/2006/relationships/chartUserShapes" Target="../drawings/drawing13.xml"/><Relationship Id="rId1" Type="http://schemas.openxmlformats.org/officeDocument/2006/relationships/package" Target="../embeddings/Microsoft_Excel_Worksheet58.xlsx"/><Relationship Id="rId4"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microsoft.com/office/2011/relationships/chartColorStyle" Target="colors59.xml"/><Relationship Id="rId2" Type="http://schemas.openxmlformats.org/officeDocument/2006/relationships/chartUserShapes" Target="../drawings/drawing14.xml"/><Relationship Id="rId1" Type="http://schemas.openxmlformats.org/officeDocument/2006/relationships/package" Target="../embeddings/Microsoft_Excel_Worksheet59.xlsx"/><Relationship Id="rId4"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3" Type="http://schemas.microsoft.com/office/2011/relationships/chartStyle" Target="style60.xml"/><Relationship Id="rId2" Type="http://schemas.microsoft.com/office/2011/relationships/chartColorStyle" Target="colors60.xml"/><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3" Type="http://schemas.microsoft.com/office/2011/relationships/chartColorStyle" Target="colors61.xml"/><Relationship Id="rId2" Type="http://schemas.openxmlformats.org/officeDocument/2006/relationships/chartUserShapes" Target="../drawings/drawing15.xml"/><Relationship Id="rId1" Type="http://schemas.openxmlformats.org/officeDocument/2006/relationships/package" Target="../embeddings/Microsoft_Excel_Worksheet61.xlsx"/><Relationship Id="rId4"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microsoft.com/office/2011/relationships/chartStyle" Target="style62.xml"/><Relationship Id="rId2" Type="http://schemas.microsoft.com/office/2011/relationships/chartColorStyle" Target="colors62.xml"/><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3" Type="http://schemas.microsoft.com/office/2011/relationships/chartStyle" Target="style63.xml"/><Relationship Id="rId2" Type="http://schemas.microsoft.com/office/2011/relationships/chartColorStyle" Target="colors63.xml"/><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3" Type="http://schemas.microsoft.com/office/2011/relationships/chartStyle" Target="style64.xml"/><Relationship Id="rId2" Type="http://schemas.microsoft.com/office/2011/relationships/chartColorStyle" Target="colors64.xml"/><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3" Type="http://schemas.microsoft.com/office/2011/relationships/chartStyle" Target="style65.xml"/><Relationship Id="rId2" Type="http://schemas.microsoft.com/office/2011/relationships/chartColorStyle" Target="colors65.xml"/><Relationship Id="rId1" Type="http://schemas.openxmlformats.org/officeDocument/2006/relationships/package" Target="../embeddings/Microsoft_Excel_Worksheet65.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baseline="0">
                <a:solidFill>
                  <a:schemeClr val="tx1">
                    <a:lumMod val="65000"/>
                    <a:lumOff val="35000"/>
                  </a:schemeClr>
                </a:solidFill>
                <a:latin typeface="+mn-lt"/>
                <a:ea typeface="+mn-ea"/>
                <a:cs typeface="+mn-cs"/>
              </a:defRPr>
            </a:pPr>
            <a:r>
              <a:rPr lang="en-US" sz="1400" u="sng" dirty="0" smtClean="0"/>
              <a:t>Interview</a:t>
            </a:r>
            <a:r>
              <a:rPr lang="en-US" sz="1400" u="sng" baseline="0" dirty="0" smtClean="0"/>
              <a:t> period</a:t>
            </a:r>
            <a:endParaRPr lang="en-US" sz="1400" u="sng" dirty="0"/>
          </a:p>
        </c:rich>
      </c:tx>
      <c:layout>
        <c:manualLayout>
          <c:xMode val="edge"/>
          <c:yMode val="edge"/>
          <c:x val="0.415124103019892"/>
          <c:y val="3.8279938042548499E-2"/>
        </c:manualLayout>
      </c:layout>
      <c:overlay val="0"/>
      <c:spPr>
        <a:noFill/>
        <a:ln>
          <a:noFill/>
        </a:ln>
        <a:effectLst/>
      </c:spPr>
    </c:title>
    <c:autoTitleDeleted val="0"/>
    <c:plotArea>
      <c:layout>
        <c:manualLayout>
          <c:layoutTarget val="inner"/>
          <c:xMode val="edge"/>
          <c:yMode val="edge"/>
          <c:x val="5.0842522720647397E-2"/>
          <c:y val="0.212430265684765"/>
          <c:w val="0.94915747727935296"/>
          <c:h val="0.52260789084958104"/>
        </c:manualLayout>
      </c:layout>
      <c:barChart>
        <c:barDir val="col"/>
        <c:grouping val="clustered"/>
        <c:varyColors val="0"/>
        <c:ser>
          <c:idx val="0"/>
          <c:order val="0"/>
          <c:tx>
            <c:strRef>
              <c:f>Sheet1!$B$1</c:f>
              <c:strCache>
                <c:ptCount val="1"/>
                <c:pt idx="0">
                  <c:v>Series 1</c:v>
                </c:pt>
              </c:strCache>
            </c:strRef>
          </c:tx>
          <c:spPr>
            <a:solidFill>
              <a:schemeClr val="accent5"/>
            </a:solidFill>
            <a:ln>
              <a:solidFill>
                <a:schemeClr val="accent5"/>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2568785971278140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21017339765003001"/>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50742984872526E-3"/>
                  <c:y val="0.2257417974759579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Summer (Aug 2016, June - July 2017)</c:v>
                </c:pt>
                <c:pt idx="1">
                  <c:v>Autumn/Winter (Sept 2016 - Feb 2017)</c:v>
                </c:pt>
                <c:pt idx="2">
                  <c:v>Spring (Mar - May 2017)</c:v>
                </c:pt>
              </c:strCache>
            </c:strRef>
          </c:cat>
          <c:val>
            <c:numRef>
              <c:f>Sheet1!$B$2:$B$4</c:f>
              <c:numCache>
                <c:formatCode>0%</c:formatCode>
                <c:ptCount val="3"/>
                <c:pt idx="0">
                  <c:v>0.44</c:v>
                </c:pt>
                <c:pt idx="1">
                  <c:v>0.33</c:v>
                </c:pt>
                <c:pt idx="2">
                  <c:v>0.23</c:v>
                </c:pt>
              </c:numCache>
            </c:numRef>
          </c:val>
        </c:ser>
        <c:dLbls>
          <c:showLegendKey val="0"/>
          <c:showVal val="0"/>
          <c:showCatName val="0"/>
          <c:showSerName val="0"/>
          <c:showPercent val="0"/>
          <c:showBubbleSize val="0"/>
        </c:dLbls>
        <c:gapWidth val="150"/>
        <c:axId val="193669376"/>
        <c:axId val="193675264"/>
      </c:barChart>
      <c:catAx>
        <c:axId val="193669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3675264"/>
        <c:crosses val="autoZero"/>
        <c:auto val="1"/>
        <c:lblAlgn val="ctr"/>
        <c:lblOffset val="100"/>
        <c:noMultiLvlLbl val="0"/>
      </c:catAx>
      <c:valAx>
        <c:axId val="193675264"/>
        <c:scaling>
          <c:orientation val="minMax"/>
          <c:max val="0.6"/>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3669376"/>
        <c:crosses val="autoZero"/>
        <c:crossBetween val="between"/>
        <c:majorUnit val="0.2"/>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438549496043E-2"/>
          <c:y val="7.1069339179115606E-2"/>
          <c:w val="0.91522163949937496"/>
          <c:h val="0.51112139301595205"/>
        </c:manualLayout>
      </c:layout>
      <c:barChart>
        <c:barDir val="col"/>
        <c:grouping val="stacked"/>
        <c:varyColors val="0"/>
        <c:ser>
          <c:idx val="0"/>
          <c:order val="0"/>
          <c:tx>
            <c:strRef>
              <c:f>Sheet1!$B$1</c:f>
              <c:strCache>
                <c:ptCount val="1"/>
                <c:pt idx="0">
                  <c:v>Self catering</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2015/16</c:v>
                </c:pt>
                <c:pt idx="2">
                  <c:v>2014/15</c:v>
                </c:pt>
                <c:pt idx="3">
                  <c:v>2013/14</c:v>
                </c:pt>
              </c:strCache>
            </c:strRef>
          </c:cat>
          <c:val>
            <c:numRef>
              <c:f>Sheet1!$B$2:$B$5</c:f>
              <c:numCache>
                <c:formatCode>0%</c:formatCode>
                <c:ptCount val="4"/>
                <c:pt idx="0">
                  <c:v>0.39</c:v>
                </c:pt>
                <c:pt idx="1">
                  <c:v>0.4</c:v>
                </c:pt>
                <c:pt idx="2">
                  <c:v>0.4</c:v>
                </c:pt>
                <c:pt idx="3">
                  <c:v>0.4</c:v>
                </c:pt>
              </c:numCache>
            </c:numRef>
          </c:val>
        </c:ser>
        <c:ser>
          <c:idx val="1"/>
          <c:order val="1"/>
          <c:tx>
            <c:strRef>
              <c:f>Sheet1!$C$1</c:f>
              <c:strCache>
                <c:ptCount val="1"/>
                <c:pt idx="0">
                  <c:v>Serviced accommodation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2015/16</c:v>
                </c:pt>
                <c:pt idx="2">
                  <c:v>2014/15</c:v>
                </c:pt>
                <c:pt idx="3">
                  <c:v>2013/14</c:v>
                </c:pt>
              </c:strCache>
            </c:strRef>
          </c:cat>
          <c:val>
            <c:numRef>
              <c:f>Sheet1!$C$2:$C$5</c:f>
              <c:numCache>
                <c:formatCode>0%</c:formatCode>
                <c:ptCount val="4"/>
                <c:pt idx="0">
                  <c:v>0.24</c:v>
                </c:pt>
                <c:pt idx="1">
                  <c:v>0.27</c:v>
                </c:pt>
                <c:pt idx="2">
                  <c:v>0.3</c:v>
                </c:pt>
                <c:pt idx="3">
                  <c:v>0.27</c:v>
                </c:pt>
              </c:numCache>
            </c:numRef>
          </c:val>
        </c:ser>
        <c:ser>
          <c:idx val="2"/>
          <c:order val="2"/>
          <c:tx>
            <c:strRef>
              <c:f>Sheet1!$D$1</c:f>
              <c:strCache>
                <c:ptCount val="1"/>
                <c:pt idx="0">
                  <c:v>Camping/own caravan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2015/16</c:v>
                </c:pt>
                <c:pt idx="2">
                  <c:v>2014/15</c:v>
                </c:pt>
                <c:pt idx="3">
                  <c:v>2013/14</c:v>
                </c:pt>
              </c:strCache>
            </c:strRef>
          </c:cat>
          <c:val>
            <c:numRef>
              <c:f>Sheet1!$D$2:$D$5</c:f>
              <c:numCache>
                <c:formatCode>0%</c:formatCode>
                <c:ptCount val="4"/>
                <c:pt idx="0">
                  <c:v>0.13</c:v>
                </c:pt>
                <c:pt idx="1">
                  <c:v>0.13</c:v>
                </c:pt>
                <c:pt idx="2">
                  <c:v>0.11</c:v>
                </c:pt>
                <c:pt idx="3">
                  <c:v>0.11</c:v>
                </c:pt>
              </c:numCache>
            </c:numRef>
          </c:val>
        </c:ser>
        <c:ser>
          <c:idx val="3"/>
          <c:order val="3"/>
          <c:tx>
            <c:strRef>
              <c:f>Sheet1!$E$1</c:f>
              <c:strCache>
                <c:ptCount val="1"/>
                <c:pt idx="0">
                  <c:v>Other</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2015/16</c:v>
                </c:pt>
                <c:pt idx="2">
                  <c:v>2014/15</c:v>
                </c:pt>
                <c:pt idx="3">
                  <c:v>2013/14</c:v>
                </c:pt>
              </c:strCache>
            </c:strRef>
          </c:cat>
          <c:val>
            <c:numRef>
              <c:f>Sheet1!$E$2:$E$5</c:f>
              <c:numCache>
                <c:formatCode>0%</c:formatCode>
                <c:ptCount val="4"/>
                <c:pt idx="0">
                  <c:v>0.12</c:v>
                </c:pt>
                <c:pt idx="1">
                  <c:v>0.12</c:v>
                </c:pt>
                <c:pt idx="2">
                  <c:v>0.11</c:v>
                </c:pt>
                <c:pt idx="3">
                  <c:v>0.13</c:v>
                </c:pt>
              </c:numCache>
            </c:numRef>
          </c:val>
        </c:ser>
        <c:ser>
          <c:idx val="4"/>
          <c:order val="4"/>
          <c:tx>
            <c:strRef>
              <c:f>Sheet1!$F$1</c:f>
              <c:strCache>
                <c:ptCount val="1"/>
                <c:pt idx="0">
                  <c:v>Static caravan/holiday park</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2015/16</c:v>
                </c:pt>
                <c:pt idx="2">
                  <c:v>2014/15</c:v>
                </c:pt>
                <c:pt idx="3">
                  <c:v>2013/14</c:v>
                </c:pt>
              </c:strCache>
            </c:strRef>
          </c:cat>
          <c:val>
            <c:numRef>
              <c:f>Sheet1!$F$2:$F$5</c:f>
              <c:numCache>
                <c:formatCode>0%</c:formatCode>
                <c:ptCount val="4"/>
                <c:pt idx="0">
                  <c:v>0.08</c:v>
                </c:pt>
                <c:pt idx="1">
                  <c:v>0.1</c:v>
                </c:pt>
                <c:pt idx="2">
                  <c:v>0.09</c:v>
                </c:pt>
                <c:pt idx="3">
                  <c:v>0.09</c:v>
                </c:pt>
              </c:numCache>
            </c:numRef>
          </c:val>
        </c:ser>
        <c:ser>
          <c:idx val="5"/>
          <c:order val="5"/>
          <c:tx>
            <c:strRef>
              <c:f>Sheet1!$G$1</c:f>
              <c:strCache>
                <c:ptCount val="1"/>
                <c:pt idx="0">
                  <c:v>Own second home</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3150013603180705E-2"/>
                  <c:y val="-1.4019444993916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2015/16</c:v>
                </c:pt>
                <c:pt idx="2">
                  <c:v>2014/15</c:v>
                </c:pt>
                <c:pt idx="3">
                  <c:v>2013/14</c:v>
                </c:pt>
              </c:strCache>
            </c:strRef>
          </c:cat>
          <c:val>
            <c:numRef>
              <c:f>Sheet1!$G$2:$G$5</c:f>
              <c:numCache>
                <c:formatCode>General</c:formatCode>
                <c:ptCount val="4"/>
                <c:pt idx="0" formatCode="0%">
                  <c:v>0.03</c:v>
                </c:pt>
              </c:numCache>
            </c:numRef>
          </c:val>
        </c:ser>
        <c:dLbls>
          <c:showLegendKey val="0"/>
          <c:showVal val="0"/>
          <c:showCatName val="0"/>
          <c:showSerName val="0"/>
          <c:showPercent val="0"/>
          <c:showBubbleSize val="0"/>
        </c:dLbls>
        <c:gapWidth val="150"/>
        <c:overlap val="100"/>
        <c:axId val="198870144"/>
        <c:axId val="198871680"/>
      </c:barChart>
      <c:catAx>
        <c:axId val="198870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8871680"/>
        <c:crosses val="autoZero"/>
        <c:auto val="1"/>
        <c:lblAlgn val="ctr"/>
        <c:lblOffset val="100"/>
        <c:noMultiLvlLbl val="0"/>
      </c:catAx>
      <c:valAx>
        <c:axId val="19887168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8870144"/>
        <c:crosses val="autoZero"/>
        <c:crossBetween val="between"/>
        <c:majorUnit val="0.2"/>
      </c:valAx>
      <c:spPr>
        <a:noFill/>
        <a:ln>
          <a:noFill/>
        </a:ln>
        <a:effectLst/>
      </c:spPr>
    </c:plotArea>
    <c:legend>
      <c:legendPos val="b"/>
      <c:layout>
        <c:manualLayout>
          <c:xMode val="edge"/>
          <c:yMode val="edge"/>
          <c:x val="9.9550775381297502E-2"/>
          <c:y val="0.74666568213287998"/>
          <c:w val="0.80540916449477495"/>
          <c:h val="0.1845072769692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8874978237128"/>
          <c:y val="0.27607832705843799"/>
          <c:w val="0.71531506033364001"/>
          <c:h val="0.67245969021117002"/>
        </c:manualLayout>
      </c:layout>
      <c:pie3DChart>
        <c:varyColors val="1"/>
        <c:ser>
          <c:idx val="0"/>
          <c:order val="0"/>
          <c:tx>
            <c:strRef>
              <c:f>Sheet1!$B$1</c:f>
              <c:strCache>
                <c:ptCount val="1"/>
                <c:pt idx="0">
                  <c:v>2016/17</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dLbl>
              <c:idx val="0"/>
              <c:layout>
                <c:manualLayout>
                  <c:x val="-5.2978510851642902E-2"/>
                  <c:y val="-0.35336679357267697"/>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dLbl>
              <c:idx val="1"/>
              <c:layout>
                <c:manualLayout>
                  <c:x val="-4.3684018929741599E-3"/>
                  <c:y val="4.8440891017483501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dLbl>
              <c:idx val="2"/>
              <c:layout>
                <c:manualLayout>
                  <c:x val="-2.1902526541393199E-4"/>
                  <c:y val="-5.9609301981740297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dLbl>
              <c:idx val="3"/>
              <c:layout>
                <c:manualLayout>
                  <c:x val="7.5164303862758394E-2"/>
                  <c:y val="-7.2016630671827397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dLbl>
              <c:idx val="4"/>
              <c:layout>
                <c:manualLayout>
                  <c:x val="4.1374128670477101E-2"/>
                  <c:y val="-4.7832098867601799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Small coastal town/village</c:v>
                </c:pt>
                <c:pt idx="1">
                  <c:v>Large coastal town/resort</c:v>
                </c:pt>
                <c:pt idx="2">
                  <c:v>Countryside/village (non-coastal)</c:v>
                </c:pt>
                <c:pt idx="3">
                  <c:v>Large city/town (non-coastal)</c:v>
                </c:pt>
              </c:strCache>
            </c:strRef>
          </c:cat>
          <c:val>
            <c:numRef>
              <c:f>Sheet1!$B$2:$B$5</c:f>
              <c:numCache>
                <c:formatCode>0%</c:formatCode>
                <c:ptCount val="4"/>
                <c:pt idx="0">
                  <c:v>0.54</c:v>
                </c:pt>
                <c:pt idx="1">
                  <c:v>0.21</c:v>
                </c:pt>
                <c:pt idx="2">
                  <c:v>0.18</c:v>
                </c:pt>
                <c:pt idx="3">
                  <c:v>7.0000000000000007E-2</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438549496043E-2"/>
          <c:y val="7.1069339179115606E-2"/>
          <c:w val="0.91522163949937496"/>
          <c:h val="0.68749068531680801"/>
        </c:manualLayout>
      </c:layout>
      <c:barChart>
        <c:barDir val="col"/>
        <c:grouping val="stacked"/>
        <c:varyColors val="0"/>
        <c:ser>
          <c:idx val="0"/>
          <c:order val="0"/>
          <c:tx>
            <c:strRef>
              <c:f>Sheet1!$B$1</c:f>
              <c:strCache>
                <c:ptCount val="1"/>
                <c:pt idx="0">
                  <c:v>Main holiday of year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2016/17</c:v>
                </c:pt>
                <c:pt idx="1">
                  <c:v>2015/16</c:v>
                </c:pt>
                <c:pt idx="2">
                  <c:v>2014/15</c:v>
                </c:pt>
                <c:pt idx="3">
                  <c:v>2013/14</c:v>
                </c:pt>
                <c:pt idx="4">
                  <c:v>2012/13</c:v>
                </c:pt>
              </c:strCache>
            </c:strRef>
          </c:cat>
          <c:val>
            <c:numRef>
              <c:f>Sheet1!$B$2:$B$6</c:f>
              <c:numCache>
                <c:formatCode>0%</c:formatCode>
                <c:ptCount val="5"/>
                <c:pt idx="0">
                  <c:v>0.25</c:v>
                </c:pt>
                <c:pt idx="1">
                  <c:v>0.23</c:v>
                </c:pt>
                <c:pt idx="2">
                  <c:v>0.22</c:v>
                </c:pt>
                <c:pt idx="3">
                  <c:v>0.28999999999999998</c:v>
                </c:pt>
                <c:pt idx="4">
                  <c:v>0.26</c:v>
                </c:pt>
              </c:numCache>
            </c:numRef>
          </c:val>
        </c:ser>
        <c:ser>
          <c:idx val="1"/>
          <c:order val="1"/>
          <c:tx>
            <c:strRef>
              <c:f>Sheet1!$C$1</c:f>
              <c:strCache>
                <c:ptCount val="1"/>
                <c:pt idx="0">
                  <c:v>Secondary/additional holiday</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2016/17</c:v>
                </c:pt>
                <c:pt idx="1">
                  <c:v>2015/16</c:v>
                </c:pt>
                <c:pt idx="2">
                  <c:v>2014/15</c:v>
                </c:pt>
                <c:pt idx="3">
                  <c:v>2013/14</c:v>
                </c:pt>
                <c:pt idx="4">
                  <c:v>2012/13</c:v>
                </c:pt>
              </c:strCache>
            </c:strRef>
          </c:cat>
          <c:val>
            <c:numRef>
              <c:f>Sheet1!$C$2:$C$6</c:f>
              <c:numCache>
                <c:formatCode>0%</c:formatCode>
                <c:ptCount val="5"/>
                <c:pt idx="0">
                  <c:v>0.51</c:v>
                </c:pt>
                <c:pt idx="1">
                  <c:v>0.42</c:v>
                </c:pt>
                <c:pt idx="2">
                  <c:v>0.34</c:v>
                </c:pt>
                <c:pt idx="3">
                  <c:v>0.24</c:v>
                </c:pt>
                <c:pt idx="4">
                  <c:v>0.27</c:v>
                </c:pt>
              </c:numCache>
            </c:numRef>
          </c:val>
        </c:ser>
        <c:ser>
          <c:idx val="2"/>
          <c:order val="2"/>
          <c:tx>
            <c:strRef>
              <c:f>Sheet1!$D$1</c:f>
              <c:strCache>
                <c:ptCount val="1"/>
                <c:pt idx="0">
                  <c:v>A short break</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2016/17</c:v>
                </c:pt>
                <c:pt idx="1">
                  <c:v>2015/16</c:v>
                </c:pt>
                <c:pt idx="2">
                  <c:v>2014/15</c:v>
                </c:pt>
                <c:pt idx="3">
                  <c:v>2013/14</c:v>
                </c:pt>
                <c:pt idx="4">
                  <c:v>2012/13</c:v>
                </c:pt>
              </c:strCache>
            </c:strRef>
          </c:cat>
          <c:val>
            <c:numRef>
              <c:f>Sheet1!$D$2:$D$6</c:f>
              <c:numCache>
                <c:formatCode>0%</c:formatCode>
                <c:ptCount val="5"/>
                <c:pt idx="0">
                  <c:v>0.23</c:v>
                </c:pt>
                <c:pt idx="1">
                  <c:v>0.31</c:v>
                </c:pt>
                <c:pt idx="2">
                  <c:v>0.39</c:v>
                </c:pt>
                <c:pt idx="3">
                  <c:v>0.38</c:v>
                </c:pt>
                <c:pt idx="4">
                  <c:v>0.44</c:v>
                </c:pt>
              </c:numCache>
            </c:numRef>
          </c:val>
        </c:ser>
        <c:ser>
          <c:idx val="3"/>
          <c:order val="3"/>
          <c:tx>
            <c:strRef>
              <c:f>Sheet1!$E$1</c:f>
              <c:strCache>
                <c:ptCount val="1"/>
                <c:pt idx="0">
                  <c:v>Other</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6555082694278697E-2"/>
                  <c:y val="-1.2264969701339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7810340931706103E-2"/>
                  <c:y val="4.0883232337799698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7059995480778997E-2"/>
                  <c:y val="4.0883232337799698E-3"/>
                </c:manualLayout>
              </c:layout>
              <c:showLegendKey val="0"/>
              <c:showVal val="1"/>
              <c:showCatName val="0"/>
              <c:showSerName val="0"/>
              <c:showPercent val="0"/>
              <c:showBubbleSize val="0"/>
              <c:extLst>
                <c:ext xmlns:c15="http://schemas.microsoft.com/office/drawing/2012/chart" uri="{CE6537A1-D6FC-4f65-9D91-7224C49458BB}"/>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dLbl>
              <c:idx val="4"/>
              <c:layout>
                <c:manualLayout>
                  <c:x val="6.7059995480778997E-2"/>
                  <c:y val="-4.088323233779989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2016/17</c:v>
                </c:pt>
                <c:pt idx="1">
                  <c:v>2015/16</c:v>
                </c:pt>
                <c:pt idx="2">
                  <c:v>2014/15</c:v>
                </c:pt>
                <c:pt idx="3">
                  <c:v>2013/14</c:v>
                </c:pt>
                <c:pt idx="4">
                  <c:v>2012/13</c:v>
                </c:pt>
              </c:strCache>
            </c:strRef>
          </c:cat>
          <c:val>
            <c:numRef>
              <c:f>Sheet1!$E$2:$E$6</c:f>
              <c:numCache>
                <c:formatCode>0%</c:formatCode>
                <c:ptCount val="5"/>
                <c:pt idx="0">
                  <c:v>0.01</c:v>
                </c:pt>
                <c:pt idx="1">
                  <c:v>0.04</c:v>
                </c:pt>
                <c:pt idx="2">
                  <c:v>0.05</c:v>
                </c:pt>
                <c:pt idx="3">
                  <c:v>0.09</c:v>
                </c:pt>
                <c:pt idx="4">
                  <c:v>0.03</c:v>
                </c:pt>
              </c:numCache>
            </c:numRef>
          </c:val>
        </c:ser>
        <c:dLbls>
          <c:showLegendKey val="0"/>
          <c:showVal val="0"/>
          <c:showCatName val="0"/>
          <c:showSerName val="0"/>
          <c:showPercent val="0"/>
          <c:showBubbleSize val="0"/>
        </c:dLbls>
        <c:gapWidth val="150"/>
        <c:overlap val="100"/>
        <c:axId val="199634304"/>
        <c:axId val="199656576"/>
      </c:barChart>
      <c:catAx>
        <c:axId val="19963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9656576"/>
        <c:crosses val="autoZero"/>
        <c:auto val="1"/>
        <c:lblAlgn val="ctr"/>
        <c:lblOffset val="100"/>
        <c:noMultiLvlLbl val="0"/>
      </c:catAx>
      <c:valAx>
        <c:axId val="19965657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963430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438549496043E-2"/>
          <c:y val="7.1069339179115606E-2"/>
          <c:w val="0.88113071845013302"/>
          <c:h val="0.71465044188989901"/>
        </c:manualLayout>
      </c:layout>
      <c:barChart>
        <c:barDir val="col"/>
        <c:grouping val="stacked"/>
        <c:varyColors val="0"/>
        <c:ser>
          <c:idx val="0"/>
          <c:order val="0"/>
          <c:tx>
            <c:strRef>
              <c:f>Sheet1!$B$1</c:f>
              <c:strCache>
                <c:ptCount val="1"/>
                <c:pt idx="0">
                  <c:v>Yes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2016/17</c:v>
                </c:pt>
                <c:pt idx="1">
                  <c:v>2015/16</c:v>
                </c:pt>
                <c:pt idx="2">
                  <c:v>2014/15</c:v>
                </c:pt>
                <c:pt idx="3">
                  <c:v>2013/14</c:v>
                </c:pt>
                <c:pt idx="4">
                  <c:v>2012/13</c:v>
                </c:pt>
              </c:strCache>
            </c:strRef>
          </c:cat>
          <c:val>
            <c:numRef>
              <c:f>Sheet1!$B$2:$B$6</c:f>
              <c:numCache>
                <c:formatCode>0%</c:formatCode>
                <c:ptCount val="5"/>
                <c:pt idx="0">
                  <c:v>0.09</c:v>
                </c:pt>
                <c:pt idx="1">
                  <c:v>0.13</c:v>
                </c:pt>
                <c:pt idx="2">
                  <c:v>0.1</c:v>
                </c:pt>
                <c:pt idx="3">
                  <c:v>0.12</c:v>
                </c:pt>
                <c:pt idx="4">
                  <c:v>0.12</c:v>
                </c:pt>
              </c:numCache>
            </c:numRef>
          </c:val>
        </c:ser>
        <c:ser>
          <c:idx val="1"/>
          <c:order val="1"/>
          <c:tx>
            <c:strRef>
              <c:f>Sheet1!$C$1</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2016/17</c:v>
                </c:pt>
                <c:pt idx="1">
                  <c:v>2015/16</c:v>
                </c:pt>
                <c:pt idx="2">
                  <c:v>2014/15</c:v>
                </c:pt>
                <c:pt idx="3">
                  <c:v>2013/14</c:v>
                </c:pt>
                <c:pt idx="4">
                  <c:v>2012/13</c:v>
                </c:pt>
              </c:strCache>
            </c:strRef>
          </c:cat>
          <c:val>
            <c:numRef>
              <c:f>Sheet1!$C$2:$C$6</c:f>
              <c:numCache>
                <c:formatCode>0%</c:formatCode>
                <c:ptCount val="5"/>
                <c:pt idx="0">
                  <c:v>0.9</c:v>
                </c:pt>
                <c:pt idx="1">
                  <c:v>0.85</c:v>
                </c:pt>
                <c:pt idx="2">
                  <c:v>0.87</c:v>
                </c:pt>
                <c:pt idx="3">
                  <c:v>0.86</c:v>
                </c:pt>
                <c:pt idx="4">
                  <c:v>0.88</c:v>
                </c:pt>
              </c:numCache>
            </c:numRef>
          </c:val>
        </c:ser>
        <c:ser>
          <c:idx val="2"/>
          <c:order val="2"/>
          <c:tx>
            <c:strRef>
              <c:f>Sheet1!$D$1</c:f>
              <c:strCache>
                <c:ptCount val="1"/>
                <c:pt idx="0">
                  <c:v>Don't know</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000116320957799E-2"/>
                  <c:y val="-3.458221417663830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2016/17</c:v>
                </c:pt>
                <c:pt idx="1">
                  <c:v>2015/16</c:v>
                </c:pt>
                <c:pt idx="2">
                  <c:v>2014/15</c:v>
                </c:pt>
                <c:pt idx="3">
                  <c:v>2013/14</c:v>
                </c:pt>
                <c:pt idx="4">
                  <c:v>2012/13</c:v>
                </c:pt>
              </c:strCache>
            </c:strRef>
          </c:cat>
          <c:val>
            <c:numRef>
              <c:f>Sheet1!$D$2:$D$6</c:f>
              <c:numCache>
                <c:formatCode>0%</c:formatCode>
                <c:ptCount val="5"/>
                <c:pt idx="0">
                  <c:v>0.01</c:v>
                </c:pt>
                <c:pt idx="1">
                  <c:v>0.02</c:v>
                </c:pt>
                <c:pt idx="2">
                  <c:v>0.03</c:v>
                </c:pt>
                <c:pt idx="3">
                  <c:v>0.02</c:v>
                </c:pt>
              </c:numCache>
            </c:numRef>
          </c:val>
        </c:ser>
        <c:dLbls>
          <c:showLegendKey val="0"/>
          <c:showVal val="0"/>
          <c:showCatName val="0"/>
          <c:showSerName val="0"/>
          <c:showPercent val="0"/>
          <c:showBubbleSize val="0"/>
        </c:dLbls>
        <c:gapWidth val="150"/>
        <c:overlap val="100"/>
        <c:axId val="199370624"/>
        <c:axId val="199372160"/>
      </c:barChart>
      <c:catAx>
        <c:axId val="199370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9372160"/>
        <c:crosses val="autoZero"/>
        <c:auto val="1"/>
        <c:lblAlgn val="ctr"/>
        <c:lblOffset val="100"/>
        <c:noMultiLvlLbl val="0"/>
      </c:catAx>
      <c:valAx>
        <c:axId val="19937216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9370624"/>
        <c:crosses val="autoZero"/>
        <c:crossBetween val="between"/>
        <c:majorUnit val="0.2"/>
      </c:valAx>
      <c:spPr>
        <a:noFill/>
        <a:ln>
          <a:noFill/>
        </a:ln>
        <a:effectLst/>
      </c:spPr>
    </c:plotArea>
    <c:legend>
      <c:legendPos val="b"/>
      <c:layout>
        <c:manualLayout>
          <c:xMode val="edge"/>
          <c:yMode val="edge"/>
          <c:x val="0.35336231097173298"/>
          <c:y val="0.89810718199067197"/>
          <c:w val="0.343275494377492"/>
          <c:h val="7.07688252503533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6014454137898"/>
          <c:y val="7.1450557819894997E-2"/>
          <c:w val="0.658983982947281"/>
          <c:h val="0.71973123355375301"/>
        </c:manualLayout>
      </c:layout>
      <c:barChart>
        <c:barDir val="bar"/>
        <c:grouping val="stacked"/>
        <c:varyColors val="0"/>
        <c:ser>
          <c:idx val="0"/>
          <c:order val="0"/>
          <c:tx>
            <c:strRef>
              <c:f>Sheet1!$B$1</c:f>
              <c:strCache>
                <c:ptCount val="1"/>
                <c:pt idx="0">
                  <c:v>Yes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3"/>
              <c:layout>
                <c:manualLayout>
                  <c:x val="0"/>
                  <c:y val="-8.203946227331320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 </c:v>
                </c:pt>
                <c:pt idx="3">
                  <c:v>Spring </c:v>
                </c:pt>
              </c:strCache>
            </c:strRef>
          </c:cat>
          <c:val>
            <c:numRef>
              <c:f>Sheet1!$B$2:$B$5</c:f>
              <c:numCache>
                <c:formatCode>0%</c:formatCode>
                <c:ptCount val="4"/>
                <c:pt idx="0">
                  <c:v>0.09</c:v>
                </c:pt>
                <c:pt idx="1">
                  <c:v>0.14000000000000001</c:v>
                </c:pt>
                <c:pt idx="2">
                  <c:v>0.04</c:v>
                </c:pt>
                <c:pt idx="3">
                  <c:v>7.0000000000000007E-2</c:v>
                </c:pt>
              </c:numCache>
            </c:numRef>
          </c:val>
        </c:ser>
        <c:ser>
          <c:idx val="1"/>
          <c:order val="1"/>
          <c:tx>
            <c:strRef>
              <c:f>Sheet1!$C$1</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 </c:v>
                </c:pt>
                <c:pt idx="3">
                  <c:v>Spring </c:v>
                </c:pt>
              </c:strCache>
            </c:strRef>
          </c:cat>
          <c:val>
            <c:numRef>
              <c:f>Sheet1!$C$2:$C$5</c:f>
              <c:numCache>
                <c:formatCode>0%</c:formatCode>
                <c:ptCount val="4"/>
                <c:pt idx="0">
                  <c:v>0.91</c:v>
                </c:pt>
                <c:pt idx="1">
                  <c:v>0.86</c:v>
                </c:pt>
                <c:pt idx="2">
                  <c:v>0.96</c:v>
                </c:pt>
                <c:pt idx="3">
                  <c:v>0.93</c:v>
                </c:pt>
              </c:numCache>
            </c:numRef>
          </c:val>
        </c:ser>
        <c:dLbls>
          <c:showLegendKey val="0"/>
          <c:showVal val="0"/>
          <c:showCatName val="0"/>
          <c:showSerName val="0"/>
          <c:showPercent val="0"/>
          <c:showBubbleSize val="0"/>
        </c:dLbls>
        <c:gapWidth val="150"/>
        <c:overlap val="100"/>
        <c:axId val="200039424"/>
        <c:axId val="200041216"/>
      </c:barChart>
      <c:catAx>
        <c:axId val="20003942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00041216"/>
        <c:crosses val="autoZero"/>
        <c:auto val="1"/>
        <c:lblAlgn val="ctr"/>
        <c:lblOffset val="100"/>
        <c:noMultiLvlLbl val="0"/>
      </c:catAx>
      <c:valAx>
        <c:axId val="200041216"/>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0039424"/>
        <c:crosses val="autoZero"/>
        <c:crossBetween val="between"/>
        <c:majorUnit val="0.2"/>
      </c:valAx>
      <c:spPr>
        <a:noFill/>
        <a:ln>
          <a:noFill/>
        </a:ln>
        <a:effectLst/>
      </c:spPr>
    </c:plotArea>
    <c:legend>
      <c:legendPos val="b"/>
      <c:layout>
        <c:manualLayout>
          <c:xMode val="edge"/>
          <c:yMode val="edge"/>
          <c:x val="0.45889275014640502"/>
          <c:y val="0.90375156125295597"/>
          <c:w val="0.23502261518964901"/>
          <c:h val="8.20275019947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8874978237128"/>
          <c:y val="0.27607832705843799"/>
          <c:w val="0.71531506033364001"/>
          <c:h val="0.67245969021117002"/>
        </c:manualLayout>
      </c:layout>
      <c:pie3DChart>
        <c:varyColors val="1"/>
        <c:ser>
          <c:idx val="0"/>
          <c:order val="0"/>
          <c:tx>
            <c:strRef>
              <c:f>Sheet1!$B$1</c:f>
              <c:strCache>
                <c:ptCount val="1"/>
                <c:pt idx="0">
                  <c:v>2016/17</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dLbl>
              <c:idx val="0"/>
              <c:layout>
                <c:manualLayout>
                  <c:x val="2.1800502663463998E-2"/>
                  <c:y val="-1.9722332027344702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dLbl>
              <c:idx val="1"/>
              <c:layout>
                <c:manualLayout>
                  <c:x val="0.127933015043216"/>
                  <c:y val="-5.2086011640640001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dLbl>
              <c:idx val="2"/>
              <c:layout>
                <c:manualLayout>
                  <c:x val="-4.9112956153052799E-2"/>
                  <c:y val="-1.5536522200282199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dLbl>
              <c:idx val="3"/>
              <c:layout>
                <c:manualLayout>
                  <c:x val="3.8521830622613299E-4"/>
                  <c:y val="-4.79768638416131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dLbl>
              <c:idx val="4"/>
              <c:layout>
                <c:manualLayout>
                  <c:x val="0.17655159637998999"/>
                  <c:y val="-8.3891604309100004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Other South West</c:v>
                </c:pt>
                <c:pt idx="1">
                  <c:v>Other UK</c:v>
                </c:pt>
                <c:pt idx="2">
                  <c:v>Europe</c:v>
                </c:pt>
                <c:pt idx="3">
                  <c:v>Rest of world</c:v>
                </c:pt>
                <c:pt idx="4">
                  <c:v>Not sure/not specified</c:v>
                </c:pt>
              </c:strCache>
            </c:strRef>
          </c:cat>
          <c:val>
            <c:numRef>
              <c:f>Sheet1!$B$2:$B$6</c:f>
              <c:numCache>
                <c:formatCode>0%</c:formatCode>
                <c:ptCount val="5"/>
                <c:pt idx="0">
                  <c:v>0.19</c:v>
                </c:pt>
                <c:pt idx="1">
                  <c:v>0.55000000000000004</c:v>
                </c:pt>
                <c:pt idx="2">
                  <c:v>0.18</c:v>
                </c:pt>
                <c:pt idx="3">
                  <c:v>0.03</c:v>
                </c:pt>
                <c:pt idx="4">
                  <c:v>0.05</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56233948997499E-2"/>
          <c:y val="5.2967913418560303E-2"/>
          <c:w val="0.89113270605288297"/>
          <c:h val="0.721486686618243"/>
        </c:manualLayout>
      </c:layout>
      <c:barChart>
        <c:barDir val="col"/>
        <c:grouping val="stacked"/>
        <c:varyColors val="0"/>
        <c:ser>
          <c:idx val="0"/>
          <c:order val="0"/>
          <c:tx>
            <c:strRef>
              <c:f>Sheet1!$B$1</c:f>
              <c:strCache>
                <c:ptCount val="1"/>
                <c:pt idx="0">
                  <c:v>Yes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Sheet1!$B$2:$B$5</c:f>
              <c:numCache>
                <c:formatCode>0%</c:formatCode>
                <c:ptCount val="4"/>
                <c:pt idx="0">
                  <c:v>0.83</c:v>
                </c:pt>
                <c:pt idx="1">
                  <c:v>0.9</c:v>
                </c:pt>
                <c:pt idx="2">
                  <c:v>0.73</c:v>
                </c:pt>
                <c:pt idx="3">
                  <c:v>0.86</c:v>
                </c:pt>
              </c:numCache>
            </c:numRef>
          </c:val>
        </c:ser>
        <c:ser>
          <c:idx val="1"/>
          <c:order val="1"/>
          <c:tx>
            <c:strRef>
              <c:f>Sheet1!$C$1</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Sheet1!$C$2:$C$5</c:f>
              <c:numCache>
                <c:formatCode>0%</c:formatCode>
                <c:ptCount val="4"/>
                <c:pt idx="0">
                  <c:v>0.17</c:v>
                </c:pt>
                <c:pt idx="1">
                  <c:v>0.1</c:v>
                </c:pt>
                <c:pt idx="2">
                  <c:v>0.27</c:v>
                </c:pt>
                <c:pt idx="3">
                  <c:v>0.14000000000000001</c:v>
                </c:pt>
              </c:numCache>
            </c:numRef>
          </c:val>
        </c:ser>
        <c:dLbls>
          <c:showLegendKey val="0"/>
          <c:showVal val="0"/>
          <c:showCatName val="0"/>
          <c:showSerName val="0"/>
          <c:showPercent val="0"/>
          <c:showBubbleSize val="0"/>
        </c:dLbls>
        <c:gapWidth val="150"/>
        <c:overlap val="100"/>
        <c:axId val="200272896"/>
        <c:axId val="200274688"/>
      </c:barChart>
      <c:catAx>
        <c:axId val="200272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00274688"/>
        <c:crosses val="autoZero"/>
        <c:auto val="1"/>
        <c:lblAlgn val="ctr"/>
        <c:lblOffset val="100"/>
        <c:noMultiLvlLbl val="0"/>
      </c:catAx>
      <c:valAx>
        <c:axId val="20027468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0272896"/>
        <c:crosses val="autoZero"/>
        <c:crossBetween val="between"/>
        <c:majorUnit val="0.2"/>
      </c:valAx>
      <c:spPr>
        <a:noFill/>
        <a:ln>
          <a:noFill/>
        </a:ln>
        <a:effectLst/>
      </c:spPr>
    </c:plotArea>
    <c:legend>
      <c:legendPos val="b"/>
      <c:layout>
        <c:manualLayout>
          <c:xMode val="edge"/>
          <c:yMode val="edge"/>
          <c:x val="0.41877209842444302"/>
          <c:y val="0.901456375156095"/>
          <c:w val="0.22918856452688299"/>
          <c:h val="7.62014559939905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652600909750898E-2"/>
          <c:y val="0.23068455356812201"/>
          <c:w val="0.91371961240123001"/>
          <c:h val="0.76931544643187799"/>
        </c:manualLayout>
      </c:layout>
      <c:pie3DChart>
        <c:varyColors val="1"/>
        <c:ser>
          <c:idx val="0"/>
          <c:order val="0"/>
          <c:tx>
            <c:strRef>
              <c:f>Sheet1!$A$3</c:f>
              <c:strCache>
                <c:ptCount val="1"/>
                <c:pt idx="0">
                  <c:v>Own car/van</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dLbl>
              <c:idx val="0"/>
              <c:layout>
                <c:manualLayout>
                  <c:x val="0.22598386699654499"/>
                  <c:y val="5.7192193291654501E-2"/>
                </c:manualLayout>
              </c:layout>
              <c:showLegendKey val="0"/>
              <c:showVal val="1"/>
              <c:showCatName val="1"/>
              <c:showSerName val="0"/>
              <c:showPercent val="0"/>
              <c:showBubbleSize val="0"/>
              <c:extLst>
                <c:ext xmlns:c15="http://schemas.microsoft.com/office/drawing/2012/chart" uri="{CE6537A1-D6FC-4f65-9D91-7224C49458BB}"/>
              </c:extLst>
            </c:dLbl>
            <c:dLbl>
              <c:idx val="1"/>
              <c:layout>
                <c:manualLayout>
                  <c:x val="-0.165050188104364"/>
                  <c:y val="-0.2661434083081680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dLbl>
              <c:idx val="2"/>
              <c:layout>
                <c:manualLayout>
                  <c:x val="-7.3630225638558006E-2"/>
                  <c:y val="1.74522906545737E-2"/>
                </c:manualLayout>
              </c:layout>
              <c:showLegendKey val="0"/>
              <c:showVal val="1"/>
              <c:showCatName val="1"/>
              <c:showSerName val="0"/>
              <c:showPercent val="0"/>
              <c:showBubbleSize val="0"/>
              <c:extLst>
                <c:ext xmlns:c15="http://schemas.microsoft.com/office/drawing/2012/chart" uri="{CE6537A1-D6FC-4f65-9D91-7224C49458BB}"/>
              </c:extLst>
            </c:dLbl>
            <c:dLbl>
              <c:idx val="3"/>
              <c:layout>
                <c:manualLayout>
                  <c:x val="3.2099677625736102E-2"/>
                  <c:y val="-8.1376374847239197E-2"/>
                </c:manualLayout>
              </c:layout>
              <c:showLegendKey val="0"/>
              <c:showVal val="1"/>
              <c:showCatName val="1"/>
              <c:showSerName val="0"/>
              <c:showPercent val="0"/>
              <c:showBubbleSize val="0"/>
              <c:extLst>
                <c:ext xmlns:c15="http://schemas.microsoft.com/office/drawing/2012/chart" uri="{CE6537A1-D6FC-4f65-9D91-7224C49458BB}"/>
              </c:extLst>
            </c:dLbl>
            <c:dLbl>
              <c:idx val="4"/>
              <c:layout>
                <c:manualLayout>
                  <c:x val="0.20219198569287"/>
                  <c:y val="-4.1595757037096899E-2"/>
                </c:manualLayout>
              </c:layou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Organised coach tour</c:v>
                </c:pt>
                <c:pt idx="1">
                  <c:v>Own car/van</c:v>
                </c:pt>
                <c:pt idx="2">
                  <c:v>Hire car/van</c:v>
                </c:pt>
                <c:pt idx="3">
                  <c:v>Bicycle</c:v>
                </c:pt>
                <c:pt idx="4">
                  <c:v>Bus/coach service</c:v>
                </c:pt>
              </c:strCache>
            </c:strRef>
          </c:cat>
          <c:val>
            <c:numRef>
              <c:f>Sheet1!$B$2:$B$6</c:f>
              <c:numCache>
                <c:formatCode>0%</c:formatCode>
                <c:ptCount val="5"/>
                <c:pt idx="0">
                  <c:v>0.03</c:v>
                </c:pt>
                <c:pt idx="1">
                  <c:v>0.89</c:v>
                </c:pt>
                <c:pt idx="2">
                  <c:v>0.02</c:v>
                </c:pt>
                <c:pt idx="3">
                  <c:v>0.01</c:v>
                </c:pt>
                <c:pt idx="4">
                  <c:v>0.05</c:v>
                </c:pt>
              </c:numCache>
            </c:numRef>
          </c:val>
        </c:ser>
        <c:ser>
          <c:idx val="1"/>
          <c:order val="1"/>
          <c:tx>
            <c:strRef>
              <c:f>Sheet1!$A$6</c:f>
              <c:strCache>
                <c:ptCount val="1"/>
                <c:pt idx="0">
                  <c:v>Bus/coach service</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Organised coach tour</c:v>
                </c:pt>
                <c:pt idx="1">
                  <c:v>Own car/van</c:v>
                </c:pt>
                <c:pt idx="2">
                  <c:v>Hire car/van</c:v>
                </c:pt>
                <c:pt idx="3">
                  <c:v>Bicycle</c:v>
                </c:pt>
                <c:pt idx="4">
                  <c:v>Bus/coach service</c:v>
                </c:pt>
              </c:strCache>
            </c:strRef>
          </c:cat>
          <c:val>
            <c:numRef>
              <c:f>Sheet1!$C$3:$C$5</c:f>
              <c:numCache>
                <c:formatCode>General</c:formatCode>
                <c:ptCount val="3"/>
              </c:numCache>
            </c:numRef>
          </c:val>
        </c:ser>
        <c:ser>
          <c:idx val="2"/>
          <c:order val="2"/>
          <c:tx>
            <c:strRef>
              <c:f>Sheet1!$A$2</c:f>
              <c:strCache>
                <c:ptCount val="1"/>
                <c:pt idx="0">
                  <c:v>Organised coach tour</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Organised coach tour</c:v>
                </c:pt>
                <c:pt idx="1">
                  <c:v>Own car/van</c:v>
                </c:pt>
                <c:pt idx="2">
                  <c:v>Hire car/van</c:v>
                </c:pt>
                <c:pt idx="3">
                  <c:v>Bicycle</c:v>
                </c:pt>
                <c:pt idx="4">
                  <c:v>Bus/coach service</c:v>
                </c:pt>
              </c:strCache>
            </c:strRef>
          </c:cat>
          <c:val>
            <c:numRef>
              <c:f>Sheet1!$D$3:$D$5</c:f>
              <c:numCache>
                <c:formatCode>General</c:formatCode>
                <c:ptCount val="3"/>
              </c:numCache>
            </c:numRef>
          </c:val>
        </c:ser>
        <c:ser>
          <c:idx val="3"/>
          <c:order val="3"/>
          <c:tx>
            <c:strRef>
              <c:f>Sheet1!$A$4</c:f>
              <c:strCache>
                <c:ptCount val="1"/>
                <c:pt idx="0">
                  <c:v>Hire car/van</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dLbl>
              <c:idx val="0"/>
              <c:layout>
                <c:manualLayout>
                  <c:x val="-1.4911399537291301E-4"/>
                  <c:y val="-4.300122980205469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5.9315498464751898E-3"/>
                  <c:y val="-5.6423111732154897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Organised coach tour</c:v>
                </c:pt>
                <c:pt idx="1">
                  <c:v>Own car/van</c:v>
                </c:pt>
                <c:pt idx="2">
                  <c:v>Hire car/van</c:v>
                </c:pt>
                <c:pt idx="3">
                  <c:v>Bicycle</c:v>
                </c:pt>
                <c:pt idx="4">
                  <c:v>Bus/coach service</c:v>
                </c:pt>
              </c:strCache>
            </c:strRef>
          </c:cat>
          <c:val>
            <c:numRef>
              <c:f>Sheet1!$E$3:$E$5</c:f>
              <c:numCache>
                <c:formatCode>General</c:formatCode>
                <c:ptCount val="3"/>
              </c:numCache>
            </c:numRef>
          </c:val>
        </c:ser>
        <c:ser>
          <c:idx val="4"/>
          <c:order val="4"/>
          <c:tx>
            <c:strRef>
              <c:f>Sheet1!$A$5</c:f>
              <c:strCache>
                <c:ptCount val="1"/>
                <c:pt idx="0">
                  <c:v>Bicycle</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dLbl>
              <c:idx val="0"/>
              <c:layout>
                <c:manualLayout>
                  <c:x val="2.8912179255511398E-3"/>
                  <c:y val="-7.009889517232820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Organised coach tour</c:v>
                </c:pt>
                <c:pt idx="1">
                  <c:v>Own car/van</c:v>
                </c:pt>
                <c:pt idx="2">
                  <c:v>Hire car/van</c:v>
                </c:pt>
                <c:pt idx="3">
                  <c:v>Bicycle</c:v>
                </c:pt>
                <c:pt idx="4">
                  <c:v>Bus/coach service</c:v>
                </c:pt>
              </c:strCache>
            </c:strRef>
          </c:cat>
          <c:val>
            <c:numRef>
              <c:f>Sheet1!$F$3:$F$5</c:f>
              <c:numCache>
                <c:formatCode>General</c:formatCode>
                <c:ptCount val="3"/>
              </c:numCache>
            </c:numRef>
          </c:val>
        </c:ser>
        <c:ser>
          <c:idx val="5"/>
          <c:order val="5"/>
          <c:tx>
            <c:strRef>
              <c:f>Sheet1!$G$1</c:f>
              <c:strCache>
                <c:ptCount val="1"/>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cat>
            <c:strRef>
              <c:f>Sheet1!$A$2:$A$6</c:f>
              <c:strCache>
                <c:ptCount val="5"/>
                <c:pt idx="0">
                  <c:v>Organised coach tour</c:v>
                </c:pt>
                <c:pt idx="1">
                  <c:v>Own car/van</c:v>
                </c:pt>
                <c:pt idx="2">
                  <c:v>Hire car/van</c:v>
                </c:pt>
                <c:pt idx="3">
                  <c:v>Bicycle</c:v>
                </c:pt>
                <c:pt idx="4">
                  <c:v>Bus/coach service</c:v>
                </c:pt>
              </c:strCache>
            </c:strRef>
          </c:cat>
          <c:val>
            <c:numRef>
              <c:f>Sheet1!$G$3:$G$5</c:f>
              <c:numCache>
                <c:formatCode>General</c:formatCode>
                <c:ptCount val="3"/>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5439532349301"/>
          <c:y val="6.9602054798144103E-2"/>
          <c:w val="0.87814155057573995"/>
          <c:h val="0.66650266372519495"/>
        </c:manualLayout>
      </c:layout>
      <c:barChart>
        <c:barDir val="col"/>
        <c:grouping val="stacked"/>
        <c:varyColors val="0"/>
        <c:ser>
          <c:idx val="0"/>
          <c:order val="0"/>
          <c:tx>
            <c:strRef>
              <c:f>Sheet1!$B$1</c:f>
              <c:strCache>
                <c:ptCount val="1"/>
                <c:pt idx="0">
                  <c:v>30 mins or less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007373904057393E-2"/>
                  <c:y val="-1.679707545722430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5492166705176606E-2"/>
                  <c:y val="-7.6985706500160603E-1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8560369404756802E-2"/>
                  <c:y val="8.3985377286121595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7.1628572104336999E-2"/>
                  <c:y val="-7.6985706500160603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Sheet1!$B$2:$B$5</c:f>
              <c:numCache>
                <c:formatCode>0%</c:formatCode>
                <c:ptCount val="4"/>
                <c:pt idx="0">
                  <c:v>0.05</c:v>
                </c:pt>
                <c:pt idx="1">
                  <c:v>0.04</c:v>
                </c:pt>
                <c:pt idx="2">
                  <c:v>7.0000000000000007E-2</c:v>
                </c:pt>
                <c:pt idx="3">
                  <c:v>0.05</c:v>
                </c:pt>
              </c:numCache>
            </c:numRef>
          </c:val>
        </c:ser>
        <c:ser>
          <c:idx val="1"/>
          <c:order val="1"/>
          <c:tx>
            <c:strRef>
              <c:f>Sheet1!$C$1</c:f>
              <c:strCache>
                <c:ptCount val="1"/>
                <c:pt idx="0">
                  <c:v>31-60 mins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Sheet1!$C$2:$C$5</c:f>
              <c:numCache>
                <c:formatCode>0%</c:formatCode>
                <c:ptCount val="4"/>
                <c:pt idx="0">
                  <c:v>0.36</c:v>
                </c:pt>
                <c:pt idx="1">
                  <c:v>0.34</c:v>
                </c:pt>
                <c:pt idx="2">
                  <c:v>0.37</c:v>
                </c:pt>
                <c:pt idx="3">
                  <c:v>0.41</c:v>
                </c:pt>
              </c:numCache>
            </c:numRef>
          </c:val>
        </c:ser>
        <c:ser>
          <c:idx val="2"/>
          <c:order val="2"/>
          <c:tx>
            <c:strRef>
              <c:f>Sheet1!$D$1</c:f>
              <c:strCache>
                <c:ptCount val="1"/>
                <c:pt idx="0">
                  <c:v>60-90 mins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Sheet1!$D$2:$D$5</c:f>
              <c:numCache>
                <c:formatCode>0%</c:formatCode>
                <c:ptCount val="4"/>
                <c:pt idx="0">
                  <c:v>0.36</c:v>
                </c:pt>
                <c:pt idx="1">
                  <c:v>0.38</c:v>
                </c:pt>
                <c:pt idx="2">
                  <c:v>0.34</c:v>
                </c:pt>
                <c:pt idx="3">
                  <c:v>0.35</c:v>
                </c:pt>
              </c:numCache>
            </c:numRef>
          </c:val>
        </c:ser>
        <c:ser>
          <c:idx val="3"/>
          <c:order val="3"/>
          <c:tx>
            <c:strRef>
              <c:f>Sheet1!$E$1</c:f>
              <c:strCache>
                <c:ptCount val="1"/>
                <c:pt idx="0">
                  <c:v>&gt;90 mins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Sheet1!$E$2:$E$5</c:f>
              <c:numCache>
                <c:formatCode>0%</c:formatCode>
                <c:ptCount val="4"/>
                <c:pt idx="0">
                  <c:v>0.23</c:v>
                </c:pt>
                <c:pt idx="1">
                  <c:v>0.24</c:v>
                </c:pt>
                <c:pt idx="2">
                  <c:v>0.22</c:v>
                </c:pt>
                <c:pt idx="3">
                  <c:v>0.2</c:v>
                </c:pt>
              </c:numCache>
            </c:numRef>
          </c:val>
        </c:ser>
        <c:dLbls>
          <c:showLegendKey val="0"/>
          <c:showVal val="0"/>
          <c:showCatName val="0"/>
          <c:showSerName val="0"/>
          <c:showPercent val="0"/>
          <c:showBubbleSize val="0"/>
        </c:dLbls>
        <c:gapWidth val="150"/>
        <c:overlap val="100"/>
        <c:axId val="199904640"/>
        <c:axId val="199935104"/>
      </c:barChart>
      <c:catAx>
        <c:axId val="199904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9935104"/>
        <c:crosses val="autoZero"/>
        <c:auto val="1"/>
        <c:lblAlgn val="ctr"/>
        <c:lblOffset val="100"/>
        <c:noMultiLvlLbl val="0"/>
      </c:catAx>
      <c:valAx>
        <c:axId val="19993510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9904640"/>
        <c:crosses val="autoZero"/>
        <c:crossBetween val="between"/>
        <c:majorUnit val="0.2"/>
      </c:valAx>
      <c:spPr>
        <a:noFill/>
        <a:ln>
          <a:noFill/>
        </a:ln>
        <a:effectLst/>
      </c:spPr>
    </c:plotArea>
    <c:legend>
      <c:legendPos val="b"/>
      <c:layout>
        <c:manualLayout>
          <c:xMode val="edge"/>
          <c:yMode val="edge"/>
          <c:x val="0.13047662019390799"/>
          <c:y val="0.89726935102448901"/>
          <c:w val="0.76677394881386196"/>
          <c:h val="7.57984824087569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372262561381"/>
          <c:y val="5.09101791222056E-2"/>
          <c:w val="0.73922939599866599"/>
          <c:h val="0.83033752504146396"/>
        </c:manualLayout>
      </c:layout>
      <c:pieChart>
        <c:varyColors val="1"/>
        <c:ser>
          <c:idx val="0"/>
          <c:order val="0"/>
          <c:tx>
            <c:strRef>
              <c:f>Sheet1!$B$1</c:f>
              <c:strCache>
                <c:ptCount val="1"/>
                <c:pt idx="0">
                  <c:v>2016/17</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4.5110889051796998E-2"/>
                  <c:y val="-0.208696253603561"/>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0.15728999394912599"/>
                  <c:y val="3.340532059473769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Sheet1!$A$2:$A$14</c:f>
              <c:strCache>
                <c:ptCount val="2"/>
                <c:pt idx="0">
                  <c:v>Leisure trip</c:v>
                </c:pt>
                <c:pt idx="1">
                  <c:v>Business trip</c:v>
                </c:pt>
              </c:strCache>
            </c:strRef>
          </c:cat>
          <c:val>
            <c:numRef>
              <c:f>Sheet1!$B$2:$B$14</c:f>
              <c:numCache>
                <c:formatCode>0%</c:formatCode>
                <c:ptCount val="2"/>
                <c:pt idx="0">
                  <c:v>0.98</c:v>
                </c:pt>
                <c:pt idx="1">
                  <c:v>0.02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baseline="0">
                <a:solidFill>
                  <a:schemeClr val="tx1">
                    <a:lumMod val="65000"/>
                    <a:lumOff val="35000"/>
                  </a:schemeClr>
                </a:solidFill>
                <a:latin typeface="+mn-lt"/>
                <a:ea typeface="+mn-ea"/>
                <a:cs typeface="+mn-cs"/>
              </a:defRPr>
            </a:pPr>
            <a:r>
              <a:rPr lang="en-US" sz="1400" u="sng" dirty="0"/>
              <a:t>Interview area/location</a:t>
            </a:r>
          </a:p>
        </c:rich>
      </c:tx>
      <c:layout/>
      <c:overlay val="0"/>
      <c:spPr>
        <a:noFill/>
        <a:ln>
          <a:noFill/>
        </a:ln>
        <a:effectLst/>
      </c:spPr>
    </c:title>
    <c:autoTitleDeleted val="0"/>
    <c:plotArea>
      <c:layout>
        <c:manualLayout>
          <c:layoutTarget val="inner"/>
          <c:xMode val="edge"/>
          <c:yMode val="edge"/>
          <c:x val="4.9844414248369398E-2"/>
          <c:y val="0.23887402753311601"/>
          <c:w val="0.93357385741565302"/>
          <c:h val="0.41276648416837702"/>
        </c:manualLayout>
      </c:layout>
      <c:barChart>
        <c:barDir val="col"/>
        <c:grouping val="stacked"/>
        <c:varyColors val="0"/>
        <c:ser>
          <c:idx val="0"/>
          <c:order val="0"/>
          <c:tx>
            <c:strRef>
              <c:f>Sheet1!$B$1</c:f>
              <c:strCache>
                <c:ptCount val="1"/>
                <c:pt idx="0">
                  <c:v>Series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4"/>
            <c:invertIfNegative val="0"/>
            <c:bubble3D val="0"/>
            <c:spPr>
              <a:solidFill>
                <a:schemeClr val="accent6"/>
              </a:solidFill>
              <a:ln>
                <a:solidFill>
                  <a:schemeClr val="accent6"/>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invertIfNegative val="0"/>
            <c:bubble3D val="0"/>
            <c:spPr>
              <a:solidFill>
                <a:schemeClr val="accent6"/>
              </a:solidFill>
              <a:ln>
                <a:solidFill>
                  <a:schemeClr val="accent6"/>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invertIfNegative val="0"/>
            <c:bubble3D val="0"/>
            <c:spPr>
              <a:solidFill>
                <a:schemeClr val="accent6"/>
              </a:solidFill>
              <a:ln>
                <a:solidFill>
                  <a:schemeClr val="accent6"/>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West Cornwall</c:v>
                </c:pt>
                <c:pt idx="1">
                  <c:v>North Coast</c:v>
                </c:pt>
                <c:pt idx="2">
                  <c:v>South Coast</c:v>
                </c:pt>
                <c:pt idx="3">
                  <c:v>Bodmin/Tamar Valley</c:v>
                </c:pt>
                <c:pt idx="4">
                  <c:v>Coastal</c:v>
                </c:pt>
                <c:pt idx="5">
                  <c:v>Urban</c:v>
                </c:pt>
                <c:pt idx="6">
                  <c:v>Rural</c:v>
                </c:pt>
              </c:strCache>
            </c:strRef>
          </c:cat>
          <c:val>
            <c:numRef>
              <c:f>Sheet1!$B$2:$B$8</c:f>
              <c:numCache>
                <c:formatCode>0%</c:formatCode>
                <c:ptCount val="7"/>
                <c:pt idx="0">
                  <c:v>0.24</c:v>
                </c:pt>
                <c:pt idx="1">
                  <c:v>0.28999999999999998</c:v>
                </c:pt>
                <c:pt idx="2">
                  <c:v>0.26</c:v>
                </c:pt>
                <c:pt idx="3">
                  <c:v>0.2</c:v>
                </c:pt>
                <c:pt idx="4">
                  <c:v>0.59</c:v>
                </c:pt>
                <c:pt idx="5">
                  <c:v>0.19</c:v>
                </c:pt>
                <c:pt idx="6">
                  <c:v>0.22</c:v>
                </c:pt>
              </c:numCache>
            </c:numRef>
          </c:val>
        </c:ser>
        <c:dLbls>
          <c:showLegendKey val="0"/>
          <c:showVal val="0"/>
          <c:showCatName val="0"/>
          <c:showSerName val="0"/>
          <c:showPercent val="0"/>
          <c:showBubbleSize val="0"/>
        </c:dLbls>
        <c:gapWidth val="150"/>
        <c:overlap val="100"/>
        <c:axId val="193575168"/>
        <c:axId val="193585152"/>
      </c:barChart>
      <c:catAx>
        <c:axId val="193575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3585152"/>
        <c:crosses val="autoZero"/>
        <c:auto val="1"/>
        <c:lblAlgn val="ctr"/>
        <c:lblOffset val="100"/>
        <c:noMultiLvlLbl val="0"/>
      </c:catAx>
      <c:valAx>
        <c:axId val="193585152"/>
        <c:scaling>
          <c:orientation val="minMax"/>
          <c:max val="0.6"/>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3575168"/>
        <c:crosses val="autoZero"/>
        <c:crossBetween val="between"/>
        <c:majorUnit val="0.2"/>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395416320927294E-2"/>
          <c:y val="6.8717868659191106E-2"/>
          <c:w val="0.879665359686849"/>
          <c:h val="0.69824936342935295"/>
        </c:manualLayout>
      </c:layout>
      <c:barChart>
        <c:barDir val="col"/>
        <c:grouping val="stacked"/>
        <c:varyColors val="0"/>
        <c:ser>
          <c:idx val="0"/>
          <c:order val="0"/>
          <c:tx>
            <c:strRef>
              <c:f>Sheet1!$B$1</c:f>
              <c:strCache>
                <c:ptCount val="1"/>
                <c:pt idx="0">
                  <c:v>Yes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2016/17</c:v>
                </c:pt>
                <c:pt idx="1">
                  <c:v>2015/16</c:v>
                </c:pt>
                <c:pt idx="2">
                  <c:v>2014/15</c:v>
                </c:pt>
                <c:pt idx="3">
                  <c:v>2013/14</c:v>
                </c:pt>
                <c:pt idx="4">
                  <c:v>2012/13</c:v>
                </c:pt>
              </c:strCache>
            </c:strRef>
          </c:cat>
          <c:val>
            <c:numRef>
              <c:f>Sheet1!$B$2:$B$6</c:f>
              <c:numCache>
                <c:formatCode>0%</c:formatCode>
                <c:ptCount val="5"/>
                <c:pt idx="0">
                  <c:v>0.11</c:v>
                </c:pt>
                <c:pt idx="1">
                  <c:v>0.13</c:v>
                </c:pt>
                <c:pt idx="2">
                  <c:v>0.16</c:v>
                </c:pt>
                <c:pt idx="3">
                  <c:v>0.13</c:v>
                </c:pt>
                <c:pt idx="4">
                  <c:v>0.09</c:v>
                </c:pt>
              </c:numCache>
            </c:numRef>
          </c:val>
        </c:ser>
        <c:ser>
          <c:idx val="1"/>
          <c:order val="1"/>
          <c:tx>
            <c:strRef>
              <c:f>Sheet1!$C$1</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2016/17</c:v>
                </c:pt>
                <c:pt idx="1">
                  <c:v>2015/16</c:v>
                </c:pt>
                <c:pt idx="2">
                  <c:v>2014/15</c:v>
                </c:pt>
                <c:pt idx="3">
                  <c:v>2013/14</c:v>
                </c:pt>
                <c:pt idx="4">
                  <c:v>2012/13</c:v>
                </c:pt>
              </c:strCache>
            </c:strRef>
          </c:cat>
          <c:val>
            <c:numRef>
              <c:f>Sheet1!$C$2:$C$6</c:f>
              <c:numCache>
                <c:formatCode>0%</c:formatCode>
                <c:ptCount val="5"/>
                <c:pt idx="0">
                  <c:v>0.89</c:v>
                </c:pt>
                <c:pt idx="1">
                  <c:v>0.87</c:v>
                </c:pt>
                <c:pt idx="2">
                  <c:v>0.84</c:v>
                </c:pt>
                <c:pt idx="3">
                  <c:v>0.87</c:v>
                </c:pt>
                <c:pt idx="4">
                  <c:v>0.91</c:v>
                </c:pt>
              </c:numCache>
            </c:numRef>
          </c:val>
        </c:ser>
        <c:dLbls>
          <c:showLegendKey val="0"/>
          <c:showVal val="1"/>
          <c:showCatName val="0"/>
          <c:showSerName val="0"/>
          <c:showPercent val="0"/>
          <c:showBubbleSize val="0"/>
        </c:dLbls>
        <c:gapWidth val="150"/>
        <c:overlap val="100"/>
        <c:axId val="200973312"/>
        <c:axId val="200979200"/>
      </c:barChart>
      <c:catAx>
        <c:axId val="200973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00979200"/>
        <c:crosses val="autoZero"/>
        <c:auto val="1"/>
        <c:lblAlgn val="ctr"/>
        <c:lblOffset val="100"/>
        <c:noMultiLvlLbl val="0"/>
      </c:catAx>
      <c:valAx>
        <c:axId val="20097920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0973312"/>
        <c:crosses val="autoZero"/>
        <c:crossBetween val="between"/>
        <c:majorUnit val="0.2"/>
      </c:valAx>
      <c:spPr>
        <a:noFill/>
        <a:ln>
          <a:noFill/>
        </a:ln>
        <a:effectLst/>
      </c:spPr>
    </c:plotArea>
    <c:legend>
      <c:legendPos val="b"/>
      <c:layout>
        <c:manualLayout>
          <c:xMode val="edge"/>
          <c:yMode val="edge"/>
          <c:x val="0.39449147827690001"/>
          <c:y val="0.89586296370066898"/>
          <c:w val="0.20366998235741199"/>
          <c:h val="6.9953327124638698E-2"/>
        </c:manualLayout>
      </c:layout>
      <c:overlay val="0"/>
      <c:spPr>
        <a:noFill/>
        <a:ln>
          <a:solidFill>
            <a:schemeClr val="tx1"/>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395416320927294E-2"/>
          <c:y val="6.8717868659191106E-2"/>
          <c:w val="0.879665359686849"/>
          <c:h val="0.70850447618176005"/>
        </c:manualLayout>
      </c:layout>
      <c:barChart>
        <c:barDir val="col"/>
        <c:grouping val="stacked"/>
        <c:varyColors val="0"/>
        <c:ser>
          <c:idx val="0"/>
          <c:order val="0"/>
          <c:tx>
            <c:strRef>
              <c:f>Sheet1!$B$1</c:f>
              <c:strCache>
                <c:ptCount val="1"/>
                <c:pt idx="0">
                  <c:v>With the last 12 months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2016/17</c:v>
                </c:pt>
                <c:pt idx="1">
                  <c:v>2015/16</c:v>
                </c:pt>
                <c:pt idx="2">
                  <c:v>2014/15</c:v>
                </c:pt>
                <c:pt idx="3">
                  <c:v>2013/14</c:v>
                </c:pt>
                <c:pt idx="4">
                  <c:v>2012/13</c:v>
                </c:pt>
              </c:strCache>
            </c:strRef>
          </c:cat>
          <c:val>
            <c:numRef>
              <c:f>Sheet1!$B$2:$B$6</c:f>
              <c:numCache>
                <c:formatCode>0%</c:formatCode>
                <c:ptCount val="5"/>
                <c:pt idx="0">
                  <c:v>0.45</c:v>
                </c:pt>
                <c:pt idx="1">
                  <c:v>0.54</c:v>
                </c:pt>
                <c:pt idx="2">
                  <c:v>0.54</c:v>
                </c:pt>
                <c:pt idx="3">
                  <c:v>0.6</c:v>
                </c:pt>
                <c:pt idx="4">
                  <c:v>0.56999999999999995</c:v>
                </c:pt>
              </c:numCache>
            </c:numRef>
          </c:val>
        </c:ser>
        <c:ser>
          <c:idx val="1"/>
          <c:order val="1"/>
          <c:tx>
            <c:strRef>
              <c:f>Sheet1!$C$1</c:f>
              <c:strCache>
                <c:ptCount val="1"/>
                <c:pt idx="0">
                  <c:v>1-2 years ago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2016/17</c:v>
                </c:pt>
                <c:pt idx="1">
                  <c:v>2015/16</c:v>
                </c:pt>
                <c:pt idx="2">
                  <c:v>2014/15</c:v>
                </c:pt>
                <c:pt idx="3">
                  <c:v>2013/14</c:v>
                </c:pt>
                <c:pt idx="4">
                  <c:v>2012/13</c:v>
                </c:pt>
              </c:strCache>
            </c:strRef>
          </c:cat>
          <c:val>
            <c:numRef>
              <c:f>Sheet1!$C$2:$C$6</c:f>
              <c:numCache>
                <c:formatCode>0%</c:formatCode>
                <c:ptCount val="5"/>
                <c:pt idx="0">
                  <c:v>0.28999999999999998</c:v>
                </c:pt>
                <c:pt idx="1">
                  <c:v>0.21</c:v>
                </c:pt>
                <c:pt idx="2">
                  <c:v>0.16</c:v>
                </c:pt>
                <c:pt idx="3">
                  <c:v>0.15</c:v>
                </c:pt>
                <c:pt idx="4">
                  <c:v>0.16</c:v>
                </c:pt>
              </c:numCache>
            </c:numRef>
          </c:val>
        </c:ser>
        <c:ser>
          <c:idx val="2"/>
          <c:order val="2"/>
          <c:tx>
            <c:strRef>
              <c:f>Sheet1!$D$1</c:f>
              <c:strCache>
                <c:ptCount val="1"/>
                <c:pt idx="0">
                  <c:v>3 or more years ago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2016/17</c:v>
                </c:pt>
                <c:pt idx="1">
                  <c:v>2015/16</c:v>
                </c:pt>
                <c:pt idx="2">
                  <c:v>2014/15</c:v>
                </c:pt>
                <c:pt idx="3">
                  <c:v>2013/14</c:v>
                </c:pt>
                <c:pt idx="4">
                  <c:v>2012/13</c:v>
                </c:pt>
              </c:strCache>
            </c:strRef>
          </c:cat>
          <c:val>
            <c:numRef>
              <c:f>Sheet1!$D$2:$D$6</c:f>
              <c:numCache>
                <c:formatCode>0%</c:formatCode>
                <c:ptCount val="5"/>
                <c:pt idx="0">
                  <c:v>0.25</c:v>
                </c:pt>
                <c:pt idx="1">
                  <c:v>0.24</c:v>
                </c:pt>
                <c:pt idx="2">
                  <c:v>0.3</c:v>
                </c:pt>
                <c:pt idx="3">
                  <c:v>0.26</c:v>
                </c:pt>
                <c:pt idx="4">
                  <c:v>0.27</c:v>
                </c:pt>
              </c:numCache>
            </c:numRef>
          </c:val>
        </c:ser>
        <c:dLbls>
          <c:showLegendKey val="0"/>
          <c:showVal val="1"/>
          <c:showCatName val="0"/>
          <c:showSerName val="0"/>
          <c:showPercent val="0"/>
          <c:showBubbleSize val="0"/>
        </c:dLbls>
        <c:gapWidth val="150"/>
        <c:overlap val="100"/>
        <c:axId val="200636288"/>
        <c:axId val="200637824"/>
      </c:barChart>
      <c:catAx>
        <c:axId val="200636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00637824"/>
        <c:crosses val="autoZero"/>
        <c:auto val="1"/>
        <c:lblAlgn val="ctr"/>
        <c:lblOffset val="100"/>
        <c:noMultiLvlLbl val="0"/>
      </c:catAx>
      <c:valAx>
        <c:axId val="20063782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063628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321114051084"/>
          <c:y val="6.3072843823016006E-2"/>
          <c:w val="0.85567888594891595"/>
          <c:h val="0.74861876249038495"/>
        </c:manualLayout>
      </c:layout>
      <c:barChart>
        <c:barDir val="col"/>
        <c:grouping val="stacked"/>
        <c:varyColors val="0"/>
        <c:ser>
          <c:idx val="0"/>
          <c:order val="0"/>
          <c:tx>
            <c:strRef>
              <c:f>Sheet1!$B$1</c:f>
              <c:strCache>
                <c:ptCount val="1"/>
                <c:pt idx="0">
                  <c:v>Yes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Sheet1!$B$2:$B$5</c:f>
              <c:numCache>
                <c:formatCode>0%</c:formatCode>
                <c:ptCount val="4"/>
                <c:pt idx="0">
                  <c:v>0.38</c:v>
                </c:pt>
                <c:pt idx="1">
                  <c:v>0.41</c:v>
                </c:pt>
                <c:pt idx="2">
                  <c:v>0.36</c:v>
                </c:pt>
                <c:pt idx="3">
                  <c:v>0.36</c:v>
                </c:pt>
              </c:numCache>
            </c:numRef>
          </c:val>
        </c:ser>
        <c:ser>
          <c:idx val="1"/>
          <c:order val="1"/>
          <c:tx>
            <c:strRef>
              <c:f>Sheet1!$C$1</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Sheet1!$C$2:$C$5</c:f>
              <c:numCache>
                <c:formatCode>0%</c:formatCode>
                <c:ptCount val="4"/>
                <c:pt idx="0">
                  <c:v>0.62</c:v>
                </c:pt>
                <c:pt idx="1">
                  <c:v>0.59</c:v>
                </c:pt>
                <c:pt idx="2">
                  <c:v>0.64</c:v>
                </c:pt>
                <c:pt idx="3">
                  <c:v>0.64</c:v>
                </c:pt>
              </c:numCache>
            </c:numRef>
          </c:val>
        </c:ser>
        <c:dLbls>
          <c:showLegendKey val="0"/>
          <c:showVal val="0"/>
          <c:showCatName val="0"/>
          <c:showSerName val="0"/>
          <c:showPercent val="0"/>
          <c:showBubbleSize val="0"/>
        </c:dLbls>
        <c:gapWidth val="150"/>
        <c:overlap val="100"/>
        <c:axId val="200735744"/>
        <c:axId val="200741632"/>
      </c:barChart>
      <c:catAx>
        <c:axId val="200735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00741632"/>
        <c:crosses val="autoZero"/>
        <c:auto val="1"/>
        <c:lblAlgn val="ctr"/>
        <c:lblOffset val="100"/>
        <c:noMultiLvlLbl val="0"/>
      </c:catAx>
      <c:valAx>
        <c:axId val="20074163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0735744"/>
        <c:crosses val="autoZero"/>
        <c:crossBetween val="between"/>
        <c:majorUnit val="0.2"/>
      </c:valAx>
      <c:spPr>
        <a:noFill/>
        <a:ln>
          <a:noFill/>
        </a:ln>
        <a:effectLst/>
      </c:spPr>
    </c:plotArea>
    <c:legend>
      <c:legendPos val="b"/>
      <c:layout>
        <c:manualLayout>
          <c:xMode val="edge"/>
          <c:yMode val="edge"/>
          <c:x val="0.46145040218955702"/>
          <c:y val="0.91944926026187701"/>
          <c:w val="0.17422766664043601"/>
          <c:h val="7.67978988819194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15650140672395E-2"/>
          <c:y val="0.103174706356504"/>
          <c:w val="0.87466924405979596"/>
          <c:h val="0.68427887445130198"/>
        </c:manualLayout>
      </c:layout>
      <c:barChart>
        <c:barDir val="col"/>
        <c:grouping val="clustered"/>
        <c:varyColors val="0"/>
        <c:ser>
          <c:idx val="0"/>
          <c:order val="0"/>
          <c:tx>
            <c:strRef>
              <c:f>Sheet1!$B$1</c:f>
              <c:strCache>
                <c:ptCount val="1"/>
                <c:pt idx="0">
                  <c:v>2016/17</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Jan</c:v>
                </c:pt>
                <c:pt idx="1">
                  <c:v>Feb</c:v>
                </c:pt>
                <c:pt idx="2">
                  <c:v>Mar</c:v>
                </c:pt>
                <c:pt idx="3">
                  <c:v>Apr</c:v>
                </c:pt>
                <c:pt idx="4">
                  <c:v>May</c:v>
                </c:pt>
                <c:pt idx="5">
                  <c:v>June</c:v>
                </c:pt>
                <c:pt idx="6">
                  <c:v>Jul</c:v>
                </c:pt>
                <c:pt idx="7">
                  <c:v>Aug</c:v>
                </c:pt>
                <c:pt idx="8">
                  <c:v>Sept</c:v>
                </c:pt>
                <c:pt idx="9">
                  <c:v>Oct</c:v>
                </c:pt>
                <c:pt idx="10">
                  <c:v>Nov</c:v>
                </c:pt>
                <c:pt idx="11">
                  <c:v>Dec</c:v>
                </c:pt>
                <c:pt idx="12">
                  <c:v>All</c:v>
                </c:pt>
                <c:pt idx="13">
                  <c:v>Varies</c:v>
                </c:pt>
              </c:strCache>
            </c:strRef>
          </c:cat>
          <c:val>
            <c:numRef>
              <c:f>Sheet1!$B$2:$B$15</c:f>
              <c:numCache>
                <c:formatCode>0%</c:formatCode>
                <c:ptCount val="14"/>
                <c:pt idx="0">
                  <c:v>0.03</c:v>
                </c:pt>
                <c:pt idx="1">
                  <c:v>0.05</c:v>
                </c:pt>
                <c:pt idx="2">
                  <c:v>0.1</c:v>
                </c:pt>
                <c:pt idx="3">
                  <c:v>0.18</c:v>
                </c:pt>
                <c:pt idx="4">
                  <c:v>0.17</c:v>
                </c:pt>
                <c:pt idx="5">
                  <c:v>0.24</c:v>
                </c:pt>
                <c:pt idx="6">
                  <c:v>0.27</c:v>
                </c:pt>
                <c:pt idx="7">
                  <c:v>0.36</c:v>
                </c:pt>
                <c:pt idx="8">
                  <c:v>0.24</c:v>
                </c:pt>
                <c:pt idx="9">
                  <c:v>0.16</c:v>
                </c:pt>
                <c:pt idx="10">
                  <c:v>0.09</c:v>
                </c:pt>
                <c:pt idx="11">
                  <c:v>0.13</c:v>
                </c:pt>
                <c:pt idx="12">
                  <c:v>0.1</c:v>
                </c:pt>
                <c:pt idx="13">
                  <c:v>0.06</c:v>
                </c:pt>
              </c:numCache>
            </c:numRef>
          </c:val>
        </c:ser>
        <c:dLbls>
          <c:showLegendKey val="0"/>
          <c:showVal val="0"/>
          <c:showCatName val="0"/>
          <c:showSerName val="0"/>
          <c:showPercent val="0"/>
          <c:showBubbleSize val="0"/>
        </c:dLbls>
        <c:gapWidth val="100"/>
        <c:overlap val="-24"/>
        <c:axId val="200830336"/>
        <c:axId val="200836224"/>
      </c:barChart>
      <c:catAx>
        <c:axId val="200830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00836224"/>
        <c:crosses val="autoZero"/>
        <c:auto val="1"/>
        <c:lblAlgn val="ctr"/>
        <c:lblOffset val="100"/>
        <c:noMultiLvlLbl val="0"/>
      </c:catAx>
      <c:valAx>
        <c:axId val="200836224"/>
        <c:scaling>
          <c:orientation val="minMax"/>
          <c:max val="0.4"/>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0830336"/>
        <c:crosses val="autoZero"/>
        <c:crossBetween val="between"/>
        <c:majorUnit val="0.1"/>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875943265111"/>
          <c:y val="0.106008534521742"/>
          <c:w val="0.67048427794139498"/>
          <c:h val="0.71639878991675199"/>
        </c:manualLayout>
      </c:layout>
      <c:barChart>
        <c:barDir val="bar"/>
        <c:grouping val="stacked"/>
        <c:varyColors val="0"/>
        <c:ser>
          <c:idx val="0"/>
          <c:order val="0"/>
          <c:tx>
            <c:strRef>
              <c:f>Sheet1!$B$1</c:f>
              <c:strCache>
                <c:ptCount val="1"/>
                <c:pt idx="0">
                  <c:v>Very poor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764125174947501E-2"/>
                  <c:y val="-7.9874424637185304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Accommodation</c:v>
                </c:pt>
                <c:pt idx="1">
                  <c:v>Eating out in pubs</c:v>
                </c:pt>
                <c:pt idx="2">
                  <c:v>Eating out in restaurants</c:v>
                </c:pt>
                <c:pt idx="3">
                  <c:v>Visiting attractions</c:v>
                </c:pt>
                <c:pt idx="4">
                  <c:v>Overall</c:v>
                </c:pt>
              </c:strCache>
            </c:strRef>
          </c:cat>
          <c:val>
            <c:numRef>
              <c:f>Sheet1!$B$2:$B$6</c:f>
              <c:numCache>
                <c:formatCode>0%</c:formatCode>
                <c:ptCount val="5"/>
                <c:pt idx="0">
                  <c:v>0.01</c:v>
                </c:pt>
                <c:pt idx="1">
                  <c:v>0</c:v>
                </c:pt>
                <c:pt idx="2">
                  <c:v>0</c:v>
                </c:pt>
                <c:pt idx="3">
                  <c:v>0</c:v>
                </c:pt>
                <c:pt idx="4">
                  <c:v>0</c:v>
                </c:pt>
              </c:numCache>
            </c:numRef>
          </c:val>
        </c:ser>
        <c:ser>
          <c:idx val="1"/>
          <c:order val="1"/>
          <c:tx>
            <c:strRef>
              <c:f>Sheet1!$C$1</c:f>
              <c:strCache>
                <c:ptCount val="1"/>
                <c:pt idx="0">
                  <c:v>Poor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2.88058838399331E-2"/>
                  <c:y val="-6.89951160150159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2.88058838399331E-2"/>
                  <c:y val="-7.1994903667842697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4"/>
              <c:layout>
                <c:manualLayout>
                  <c:x val="2.01641186879532E-2"/>
                  <c:y val="-8.3994054279149896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Accommodation</c:v>
                </c:pt>
                <c:pt idx="1">
                  <c:v>Eating out in pubs</c:v>
                </c:pt>
                <c:pt idx="2">
                  <c:v>Eating out in restaurants</c:v>
                </c:pt>
                <c:pt idx="3">
                  <c:v>Visiting attractions</c:v>
                </c:pt>
                <c:pt idx="4">
                  <c:v>Overall</c:v>
                </c:pt>
              </c:strCache>
            </c:strRef>
          </c:cat>
          <c:val>
            <c:numRef>
              <c:f>Sheet1!$C$2:$C$6</c:f>
              <c:numCache>
                <c:formatCode>0%</c:formatCode>
                <c:ptCount val="5"/>
                <c:pt idx="0">
                  <c:v>0.03</c:v>
                </c:pt>
                <c:pt idx="1">
                  <c:v>0.03</c:v>
                </c:pt>
                <c:pt idx="2">
                  <c:v>0.03</c:v>
                </c:pt>
                <c:pt idx="3">
                  <c:v>0.04</c:v>
                </c:pt>
                <c:pt idx="4">
                  <c:v>0.01</c:v>
                </c:pt>
              </c:numCache>
            </c:numRef>
          </c:val>
        </c:ser>
        <c:ser>
          <c:idx val="2"/>
          <c:order val="2"/>
          <c:tx>
            <c:strRef>
              <c:f>Sheet1!$D$1</c:f>
              <c:strCache>
                <c:ptCount val="1"/>
                <c:pt idx="0">
                  <c:v>Average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Accommodation</c:v>
                </c:pt>
                <c:pt idx="1">
                  <c:v>Eating out in pubs</c:v>
                </c:pt>
                <c:pt idx="2">
                  <c:v>Eating out in restaurants</c:v>
                </c:pt>
                <c:pt idx="3">
                  <c:v>Visiting attractions</c:v>
                </c:pt>
                <c:pt idx="4">
                  <c:v>Overall</c:v>
                </c:pt>
              </c:strCache>
            </c:strRef>
          </c:cat>
          <c:val>
            <c:numRef>
              <c:f>Sheet1!$D$2:$D$6</c:f>
              <c:numCache>
                <c:formatCode>0%</c:formatCode>
                <c:ptCount val="5"/>
                <c:pt idx="0">
                  <c:v>0.18</c:v>
                </c:pt>
                <c:pt idx="1">
                  <c:v>0.27</c:v>
                </c:pt>
                <c:pt idx="2">
                  <c:v>0.28999999999999998</c:v>
                </c:pt>
                <c:pt idx="3">
                  <c:v>0.21</c:v>
                </c:pt>
                <c:pt idx="4">
                  <c:v>0.21</c:v>
                </c:pt>
              </c:numCache>
            </c:numRef>
          </c:val>
        </c:ser>
        <c:ser>
          <c:idx val="3"/>
          <c:order val="3"/>
          <c:tx>
            <c:strRef>
              <c:f>Sheet1!$E$1</c:f>
              <c:strCache>
                <c:ptCount val="1"/>
                <c:pt idx="0">
                  <c:v>Good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Accommodation</c:v>
                </c:pt>
                <c:pt idx="1">
                  <c:v>Eating out in pubs</c:v>
                </c:pt>
                <c:pt idx="2">
                  <c:v>Eating out in restaurants</c:v>
                </c:pt>
                <c:pt idx="3">
                  <c:v>Visiting attractions</c:v>
                </c:pt>
                <c:pt idx="4">
                  <c:v>Overall</c:v>
                </c:pt>
              </c:strCache>
            </c:strRef>
          </c:cat>
          <c:val>
            <c:numRef>
              <c:f>Sheet1!$E$2:$E$6</c:f>
              <c:numCache>
                <c:formatCode>0%</c:formatCode>
                <c:ptCount val="5"/>
                <c:pt idx="0">
                  <c:v>0.38</c:v>
                </c:pt>
                <c:pt idx="1">
                  <c:v>0.44</c:v>
                </c:pt>
                <c:pt idx="2">
                  <c:v>0.44</c:v>
                </c:pt>
                <c:pt idx="3">
                  <c:v>0.44</c:v>
                </c:pt>
                <c:pt idx="4">
                  <c:v>0.45</c:v>
                </c:pt>
              </c:numCache>
            </c:numRef>
          </c:val>
        </c:ser>
        <c:ser>
          <c:idx val="4"/>
          <c:order val="4"/>
          <c:tx>
            <c:strRef>
              <c:f>Sheet1!$F$1</c:f>
              <c:strCache>
                <c:ptCount val="1"/>
                <c:pt idx="0">
                  <c:v>Very good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Accommodation</c:v>
                </c:pt>
                <c:pt idx="1">
                  <c:v>Eating out in pubs</c:v>
                </c:pt>
                <c:pt idx="2">
                  <c:v>Eating out in restaurants</c:v>
                </c:pt>
                <c:pt idx="3">
                  <c:v>Visiting attractions</c:v>
                </c:pt>
                <c:pt idx="4">
                  <c:v>Overall</c:v>
                </c:pt>
              </c:strCache>
            </c:strRef>
          </c:cat>
          <c:val>
            <c:numRef>
              <c:f>Sheet1!$F$2:$F$6</c:f>
              <c:numCache>
                <c:formatCode>0%</c:formatCode>
                <c:ptCount val="5"/>
                <c:pt idx="0">
                  <c:v>0.4</c:v>
                </c:pt>
                <c:pt idx="1">
                  <c:v>0.25</c:v>
                </c:pt>
                <c:pt idx="2">
                  <c:v>0.23</c:v>
                </c:pt>
                <c:pt idx="3">
                  <c:v>0.3</c:v>
                </c:pt>
                <c:pt idx="4">
                  <c:v>0.32</c:v>
                </c:pt>
              </c:numCache>
            </c:numRef>
          </c:val>
        </c:ser>
        <c:dLbls>
          <c:showLegendKey val="0"/>
          <c:showVal val="0"/>
          <c:showCatName val="0"/>
          <c:showSerName val="0"/>
          <c:showPercent val="0"/>
          <c:showBubbleSize val="0"/>
        </c:dLbls>
        <c:gapWidth val="150"/>
        <c:overlap val="100"/>
        <c:axId val="201597696"/>
        <c:axId val="201599232"/>
      </c:barChart>
      <c:catAx>
        <c:axId val="20159769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01599232"/>
        <c:crosses val="autoZero"/>
        <c:auto val="1"/>
        <c:lblAlgn val="ctr"/>
        <c:lblOffset val="100"/>
        <c:noMultiLvlLbl val="0"/>
      </c:catAx>
      <c:valAx>
        <c:axId val="201599232"/>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1597696"/>
        <c:crosses val="autoZero"/>
        <c:crossBetween val="between"/>
        <c:majorUnit val="0.2"/>
      </c:valAx>
      <c:spPr>
        <a:noFill/>
        <a:ln>
          <a:noFill/>
        </a:ln>
        <a:effectLst/>
      </c:spPr>
    </c:plotArea>
    <c:legend>
      <c:legendPos val="b"/>
      <c:layout>
        <c:manualLayout>
          <c:xMode val="edge"/>
          <c:yMode val="edge"/>
          <c:x val="3.02889743011024E-2"/>
          <c:y val="0.92411461771606696"/>
          <c:w val="0.86235632936775797"/>
          <c:h val="5.883652676770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6617900092077"/>
          <c:y val="0.25733597077825199"/>
          <c:w val="0.86942517136506103"/>
          <c:h val="0.73200344664189598"/>
        </c:manualLayout>
      </c:layout>
      <c:pie3DChart>
        <c:varyColors val="1"/>
        <c:ser>
          <c:idx val="0"/>
          <c:order val="0"/>
          <c:tx>
            <c:strRef>
              <c:f>Sheet1!$A$3</c:f>
              <c:strCache>
                <c:ptCount val="1"/>
                <c:pt idx="0">
                  <c:v>Hire car/van</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Lbls>
            <c:dLbl>
              <c:idx val="0"/>
              <c:layout>
                <c:manualLayout>
                  <c:x val="-0.190007812572662"/>
                  <c:y val="-0.20300310216834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dLbl>
              <c:idx val="1"/>
              <c:layout>
                <c:manualLayout>
                  <c:x val="-0.10867474585887101"/>
                  <c:y val="9.5760571709416001E-2"/>
                </c:manualLayout>
              </c:layout>
              <c:showLegendKey val="0"/>
              <c:showVal val="1"/>
              <c:showCatName val="1"/>
              <c:showSerName val="0"/>
              <c:showPercent val="0"/>
              <c:showBubbleSize val="0"/>
              <c:extLst>
                <c:ext xmlns:c15="http://schemas.microsoft.com/office/drawing/2012/chart" uri="{CE6537A1-D6FC-4f65-9D91-7224C49458BB}"/>
              </c:extLst>
            </c:dLbl>
            <c:dLbl>
              <c:idx val="2"/>
              <c:layout>
                <c:manualLayout>
                  <c:x val="-0.18404444795803501"/>
                  <c:y val="-2.4650288822043401E-2"/>
                </c:manualLayout>
              </c:layout>
              <c:showLegendKey val="0"/>
              <c:showVal val="1"/>
              <c:showCatName val="1"/>
              <c:showSerName val="0"/>
              <c:showPercent val="0"/>
              <c:showBubbleSize val="0"/>
              <c:extLst>
                <c:ext xmlns:c15="http://schemas.microsoft.com/office/drawing/2012/chart" uri="{CE6537A1-D6FC-4f65-9D91-7224C49458BB}"/>
              </c:extLst>
            </c:dLbl>
            <c:dLbl>
              <c:idx val="6"/>
              <c:layout>
                <c:manualLayout>
                  <c:x val="0.31596852302770601"/>
                  <c:y val="1.2485540822261601E-2"/>
                </c:manualLayout>
              </c:layou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Own car/van etc.</c:v>
                </c:pt>
                <c:pt idx="1">
                  <c:v>Hire car/van</c:v>
                </c:pt>
                <c:pt idx="2">
                  <c:v>Train</c:v>
                </c:pt>
                <c:pt idx="3">
                  <c:v>Organised coach tour</c:v>
                </c:pt>
                <c:pt idx="4">
                  <c:v>By plane/air travel</c:v>
                </c:pt>
                <c:pt idx="5">
                  <c:v>Bus/coach service</c:v>
                </c:pt>
                <c:pt idx="6">
                  <c:v>Other </c:v>
                </c:pt>
              </c:strCache>
            </c:strRef>
          </c:cat>
          <c:val>
            <c:numRef>
              <c:f>Sheet1!$B$2:$B$8</c:f>
              <c:numCache>
                <c:formatCode>0%</c:formatCode>
                <c:ptCount val="7"/>
                <c:pt idx="0">
                  <c:v>0.82</c:v>
                </c:pt>
                <c:pt idx="1">
                  <c:v>0.06</c:v>
                </c:pt>
                <c:pt idx="2">
                  <c:v>0.04</c:v>
                </c:pt>
                <c:pt idx="3">
                  <c:v>0.03</c:v>
                </c:pt>
                <c:pt idx="4">
                  <c:v>0.02</c:v>
                </c:pt>
                <c:pt idx="5">
                  <c:v>0.01</c:v>
                </c:pt>
                <c:pt idx="6">
                  <c:v>0.01</c:v>
                </c:pt>
              </c:numCache>
            </c:numRef>
          </c:val>
        </c:ser>
        <c:ser>
          <c:idx val="1"/>
          <c:order val="1"/>
          <c:tx>
            <c:strRef>
              <c:f>Sheet1!$A$6</c:f>
              <c:strCache>
                <c:ptCount val="1"/>
                <c:pt idx="0">
                  <c:v>By plane/air travel</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Own car/van etc.</c:v>
                </c:pt>
                <c:pt idx="1">
                  <c:v>Hire car/van</c:v>
                </c:pt>
                <c:pt idx="2">
                  <c:v>Train</c:v>
                </c:pt>
                <c:pt idx="3">
                  <c:v>Organised coach tour</c:v>
                </c:pt>
                <c:pt idx="4">
                  <c:v>By plane/air travel</c:v>
                </c:pt>
                <c:pt idx="5">
                  <c:v>Bus/coach service</c:v>
                </c:pt>
                <c:pt idx="6">
                  <c:v>Other </c:v>
                </c:pt>
              </c:strCache>
            </c:strRef>
          </c:cat>
          <c:val>
            <c:numRef>
              <c:f>Sheet1!$C$3:$C$5</c:f>
              <c:numCache>
                <c:formatCode>General</c:formatCode>
                <c:ptCount val="3"/>
              </c:numCache>
            </c:numRef>
          </c:val>
        </c:ser>
        <c:ser>
          <c:idx val="2"/>
          <c:order val="2"/>
          <c:tx>
            <c:strRef>
              <c:f>Sheet1!$A$2</c:f>
              <c:strCache>
                <c:ptCount val="1"/>
                <c:pt idx="0">
                  <c:v>Own car/van etc.</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Own car/van etc.</c:v>
                </c:pt>
                <c:pt idx="1">
                  <c:v>Hire car/van</c:v>
                </c:pt>
                <c:pt idx="2">
                  <c:v>Train</c:v>
                </c:pt>
                <c:pt idx="3">
                  <c:v>Organised coach tour</c:v>
                </c:pt>
                <c:pt idx="4">
                  <c:v>By plane/air travel</c:v>
                </c:pt>
                <c:pt idx="5">
                  <c:v>Bus/coach service</c:v>
                </c:pt>
                <c:pt idx="6">
                  <c:v>Other </c:v>
                </c:pt>
              </c:strCache>
            </c:strRef>
          </c:cat>
          <c:val>
            <c:numRef>
              <c:f>Sheet1!$D$3:$D$5</c:f>
              <c:numCache>
                <c:formatCode>General</c:formatCode>
                <c:ptCount val="3"/>
              </c:numCache>
            </c:numRef>
          </c:val>
        </c:ser>
        <c:ser>
          <c:idx val="3"/>
          <c:order val="3"/>
          <c:tx>
            <c:strRef>
              <c:f>Sheet1!$A$4</c:f>
              <c:strCache>
                <c:ptCount val="1"/>
                <c:pt idx="0">
                  <c:v>Train</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dLbl>
              <c:idx val="0"/>
              <c:layout>
                <c:manualLayout>
                  <c:x val="-1.4911399537291301E-4"/>
                  <c:y val="-4.300122980205469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5.9315498464751898E-3"/>
                  <c:y val="-5.6423111732154897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Own car/van etc.</c:v>
                </c:pt>
                <c:pt idx="1">
                  <c:v>Hire car/van</c:v>
                </c:pt>
                <c:pt idx="2">
                  <c:v>Train</c:v>
                </c:pt>
                <c:pt idx="3">
                  <c:v>Organised coach tour</c:v>
                </c:pt>
                <c:pt idx="4">
                  <c:v>By plane/air travel</c:v>
                </c:pt>
                <c:pt idx="5">
                  <c:v>Bus/coach service</c:v>
                </c:pt>
                <c:pt idx="6">
                  <c:v>Other </c:v>
                </c:pt>
              </c:strCache>
            </c:strRef>
          </c:cat>
          <c:val>
            <c:numRef>
              <c:f>Sheet1!$E$3:$E$5</c:f>
              <c:numCache>
                <c:formatCode>General</c:formatCode>
                <c:ptCount val="3"/>
              </c:numCache>
            </c:numRef>
          </c:val>
        </c:ser>
        <c:ser>
          <c:idx val="4"/>
          <c:order val="4"/>
          <c:tx>
            <c:strRef>
              <c:f>Sheet1!$A$5</c:f>
              <c:strCache>
                <c:ptCount val="1"/>
                <c:pt idx="0">
                  <c:v>Organised coach tour</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dLbl>
              <c:idx val="0"/>
              <c:layout>
                <c:manualLayout>
                  <c:x val="2.8912179255511398E-3"/>
                  <c:y val="-7.009889517232820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Own car/van etc.</c:v>
                </c:pt>
                <c:pt idx="1">
                  <c:v>Hire car/van</c:v>
                </c:pt>
                <c:pt idx="2">
                  <c:v>Train</c:v>
                </c:pt>
                <c:pt idx="3">
                  <c:v>Organised coach tour</c:v>
                </c:pt>
                <c:pt idx="4">
                  <c:v>By plane/air travel</c:v>
                </c:pt>
                <c:pt idx="5">
                  <c:v>Bus/coach service</c:v>
                </c:pt>
                <c:pt idx="6">
                  <c:v>Other </c:v>
                </c:pt>
              </c:strCache>
            </c:strRef>
          </c:cat>
          <c:val>
            <c:numRef>
              <c:f>Sheet1!$F$3:$F$5</c:f>
              <c:numCache>
                <c:formatCode>General</c:formatCode>
                <c:ptCount val="3"/>
              </c:numCache>
            </c:numRef>
          </c:val>
        </c:ser>
        <c:ser>
          <c:idx val="5"/>
          <c:order val="5"/>
          <c:tx>
            <c:strRef>
              <c:f>Sheet1!$G$1</c:f>
              <c:strCache>
                <c:ptCount val="1"/>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cat>
            <c:strRef>
              <c:f>Sheet1!$A$2:$A$8</c:f>
              <c:strCache>
                <c:ptCount val="7"/>
                <c:pt idx="0">
                  <c:v>Own car/van etc.</c:v>
                </c:pt>
                <c:pt idx="1">
                  <c:v>Hire car/van</c:v>
                </c:pt>
                <c:pt idx="2">
                  <c:v>Train</c:v>
                </c:pt>
                <c:pt idx="3">
                  <c:v>Organised coach tour</c:v>
                </c:pt>
                <c:pt idx="4">
                  <c:v>By plane/air travel</c:v>
                </c:pt>
                <c:pt idx="5">
                  <c:v>Bus/coach service</c:v>
                </c:pt>
                <c:pt idx="6">
                  <c:v>Other </c:v>
                </c:pt>
              </c:strCache>
            </c:strRef>
          </c:cat>
          <c:val>
            <c:numRef>
              <c:f>Sheet1!$G$3:$G$5</c:f>
              <c:numCache>
                <c:formatCode>General</c:formatCode>
                <c:ptCount val="3"/>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050622205601"/>
          <c:y val="5.0891331939600402E-2"/>
          <c:w val="0.65264805048545704"/>
          <c:h val="0.69907128374625005"/>
        </c:manualLayout>
      </c:layout>
      <c:barChart>
        <c:barDir val="bar"/>
        <c:grouping val="stacked"/>
        <c:varyColors val="0"/>
        <c:ser>
          <c:idx val="0"/>
          <c:order val="0"/>
          <c:tx>
            <c:strRef>
              <c:f>Sheet1!$B$1</c:f>
              <c:strCache>
                <c:ptCount val="1"/>
                <c:pt idx="0">
                  <c:v>Very unlikely</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Sheet1!$B$2:$B$5</c:f>
              <c:numCache>
                <c:formatCode>0%</c:formatCode>
                <c:ptCount val="4"/>
                <c:pt idx="0">
                  <c:v>0.56000000000000005</c:v>
                </c:pt>
                <c:pt idx="1">
                  <c:v>0.64</c:v>
                </c:pt>
                <c:pt idx="2">
                  <c:v>0.43</c:v>
                </c:pt>
                <c:pt idx="3">
                  <c:v>0.59</c:v>
                </c:pt>
              </c:numCache>
            </c:numRef>
          </c:val>
        </c:ser>
        <c:ser>
          <c:idx val="1"/>
          <c:order val="1"/>
          <c:tx>
            <c:strRef>
              <c:f>Sheet1!$C$1</c:f>
              <c:strCache>
                <c:ptCount val="1"/>
                <c:pt idx="0">
                  <c:v>Unlikely</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Sheet1!$C$2:$C$5</c:f>
              <c:numCache>
                <c:formatCode>0%</c:formatCode>
                <c:ptCount val="4"/>
                <c:pt idx="0">
                  <c:v>0.28999999999999998</c:v>
                </c:pt>
                <c:pt idx="1">
                  <c:v>0.22</c:v>
                </c:pt>
                <c:pt idx="2">
                  <c:v>0.4</c:v>
                </c:pt>
                <c:pt idx="3">
                  <c:v>0.28000000000000003</c:v>
                </c:pt>
              </c:numCache>
            </c:numRef>
          </c:val>
        </c:ser>
        <c:ser>
          <c:idx val="2"/>
          <c:order val="2"/>
          <c:tx>
            <c:strRef>
              <c:f>Sheet1!$D$1</c:f>
              <c:strCache>
                <c:ptCount val="1"/>
                <c:pt idx="0">
                  <c:v>Quite likely</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Sheet1!$D$2:$D$5</c:f>
              <c:numCache>
                <c:formatCode>0%</c:formatCode>
                <c:ptCount val="4"/>
                <c:pt idx="0">
                  <c:v>0.12</c:v>
                </c:pt>
                <c:pt idx="1">
                  <c:v>0.12</c:v>
                </c:pt>
                <c:pt idx="2">
                  <c:v>0.14000000000000001</c:v>
                </c:pt>
                <c:pt idx="3">
                  <c:v>0.12</c:v>
                </c:pt>
              </c:numCache>
            </c:numRef>
          </c:val>
        </c:ser>
        <c:ser>
          <c:idx val="3"/>
          <c:order val="3"/>
          <c:tx>
            <c:strRef>
              <c:f>Sheet1!$E$1</c:f>
              <c:strCache>
                <c:ptCount val="1"/>
                <c:pt idx="0">
                  <c:v>Very likely</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7427166966812E-2"/>
                  <c:y val="-2.204616153760699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1843687803790398E-2"/>
                  <c:y val="-2.204616153760690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4293202250235799E-2"/>
                  <c:y val="-1.322769692256419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4495144464454201E-2"/>
                  <c:y val="-3.968309076769249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Sheet1!$E$2:$E$5</c:f>
              <c:numCache>
                <c:formatCode>0%</c:formatCode>
                <c:ptCount val="4"/>
                <c:pt idx="0">
                  <c:v>0.02</c:v>
                </c:pt>
                <c:pt idx="1">
                  <c:v>0.02</c:v>
                </c:pt>
                <c:pt idx="2">
                  <c:v>0.03</c:v>
                </c:pt>
                <c:pt idx="3">
                  <c:v>0.02</c:v>
                </c:pt>
              </c:numCache>
            </c:numRef>
          </c:val>
        </c:ser>
        <c:dLbls>
          <c:showLegendKey val="0"/>
          <c:showVal val="0"/>
          <c:showCatName val="0"/>
          <c:showSerName val="0"/>
          <c:showPercent val="0"/>
          <c:showBubbleSize val="0"/>
        </c:dLbls>
        <c:gapWidth val="150"/>
        <c:overlap val="100"/>
        <c:axId val="202085504"/>
        <c:axId val="202087040"/>
      </c:barChart>
      <c:catAx>
        <c:axId val="20208550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02087040"/>
        <c:crosses val="autoZero"/>
        <c:auto val="1"/>
        <c:lblAlgn val="ctr"/>
        <c:lblOffset val="100"/>
        <c:noMultiLvlLbl val="0"/>
      </c:catAx>
      <c:valAx>
        <c:axId val="202087040"/>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208550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654575721095E-2"/>
          <c:y val="6.88715746559561E-2"/>
          <c:w val="0.919732393122076"/>
          <c:h val="0.69681055969626504"/>
        </c:manualLayout>
      </c:layout>
      <c:barChart>
        <c:barDir val="col"/>
        <c:grouping val="stacked"/>
        <c:varyColors val="0"/>
        <c:ser>
          <c:idx val="0"/>
          <c:order val="0"/>
          <c:tx>
            <c:strRef>
              <c:f>Sheet1!$B$1</c:f>
              <c:strCache>
                <c:ptCount val="1"/>
                <c:pt idx="0">
                  <c:v>Yes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Sheet1!$B$2:$B$5</c:f>
              <c:numCache>
                <c:formatCode>General</c:formatCode>
                <c:ptCount val="4"/>
                <c:pt idx="0" formatCode="0%">
                  <c:v>7.0000000000000007E-2</c:v>
                </c:pt>
                <c:pt idx="2" formatCode="0%">
                  <c:v>0.18</c:v>
                </c:pt>
              </c:numCache>
            </c:numRef>
          </c:val>
        </c:ser>
        <c:ser>
          <c:idx val="1"/>
          <c:order val="1"/>
          <c:tx>
            <c:strRef>
              <c:f>Sheet1!$C$1</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Sheet1!$C$2:$C$5</c:f>
              <c:numCache>
                <c:formatCode>0%</c:formatCode>
                <c:ptCount val="4"/>
                <c:pt idx="0">
                  <c:v>0.93</c:v>
                </c:pt>
                <c:pt idx="1">
                  <c:v>1</c:v>
                </c:pt>
                <c:pt idx="2">
                  <c:v>0.82</c:v>
                </c:pt>
                <c:pt idx="3">
                  <c:v>1</c:v>
                </c:pt>
              </c:numCache>
            </c:numRef>
          </c:val>
        </c:ser>
        <c:dLbls>
          <c:showLegendKey val="0"/>
          <c:showVal val="0"/>
          <c:showCatName val="0"/>
          <c:showSerName val="0"/>
          <c:showPercent val="0"/>
          <c:showBubbleSize val="0"/>
        </c:dLbls>
        <c:gapWidth val="150"/>
        <c:overlap val="100"/>
        <c:axId val="202291072"/>
        <c:axId val="202292608"/>
      </c:barChart>
      <c:catAx>
        <c:axId val="202291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02292608"/>
        <c:crosses val="autoZero"/>
        <c:auto val="1"/>
        <c:lblAlgn val="ctr"/>
        <c:lblOffset val="100"/>
        <c:noMultiLvlLbl val="0"/>
      </c:catAx>
      <c:valAx>
        <c:axId val="20229260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229107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08384844852404E-2"/>
          <c:y val="6.3460421188063207E-2"/>
          <c:w val="0.90523760951768495"/>
          <c:h val="0.71344727129084395"/>
        </c:manualLayout>
      </c:layout>
      <c:barChart>
        <c:barDir val="col"/>
        <c:grouping val="stacked"/>
        <c:varyColors val="0"/>
        <c:ser>
          <c:idx val="0"/>
          <c:order val="0"/>
          <c:tx>
            <c:strRef>
              <c:f>Sheet1!$B$1</c:f>
              <c:strCache>
                <c:ptCount val="1"/>
                <c:pt idx="0">
                  <c:v>Online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Sheet1!$B$2:$B$5</c:f>
              <c:numCache>
                <c:formatCode>0%</c:formatCode>
                <c:ptCount val="4"/>
                <c:pt idx="0">
                  <c:v>0.71</c:v>
                </c:pt>
                <c:pt idx="1">
                  <c:v>0.73</c:v>
                </c:pt>
                <c:pt idx="2">
                  <c:v>0.59</c:v>
                </c:pt>
                <c:pt idx="3">
                  <c:v>1</c:v>
                </c:pt>
              </c:numCache>
            </c:numRef>
          </c:val>
        </c:ser>
        <c:ser>
          <c:idx val="1"/>
          <c:order val="1"/>
          <c:tx>
            <c:strRef>
              <c:f>Sheet1!$C$1</c:f>
              <c:strCache>
                <c:ptCount val="1"/>
                <c:pt idx="0">
                  <c:v> At my local station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Sheet1!$C$2:$C$5</c:f>
              <c:numCache>
                <c:formatCode>0%</c:formatCode>
                <c:ptCount val="4"/>
                <c:pt idx="0">
                  <c:v>0.27</c:v>
                </c:pt>
                <c:pt idx="1">
                  <c:v>0.27</c:v>
                </c:pt>
                <c:pt idx="2">
                  <c:v>0.35</c:v>
                </c:pt>
              </c:numCache>
            </c:numRef>
          </c:val>
        </c:ser>
        <c:ser>
          <c:idx val="2"/>
          <c:order val="2"/>
          <c:tx>
            <c:strRef>
              <c:f>Sheet1!$D$1</c:f>
              <c:strCache>
                <c:ptCount val="1"/>
                <c:pt idx="0">
                  <c:v>Other</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837635344097801E-2"/>
                  <c:y val="-1.175795282005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0756453016146701E-2"/>
                  <c:y val="7.83863521337135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2016/17</c:v>
                </c:pt>
                <c:pt idx="1">
                  <c:v>Summer</c:v>
                </c:pt>
                <c:pt idx="2">
                  <c:v>Autumn/winter</c:v>
                </c:pt>
                <c:pt idx="3">
                  <c:v>Spring</c:v>
                </c:pt>
              </c:strCache>
            </c:strRef>
          </c:cat>
          <c:val>
            <c:numRef>
              <c:f>Sheet1!$D$2:$D$5</c:f>
              <c:numCache>
                <c:formatCode>General</c:formatCode>
                <c:ptCount val="4"/>
                <c:pt idx="0" formatCode="0%">
                  <c:v>0.02</c:v>
                </c:pt>
                <c:pt idx="2" formatCode="0%">
                  <c:v>0.06</c:v>
                </c:pt>
              </c:numCache>
            </c:numRef>
          </c:val>
        </c:ser>
        <c:dLbls>
          <c:showLegendKey val="0"/>
          <c:showVal val="0"/>
          <c:showCatName val="0"/>
          <c:showSerName val="0"/>
          <c:showPercent val="0"/>
          <c:showBubbleSize val="0"/>
        </c:dLbls>
        <c:gapWidth val="150"/>
        <c:overlap val="100"/>
        <c:axId val="200511872"/>
        <c:axId val="200513408"/>
      </c:barChart>
      <c:catAx>
        <c:axId val="200511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00513408"/>
        <c:crosses val="autoZero"/>
        <c:auto val="1"/>
        <c:lblAlgn val="ctr"/>
        <c:lblOffset val="100"/>
        <c:noMultiLvlLbl val="0"/>
      </c:catAx>
      <c:valAx>
        <c:axId val="20051340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051187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406097923694"/>
          <c:y val="4.2215126258097903E-2"/>
          <c:w val="0.73420445524469702"/>
          <c:h val="0.67378620586768301"/>
        </c:manualLayout>
      </c:layout>
      <c:barChart>
        <c:barDir val="bar"/>
        <c:grouping val="stacked"/>
        <c:varyColors val="0"/>
        <c:ser>
          <c:idx val="0"/>
          <c:order val="0"/>
          <c:tx>
            <c:strRef>
              <c:f>Sheet1!$B$1</c:f>
              <c:strCache>
                <c:ptCount val="1"/>
                <c:pt idx="0">
                  <c:v>Within the last month</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Sheet1!$B$2:$B$5</c:f>
              <c:numCache>
                <c:formatCode>0%</c:formatCode>
                <c:ptCount val="4"/>
                <c:pt idx="0">
                  <c:v>0.57999999999999996</c:v>
                </c:pt>
                <c:pt idx="1">
                  <c:v>0.62</c:v>
                </c:pt>
                <c:pt idx="2">
                  <c:v>0.59</c:v>
                </c:pt>
                <c:pt idx="3">
                  <c:v>0.4</c:v>
                </c:pt>
              </c:numCache>
            </c:numRef>
          </c:val>
        </c:ser>
        <c:ser>
          <c:idx val="1"/>
          <c:order val="1"/>
          <c:tx>
            <c:strRef>
              <c:f>Sheet1!$C$1</c:f>
              <c:strCache>
                <c:ptCount val="1"/>
                <c:pt idx="0">
                  <c:v>Within the last 6 months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Sheet1!$C$2:$C$5</c:f>
              <c:numCache>
                <c:formatCode>0%</c:formatCode>
                <c:ptCount val="4"/>
                <c:pt idx="0">
                  <c:v>0.37</c:v>
                </c:pt>
                <c:pt idx="1">
                  <c:v>0.28999999999999998</c:v>
                </c:pt>
                <c:pt idx="2">
                  <c:v>0.41</c:v>
                </c:pt>
                <c:pt idx="3">
                  <c:v>0.6</c:v>
                </c:pt>
              </c:numCache>
            </c:numRef>
          </c:val>
        </c:ser>
        <c:ser>
          <c:idx val="2"/>
          <c:order val="2"/>
          <c:tx>
            <c:strRef>
              <c:f>Sheet1!$D$1</c:f>
              <c:strCache>
                <c:ptCount val="1"/>
                <c:pt idx="0">
                  <c:v>Between 6 and 12 months ago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4557214266177199E-2"/>
                  <c:y val="-4.975881591498509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9298960967916403E-3"/>
                  <c:y val="-8.037962570882199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Sheet1!$D$2:$D$5</c:f>
              <c:numCache>
                <c:formatCode>0%</c:formatCode>
                <c:ptCount val="4"/>
                <c:pt idx="0">
                  <c:v>0.02</c:v>
                </c:pt>
                <c:pt idx="1">
                  <c:v>0.05</c:v>
                </c:pt>
              </c:numCache>
            </c:numRef>
          </c:val>
        </c:ser>
        <c:ser>
          <c:idx val="3"/>
          <c:order val="3"/>
          <c:tx>
            <c:strRef>
              <c:f>Sheet1!$E$1</c:f>
              <c:strCache>
                <c:ptCount val="1"/>
                <c:pt idx="0">
                  <c:v>More than 12 months ago</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5627318169385399E-2"/>
                  <c:y val="-4.9758815914985099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1.33948441451875E-2"/>
                  <c:y val="-8.0379625708821997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Sheet1!$E$2:$E$5</c:f>
              <c:numCache>
                <c:formatCode>0%</c:formatCode>
                <c:ptCount val="4"/>
                <c:pt idx="0">
                  <c:v>0.02</c:v>
                </c:pt>
                <c:pt idx="1">
                  <c:v>0.05</c:v>
                </c:pt>
              </c:numCache>
            </c:numRef>
          </c:val>
        </c:ser>
        <c:dLbls>
          <c:showLegendKey val="0"/>
          <c:showVal val="0"/>
          <c:showCatName val="0"/>
          <c:showSerName val="0"/>
          <c:showPercent val="0"/>
          <c:showBubbleSize val="0"/>
        </c:dLbls>
        <c:gapWidth val="150"/>
        <c:overlap val="100"/>
        <c:axId val="202937088"/>
        <c:axId val="202938624"/>
      </c:barChart>
      <c:catAx>
        <c:axId val="20293708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02938624"/>
        <c:crosses val="autoZero"/>
        <c:auto val="1"/>
        <c:lblAlgn val="ctr"/>
        <c:lblOffset val="100"/>
        <c:noMultiLvlLbl val="0"/>
      </c:catAx>
      <c:valAx>
        <c:axId val="202938624"/>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2937088"/>
        <c:crosses val="autoZero"/>
        <c:crossBetween val="between"/>
        <c:majorUnit val="0.2"/>
      </c:valAx>
      <c:spPr>
        <a:noFill/>
        <a:ln>
          <a:noFill/>
        </a:ln>
        <a:effectLst/>
      </c:spPr>
    </c:plotArea>
    <c:legend>
      <c:legendPos val="b"/>
      <c:layout>
        <c:manualLayout>
          <c:xMode val="edge"/>
          <c:yMode val="edge"/>
          <c:x val="4.18189846778452E-2"/>
          <c:y val="0.82612021380317402"/>
          <c:w val="0.93868677088628905"/>
          <c:h val="0.150914178851448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01277469999"/>
          <c:y val="7.6627024303700803E-2"/>
          <c:w val="0.89619872253000099"/>
          <c:h val="0.55398497801906998"/>
        </c:manualLayout>
      </c:layout>
      <c:barChart>
        <c:barDir val="col"/>
        <c:grouping val="stacked"/>
        <c:varyColors val="0"/>
        <c:ser>
          <c:idx val="0"/>
          <c:order val="0"/>
          <c:tx>
            <c:strRef>
              <c:f>Sheet1!$B$1</c:f>
              <c:strCache>
                <c:ptCount val="1"/>
                <c:pt idx="0">
                  <c:v>On a day trip from home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2016/17</c:v>
                </c:pt>
                <c:pt idx="1">
                  <c:v>2015/16</c:v>
                </c:pt>
                <c:pt idx="2">
                  <c:v>2014/15</c:v>
                </c:pt>
                <c:pt idx="3">
                  <c:v>2013/14</c:v>
                </c:pt>
                <c:pt idx="4">
                  <c:v>2012/13</c:v>
                </c:pt>
              </c:strCache>
            </c:strRef>
          </c:cat>
          <c:val>
            <c:numRef>
              <c:f>Sheet1!$B$2:$B$6</c:f>
              <c:numCache>
                <c:formatCode>0%</c:formatCode>
                <c:ptCount val="5"/>
                <c:pt idx="0">
                  <c:v>0.05</c:v>
                </c:pt>
                <c:pt idx="1">
                  <c:v>0.04</c:v>
                </c:pt>
                <c:pt idx="2">
                  <c:v>0.05</c:v>
                </c:pt>
                <c:pt idx="3">
                  <c:v>0.05</c:v>
                </c:pt>
                <c:pt idx="4">
                  <c:v>0.04</c:v>
                </c:pt>
              </c:numCache>
            </c:numRef>
          </c:val>
        </c:ser>
        <c:ser>
          <c:idx val="1"/>
          <c:order val="1"/>
          <c:tx>
            <c:strRef>
              <c:f>Sheet1!$C$1</c:f>
              <c:strCache>
                <c:ptCount val="1"/>
                <c:pt idx="0">
                  <c:v>Staying overnight in Cornwall</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2016/17</c:v>
                </c:pt>
                <c:pt idx="1">
                  <c:v>2015/16</c:v>
                </c:pt>
                <c:pt idx="2">
                  <c:v>2014/15</c:v>
                </c:pt>
                <c:pt idx="3">
                  <c:v>2013/14</c:v>
                </c:pt>
                <c:pt idx="4">
                  <c:v>2012/13</c:v>
                </c:pt>
              </c:strCache>
            </c:strRef>
          </c:cat>
          <c:val>
            <c:numRef>
              <c:f>Sheet1!$C$2:$C$6</c:f>
              <c:numCache>
                <c:formatCode>0%</c:formatCode>
                <c:ptCount val="5"/>
                <c:pt idx="0">
                  <c:v>0.91</c:v>
                </c:pt>
                <c:pt idx="1">
                  <c:v>0.93</c:v>
                </c:pt>
                <c:pt idx="2">
                  <c:v>0.9</c:v>
                </c:pt>
                <c:pt idx="3">
                  <c:v>0.91</c:v>
                </c:pt>
                <c:pt idx="4">
                  <c:v>0.94</c:v>
                </c:pt>
              </c:numCache>
            </c:numRef>
          </c:val>
        </c:ser>
        <c:ser>
          <c:idx val="2"/>
          <c:order val="2"/>
          <c:tx>
            <c:strRef>
              <c:f>Sheet1!$D$1</c:f>
              <c:strCache>
                <c:ptCount val="1"/>
                <c:pt idx="0">
                  <c:v>Staying overnight outside of Cornwall</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8162670035110599E-2"/>
                  <c:y val="-1.0808200956511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2016/17</c:v>
                </c:pt>
                <c:pt idx="1">
                  <c:v>2015/16</c:v>
                </c:pt>
                <c:pt idx="2">
                  <c:v>2014/15</c:v>
                </c:pt>
                <c:pt idx="3">
                  <c:v>2013/14</c:v>
                </c:pt>
                <c:pt idx="4">
                  <c:v>2012/13</c:v>
                </c:pt>
              </c:strCache>
            </c:strRef>
          </c:cat>
          <c:val>
            <c:numRef>
              <c:f>Sheet1!$D$2:$D$6</c:f>
              <c:numCache>
                <c:formatCode>0%</c:formatCode>
                <c:ptCount val="5"/>
                <c:pt idx="0">
                  <c:v>0.04</c:v>
                </c:pt>
                <c:pt idx="1">
                  <c:v>0.02</c:v>
                </c:pt>
                <c:pt idx="2">
                  <c:v>0.05</c:v>
                </c:pt>
                <c:pt idx="3">
                  <c:v>0.04</c:v>
                </c:pt>
                <c:pt idx="4">
                  <c:v>0.02</c:v>
                </c:pt>
              </c:numCache>
            </c:numRef>
          </c:val>
        </c:ser>
        <c:dLbls>
          <c:showLegendKey val="0"/>
          <c:showVal val="0"/>
          <c:showCatName val="0"/>
          <c:showSerName val="0"/>
          <c:showPercent val="0"/>
          <c:showBubbleSize val="0"/>
        </c:dLbls>
        <c:gapWidth val="150"/>
        <c:overlap val="100"/>
        <c:axId val="193879424"/>
        <c:axId val="193901696"/>
      </c:barChart>
      <c:catAx>
        <c:axId val="193879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3901696"/>
        <c:crosses val="autoZero"/>
        <c:auto val="1"/>
        <c:lblAlgn val="ctr"/>
        <c:lblOffset val="100"/>
        <c:noMultiLvlLbl val="0"/>
      </c:catAx>
      <c:valAx>
        <c:axId val="19390169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879424"/>
        <c:crosses val="autoZero"/>
        <c:crossBetween val="between"/>
        <c:majorUnit val="0.2"/>
      </c:valAx>
      <c:spPr>
        <a:noFill/>
        <a:ln>
          <a:noFill/>
        </a:ln>
        <a:effectLst/>
      </c:spPr>
    </c:plotArea>
    <c:legend>
      <c:legendPos val="b"/>
      <c:layout>
        <c:manualLayout>
          <c:xMode val="edge"/>
          <c:yMode val="edge"/>
          <c:x val="0.23156863544064801"/>
          <c:y val="0.76032970402833799"/>
          <c:w val="0.62610951517497604"/>
          <c:h val="0.22525936136297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908522117812797E-2"/>
          <c:y val="5.0891331939600402E-2"/>
          <c:w val="0.89423367631013895"/>
          <c:h val="0.76080033287983795"/>
        </c:manualLayout>
      </c:layout>
      <c:barChart>
        <c:barDir val="col"/>
        <c:grouping val="stacked"/>
        <c:varyColors val="0"/>
        <c:ser>
          <c:idx val="0"/>
          <c:order val="0"/>
          <c:tx>
            <c:strRef>
              <c:f>Sheet1!$B$1</c:f>
              <c:strCache>
                <c:ptCount val="1"/>
                <c:pt idx="0">
                  <c:v>Yes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Sheet1!$B$2:$B$5</c:f>
              <c:numCache>
                <c:formatCode>0%</c:formatCode>
                <c:ptCount val="4"/>
                <c:pt idx="0">
                  <c:v>0.53</c:v>
                </c:pt>
                <c:pt idx="1">
                  <c:v>0.43</c:v>
                </c:pt>
                <c:pt idx="2">
                  <c:v>0.71</c:v>
                </c:pt>
                <c:pt idx="3">
                  <c:v>0.4</c:v>
                </c:pt>
              </c:numCache>
            </c:numRef>
          </c:val>
        </c:ser>
        <c:ser>
          <c:idx val="1"/>
          <c:order val="1"/>
          <c:tx>
            <c:strRef>
              <c:f>Sheet1!$C$1</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Sheet1!$C$2:$C$5</c:f>
              <c:numCache>
                <c:formatCode>0%</c:formatCode>
                <c:ptCount val="4"/>
                <c:pt idx="0">
                  <c:v>0.47</c:v>
                </c:pt>
                <c:pt idx="1">
                  <c:v>0.56999999999999995</c:v>
                </c:pt>
                <c:pt idx="2">
                  <c:v>0.28999999999999998</c:v>
                </c:pt>
                <c:pt idx="3">
                  <c:v>0.6</c:v>
                </c:pt>
              </c:numCache>
            </c:numRef>
          </c:val>
        </c:ser>
        <c:dLbls>
          <c:showLegendKey val="0"/>
          <c:showVal val="0"/>
          <c:showCatName val="0"/>
          <c:showSerName val="0"/>
          <c:showPercent val="0"/>
          <c:showBubbleSize val="0"/>
        </c:dLbls>
        <c:gapWidth val="150"/>
        <c:overlap val="100"/>
        <c:axId val="203069312"/>
        <c:axId val="203070848"/>
      </c:barChart>
      <c:catAx>
        <c:axId val="203069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03070848"/>
        <c:crosses val="autoZero"/>
        <c:auto val="1"/>
        <c:lblAlgn val="ctr"/>
        <c:lblOffset val="100"/>
        <c:noMultiLvlLbl val="0"/>
      </c:catAx>
      <c:valAx>
        <c:axId val="20307084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306931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510386420283006E-2"/>
          <c:y val="5.2349300347840598E-2"/>
          <c:w val="0.89911826343525603"/>
          <c:h val="0.64900040294741201"/>
        </c:manualLayout>
      </c:layout>
      <c:barChart>
        <c:barDir val="col"/>
        <c:grouping val="stacked"/>
        <c:varyColors val="0"/>
        <c:ser>
          <c:idx val="0"/>
          <c:order val="0"/>
          <c:tx>
            <c:strRef>
              <c:f>Sheet1!$B$1</c:f>
              <c:strCache>
                <c:ptCount val="1"/>
                <c:pt idx="0">
                  <c:v>Detractors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Sheet1!$B$2:$B$5</c:f>
              <c:numCache>
                <c:formatCode>0%</c:formatCode>
                <c:ptCount val="4"/>
                <c:pt idx="0">
                  <c:v>0.18</c:v>
                </c:pt>
                <c:pt idx="1">
                  <c:v>0.05</c:v>
                </c:pt>
                <c:pt idx="2">
                  <c:v>0.28999999999999998</c:v>
                </c:pt>
                <c:pt idx="3">
                  <c:v>0.33</c:v>
                </c:pt>
              </c:numCache>
            </c:numRef>
          </c:val>
        </c:ser>
        <c:ser>
          <c:idx val="1"/>
          <c:order val="1"/>
          <c:tx>
            <c:strRef>
              <c:f>Sheet1!$C$1</c:f>
              <c:strCache>
                <c:ptCount val="1"/>
                <c:pt idx="0">
                  <c:v>Passives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Sheet1!$C$2:$C$5</c:f>
              <c:numCache>
                <c:formatCode>0%</c:formatCode>
                <c:ptCount val="4"/>
                <c:pt idx="0">
                  <c:v>0.5</c:v>
                </c:pt>
                <c:pt idx="1">
                  <c:v>0.56999999999999995</c:v>
                </c:pt>
                <c:pt idx="2">
                  <c:v>0.41</c:v>
                </c:pt>
                <c:pt idx="3">
                  <c:v>0.5</c:v>
                </c:pt>
              </c:numCache>
            </c:numRef>
          </c:val>
        </c:ser>
        <c:ser>
          <c:idx val="2"/>
          <c:order val="2"/>
          <c:tx>
            <c:strRef>
              <c:f>Sheet1!$D$1</c:f>
              <c:strCache>
                <c:ptCount val="1"/>
                <c:pt idx="0">
                  <c:v>Promoters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Sheet1!$D$2:$D$5</c:f>
              <c:numCache>
                <c:formatCode>0%</c:formatCode>
                <c:ptCount val="4"/>
                <c:pt idx="0">
                  <c:v>0.32</c:v>
                </c:pt>
                <c:pt idx="1">
                  <c:v>0.38</c:v>
                </c:pt>
                <c:pt idx="2">
                  <c:v>0.28999999999999998</c:v>
                </c:pt>
                <c:pt idx="3">
                  <c:v>0.17</c:v>
                </c:pt>
              </c:numCache>
            </c:numRef>
          </c:val>
        </c:ser>
        <c:dLbls>
          <c:showLegendKey val="0"/>
          <c:showVal val="0"/>
          <c:showCatName val="0"/>
          <c:showSerName val="0"/>
          <c:showPercent val="0"/>
          <c:showBubbleSize val="0"/>
        </c:dLbls>
        <c:gapWidth val="150"/>
        <c:overlap val="100"/>
        <c:axId val="202485120"/>
        <c:axId val="202486912"/>
      </c:barChart>
      <c:catAx>
        <c:axId val="202485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02486912"/>
        <c:crosses val="autoZero"/>
        <c:auto val="1"/>
        <c:lblAlgn val="ctr"/>
        <c:lblOffset val="100"/>
        <c:noMultiLvlLbl val="0"/>
      </c:catAx>
      <c:valAx>
        <c:axId val="20248691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248512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686830098128503E-2"/>
          <c:y val="8.5895877262370607E-2"/>
          <c:w val="0.89834138850138101"/>
          <c:h val="0.47351960435782398"/>
        </c:manualLayout>
      </c:layout>
      <c:barChart>
        <c:barDir val="col"/>
        <c:grouping val="clustered"/>
        <c:varyColors val="0"/>
        <c:ser>
          <c:idx val="0"/>
          <c:order val="0"/>
          <c:tx>
            <c:strRef>
              <c:f>Sheet1!$B$1</c:f>
              <c:strCache>
                <c:ptCount val="1"/>
                <c:pt idx="0">
                  <c:v>2016/17</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Sheet1!$A$2:$A$11</c:f>
              <c:strCache>
                <c:ptCount val="10"/>
                <c:pt idx="0">
                  <c:v>From a previous visit/ been before</c:v>
                </c:pt>
                <c:pt idx="1">
                  <c:v>On the internet (incl. social media/ apps)  </c:v>
                </c:pt>
                <c:pt idx="2">
                  <c:v>Via friends/ family</c:v>
                </c:pt>
                <c:pt idx="3">
                  <c:v>I did not source any info prior to visit</c:v>
                </c:pt>
                <c:pt idx="4">
                  <c:v>Via a recommendation</c:v>
                </c:pt>
                <c:pt idx="5">
                  <c:v>Brochure/ leaflet/ guide</c:v>
                </c:pt>
                <c:pt idx="6">
                  <c:v>Other </c:v>
                </c:pt>
                <c:pt idx="7">
                  <c:v>Travel Agent</c:v>
                </c:pt>
                <c:pt idx="8">
                  <c:v>Newspaper/ magazine</c:v>
                </c:pt>
                <c:pt idx="9">
                  <c:v>Tourist Information Centre (TIC)</c:v>
                </c:pt>
              </c:strCache>
            </c:strRef>
          </c:cat>
          <c:val>
            <c:numRef>
              <c:f>Sheet1!$B$2:$B$11</c:f>
              <c:numCache>
                <c:formatCode>0%</c:formatCode>
                <c:ptCount val="10"/>
                <c:pt idx="0">
                  <c:v>0.61</c:v>
                </c:pt>
                <c:pt idx="1">
                  <c:v>0.4</c:v>
                </c:pt>
                <c:pt idx="2">
                  <c:v>0.17</c:v>
                </c:pt>
                <c:pt idx="3">
                  <c:v>7.0000000000000007E-2</c:v>
                </c:pt>
                <c:pt idx="4">
                  <c:v>0.06</c:v>
                </c:pt>
                <c:pt idx="5">
                  <c:v>0.03</c:v>
                </c:pt>
                <c:pt idx="6">
                  <c:v>0.02</c:v>
                </c:pt>
                <c:pt idx="7">
                  <c:v>0.01</c:v>
                </c:pt>
                <c:pt idx="8">
                  <c:v>0.01</c:v>
                </c:pt>
                <c:pt idx="9">
                  <c:v>0.01</c:v>
                </c:pt>
              </c:numCache>
            </c:numRef>
          </c:val>
        </c:ser>
        <c:ser>
          <c:idx val="1"/>
          <c:order val="1"/>
          <c:tx>
            <c:strRef>
              <c:f>Sheet1!$C$1</c:f>
              <c:strCache>
                <c:ptCount val="1"/>
                <c:pt idx="0">
                  <c:v>2015/16</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Sheet1!$A$2:$A$11</c:f>
              <c:strCache>
                <c:ptCount val="10"/>
                <c:pt idx="0">
                  <c:v>From a previous visit/ been before</c:v>
                </c:pt>
                <c:pt idx="1">
                  <c:v>On the internet (incl. social media/ apps)  </c:v>
                </c:pt>
                <c:pt idx="2">
                  <c:v>Via friends/ family</c:v>
                </c:pt>
                <c:pt idx="3">
                  <c:v>I did not source any info prior to visit</c:v>
                </c:pt>
                <c:pt idx="4">
                  <c:v>Via a recommendation</c:v>
                </c:pt>
                <c:pt idx="5">
                  <c:v>Brochure/ leaflet/ guide</c:v>
                </c:pt>
                <c:pt idx="6">
                  <c:v>Other </c:v>
                </c:pt>
                <c:pt idx="7">
                  <c:v>Travel Agent</c:v>
                </c:pt>
                <c:pt idx="8">
                  <c:v>Newspaper/ magazine</c:v>
                </c:pt>
                <c:pt idx="9">
                  <c:v>Tourist Information Centre (TIC)</c:v>
                </c:pt>
              </c:strCache>
            </c:strRef>
          </c:cat>
          <c:val>
            <c:numRef>
              <c:f>Sheet1!$C$2:$C$11</c:f>
              <c:numCache>
                <c:formatCode>0%</c:formatCode>
                <c:ptCount val="10"/>
                <c:pt idx="0">
                  <c:v>0.15932521087160301</c:v>
                </c:pt>
                <c:pt idx="1">
                  <c:v>0.450796626054358</c:v>
                </c:pt>
                <c:pt idx="3">
                  <c:v>0.32427366447985001</c:v>
                </c:pt>
                <c:pt idx="4">
                  <c:v>5.9044048734770399E-2</c:v>
                </c:pt>
                <c:pt idx="5">
                  <c:v>6.18556701030928E-2</c:v>
                </c:pt>
                <c:pt idx="6">
                  <c:v>0.01</c:v>
                </c:pt>
                <c:pt idx="7">
                  <c:v>1.4058106841612E-2</c:v>
                </c:pt>
                <c:pt idx="8">
                  <c:v>0.02</c:v>
                </c:pt>
                <c:pt idx="9">
                  <c:v>5.6232427366448004E-3</c:v>
                </c:pt>
              </c:numCache>
            </c:numRef>
          </c:val>
        </c:ser>
        <c:ser>
          <c:idx val="2"/>
          <c:order val="2"/>
          <c:tx>
            <c:strRef>
              <c:f>Sheet1!$D$1</c:f>
              <c:strCache>
                <c:ptCount val="1"/>
                <c:pt idx="0">
                  <c:v>2014/15</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Sheet1!$A$2:$A$11</c:f>
              <c:strCache>
                <c:ptCount val="10"/>
                <c:pt idx="0">
                  <c:v>From a previous visit/ been before</c:v>
                </c:pt>
                <c:pt idx="1">
                  <c:v>On the internet (incl. social media/ apps)  </c:v>
                </c:pt>
                <c:pt idx="2">
                  <c:v>Via friends/ family</c:v>
                </c:pt>
                <c:pt idx="3">
                  <c:v>I did not source any info prior to visit</c:v>
                </c:pt>
                <c:pt idx="4">
                  <c:v>Via a recommendation</c:v>
                </c:pt>
                <c:pt idx="5">
                  <c:v>Brochure/ leaflet/ guide</c:v>
                </c:pt>
                <c:pt idx="6">
                  <c:v>Other </c:v>
                </c:pt>
                <c:pt idx="7">
                  <c:v>Travel Agent</c:v>
                </c:pt>
                <c:pt idx="8">
                  <c:v>Newspaper/ magazine</c:v>
                </c:pt>
                <c:pt idx="9">
                  <c:v>Tourist Information Centre (TIC)</c:v>
                </c:pt>
              </c:strCache>
            </c:strRef>
          </c:cat>
          <c:val>
            <c:numRef>
              <c:f>Sheet1!$D$2:$D$11</c:f>
              <c:numCache>
                <c:formatCode>0%</c:formatCode>
                <c:ptCount val="10"/>
                <c:pt idx="0">
                  <c:v>0.17404737384140101</c:v>
                </c:pt>
                <c:pt idx="1">
                  <c:v>0.44696189495365601</c:v>
                </c:pt>
                <c:pt idx="3">
                  <c:v>0.383110195674562</c:v>
                </c:pt>
                <c:pt idx="4">
                  <c:v>5.4582904222451101E-2</c:v>
                </c:pt>
                <c:pt idx="5">
                  <c:v>7.9299691040164794E-2</c:v>
                </c:pt>
                <c:pt idx="6">
                  <c:v>0.04</c:v>
                </c:pt>
                <c:pt idx="7">
                  <c:v>1.33882595262616E-2</c:v>
                </c:pt>
                <c:pt idx="8">
                  <c:v>0.01</c:v>
                </c:pt>
                <c:pt idx="9">
                  <c:v>2.3686920700308998E-2</c:v>
                </c:pt>
              </c:numCache>
            </c:numRef>
          </c:val>
        </c:ser>
        <c:ser>
          <c:idx val="3"/>
          <c:order val="3"/>
          <c:tx>
            <c:strRef>
              <c:f>Sheet1!$E$1</c:f>
              <c:strCache>
                <c:ptCount val="1"/>
                <c:pt idx="0">
                  <c:v>2013/14</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Sheet1!$A$2:$A$11</c:f>
              <c:strCache>
                <c:ptCount val="10"/>
                <c:pt idx="0">
                  <c:v>From a previous visit/ been before</c:v>
                </c:pt>
                <c:pt idx="1">
                  <c:v>On the internet (incl. social media/ apps)  </c:v>
                </c:pt>
                <c:pt idx="2">
                  <c:v>Via friends/ family</c:v>
                </c:pt>
                <c:pt idx="3">
                  <c:v>I did not source any info prior to visit</c:v>
                </c:pt>
                <c:pt idx="4">
                  <c:v>Via a recommendation</c:v>
                </c:pt>
                <c:pt idx="5">
                  <c:v>Brochure/ leaflet/ guide</c:v>
                </c:pt>
                <c:pt idx="6">
                  <c:v>Other </c:v>
                </c:pt>
                <c:pt idx="7">
                  <c:v>Travel Agent</c:v>
                </c:pt>
                <c:pt idx="8">
                  <c:v>Newspaper/ magazine</c:v>
                </c:pt>
                <c:pt idx="9">
                  <c:v>Tourist Information Centre (TIC)</c:v>
                </c:pt>
              </c:strCache>
            </c:strRef>
          </c:cat>
          <c:val>
            <c:numRef>
              <c:f>Sheet1!$E$2:$E$11</c:f>
              <c:numCache>
                <c:formatCode>0%</c:formatCode>
                <c:ptCount val="10"/>
                <c:pt idx="0">
                  <c:v>0.265326633165829</c:v>
                </c:pt>
                <c:pt idx="1">
                  <c:v>0.53</c:v>
                </c:pt>
                <c:pt idx="3">
                  <c:v>0.21708542713567799</c:v>
                </c:pt>
                <c:pt idx="4">
                  <c:v>9.6482412060301406E-2</c:v>
                </c:pt>
                <c:pt idx="5">
                  <c:v>9.2462311557788904E-2</c:v>
                </c:pt>
                <c:pt idx="6">
                  <c:v>0.03</c:v>
                </c:pt>
                <c:pt idx="7">
                  <c:v>1.9095477386934699E-2</c:v>
                </c:pt>
                <c:pt idx="8">
                  <c:v>0.02</c:v>
                </c:pt>
                <c:pt idx="9">
                  <c:v>1.10552763819095E-2</c:v>
                </c:pt>
              </c:numCache>
            </c:numRef>
          </c:val>
        </c:ser>
        <c:ser>
          <c:idx val="4"/>
          <c:order val="4"/>
          <c:tx>
            <c:strRef>
              <c:f>Sheet1!$F$1</c:f>
              <c:strCache>
                <c:ptCount val="1"/>
                <c:pt idx="0">
                  <c:v>2012/13</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Sheet1!$A$2:$A$11</c:f>
              <c:strCache>
                <c:ptCount val="10"/>
                <c:pt idx="0">
                  <c:v>From a previous visit/ been before</c:v>
                </c:pt>
                <c:pt idx="1">
                  <c:v>On the internet (incl. social media/ apps)  </c:v>
                </c:pt>
                <c:pt idx="2">
                  <c:v>Via friends/ family</c:v>
                </c:pt>
                <c:pt idx="3">
                  <c:v>I did not source any info prior to visit</c:v>
                </c:pt>
                <c:pt idx="4">
                  <c:v>Via a recommendation</c:v>
                </c:pt>
                <c:pt idx="5">
                  <c:v>Brochure/ leaflet/ guide</c:v>
                </c:pt>
                <c:pt idx="6">
                  <c:v>Other </c:v>
                </c:pt>
                <c:pt idx="7">
                  <c:v>Travel Agent</c:v>
                </c:pt>
                <c:pt idx="8">
                  <c:v>Newspaper/ magazine</c:v>
                </c:pt>
                <c:pt idx="9">
                  <c:v>Tourist Information Centre (TIC)</c:v>
                </c:pt>
              </c:strCache>
            </c:strRef>
          </c:cat>
          <c:val>
            <c:numRef>
              <c:f>Sheet1!$F$2:$F$11</c:f>
              <c:numCache>
                <c:formatCode>0%</c:formatCode>
                <c:ptCount val="10"/>
                <c:pt idx="0">
                  <c:v>0.23541887592788999</c:v>
                </c:pt>
                <c:pt idx="1">
                  <c:v>0.51</c:v>
                </c:pt>
                <c:pt idx="3">
                  <c:v>0.28525980911983001</c:v>
                </c:pt>
                <c:pt idx="4">
                  <c:v>6.6808059384941706E-2</c:v>
                </c:pt>
                <c:pt idx="5">
                  <c:v>6.4687168610816498E-2</c:v>
                </c:pt>
                <c:pt idx="6">
                  <c:v>1.2725344644750799E-2</c:v>
                </c:pt>
                <c:pt idx="7">
                  <c:v>1.37857900318134E-2</c:v>
                </c:pt>
                <c:pt idx="8">
                  <c:v>0.01</c:v>
                </c:pt>
                <c:pt idx="9">
                  <c:v>7.4231177094379597E-3</c:v>
                </c:pt>
              </c:numCache>
            </c:numRef>
          </c:val>
        </c:ser>
        <c:dLbls>
          <c:showLegendKey val="0"/>
          <c:showVal val="0"/>
          <c:showCatName val="0"/>
          <c:showSerName val="0"/>
          <c:showPercent val="0"/>
          <c:showBubbleSize val="0"/>
        </c:dLbls>
        <c:gapWidth val="150"/>
        <c:axId val="226433664"/>
        <c:axId val="226443648"/>
      </c:barChart>
      <c:catAx>
        <c:axId val="226433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226443648"/>
        <c:crosses val="autoZero"/>
        <c:auto val="1"/>
        <c:lblAlgn val="ctr"/>
        <c:lblOffset val="100"/>
        <c:noMultiLvlLbl val="0"/>
      </c:catAx>
      <c:valAx>
        <c:axId val="226443648"/>
        <c:scaling>
          <c:orientation val="minMax"/>
          <c:max val="0.7"/>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6433664"/>
        <c:crosses val="autoZero"/>
        <c:crossBetween val="between"/>
        <c:majorUnit val="0.1"/>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636115209746E-2"/>
          <c:y val="5.6459062615243603E-2"/>
          <c:w val="0.919732393122076"/>
          <c:h val="0.85761711344665703"/>
        </c:manualLayout>
      </c:layout>
      <c:barChart>
        <c:barDir val="bar"/>
        <c:grouping val="clustered"/>
        <c:varyColors val="0"/>
        <c:ser>
          <c:idx val="0"/>
          <c:order val="0"/>
          <c:tx>
            <c:strRef>
              <c:f>Sheet1!$B$1</c:f>
              <c:strCache>
                <c:ptCount val="1"/>
                <c:pt idx="0">
                  <c:v>2016/17</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Search engines e.g. Google </c:v>
                </c:pt>
                <c:pt idx="1">
                  <c:v>Accommodation providers' website</c:v>
                </c:pt>
                <c:pt idx="2">
                  <c:v>www.visitcornwall.com </c:v>
                </c:pt>
                <c:pt idx="3">
                  <c:v>Review sites e.g Trip Advisor </c:v>
                </c:pt>
                <c:pt idx="4">
                  <c:v>Other website </c:v>
                </c:pt>
                <c:pt idx="5">
                  <c:v>www.visitengland.com </c:v>
                </c:pt>
                <c:pt idx="6">
                  <c:v>Attraction providers' website</c:v>
                </c:pt>
                <c:pt idx="7">
                  <c:v>Online Travel Agents (OTA's) e.g. Expedia.co.uk/ LateRooms.com</c:v>
                </c:pt>
                <c:pt idx="8">
                  <c:v>Newspaper/ magazine websites e.g. Daily Mail / Sunday Times</c:v>
                </c:pt>
                <c:pt idx="9">
                  <c:v>Social media websites e.g. Facebook/ Twitter/ Instagram</c:v>
                </c:pt>
                <c:pt idx="10">
                  <c:v>I did not use the internet prior to visit</c:v>
                </c:pt>
                <c:pt idx="11">
                  <c:v>Rail company website</c:v>
                </c:pt>
              </c:strCache>
            </c:strRef>
          </c:cat>
          <c:val>
            <c:numRef>
              <c:f>Sheet1!$B$2:$B$13</c:f>
              <c:numCache>
                <c:formatCode>0%</c:formatCode>
                <c:ptCount val="12"/>
                <c:pt idx="0">
                  <c:v>0.69</c:v>
                </c:pt>
                <c:pt idx="1">
                  <c:v>0.4</c:v>
                </c:pt>
                <c:pt idx="2">
                  <c:v>0.23</c:v>
                </c:pt>
                <c:pt idx="3">
                  <c:v>0.18</c:v>
                </c:pt>
                <c:pt idx="4">
                  <c:v>0.1</c:v>
                </c:pt>
                <c:pt idx="5">
                  <c:v>0.03</c:v>
                </c:pt>
                <c:pt idx="6">
                  <c:v>0.03</c:v>
                </c:pt>
                <c:pt idx="7">
                  <c:v>0.02</c:v>
                </c:pt>
                <c:pt idx="8">
                  <c:v>0.02</c:v>
                </c:pt>
                <c:pt idx="9">
                  <c:v>0.01</c:v>
                </c:pt>
                <c:pt idx="10">
                  <c:v>0.01</c:v>
                </c:pt>
                <c:pt idx="11">
                  <c:v>0.01</c:v>
                </c:pt>
              </c:numCache>
            </c:numRef>
          </c:val>
        </c:ser>
        <c:dLbls>
          <c:showLegendKey val="0"/>
          <c:showVal val="0"/>
          <c:showCatName val="0"/>
          <c:showSerName val="0"/>
          <c:showPercent val="0"/>
          <c:showBubbleSize val="0"/>
        </c:dLbls>
        <c:gapWidth val="150"/>
        <c:axId val="226466816"/>
        <c:axId val="226476800"/>
      </c:barChart>
      <c:catAx>
        <c:axId val="22646681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6476800"/>
        <c:crosses val="autoZero"/>
        <c:auto val="1"/>
        <c:lblAlgn val="ctr"/>
        <c:lblOffset val="100"/>
        <c:noMultiLvlLbl val="0"/>
      </c:catAx>
      <c:valAx>
        <c:axId val="226476800"/>
        <c:scaling>
          <c:orientation val="minMax"/>
          <c:max val="0.8"/>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6466816"/>
        <c:crosses val="autoZero"/>
        <c:crossBetween val="between"/>
        <c:majorUnit val="0.2"/>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056584444115601"/>
          <c:y val="5.1994090010416903E-2"/>
          <c:w val="0.68015469374281501"/>
          <c:h val="0.93245775706929601"/>
        </c:manualLayout>
      </c:layout>
      <c:pie3DChart>
        <c:varyColors val="1"/>
        <c:ser>
          <c:idx val="0"/>
          <c:order val="0"/>
          <c:tx>
            <c:strRef>
              <c:f>Sheet1!$B$1</c:f>
              <c:strCache>
                <c:ptCount val="1"/>
                <c:pt idx="0">
                  <c:v>2016/17</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Lbls>
            <c:dLbl>
              <c:idx val="0"/>
              <c:layout>
                <c:manualLayout>
                  <c:x val="-0.189198301669873"/>
                  <c:y val="0.107336465486086"/>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dLbl>
              <c:idx val="1"/>
              <c:layout>
                <c:manualLayout>
                  <c:x val="0.23563761368681099"/>
                  <c:y val="-0.38003837241437999"/>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23416238858977"/>
                      <c:h val="0.213878030903127"/>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Information sourcing ONLY </c:v>
                </c:pt>
                <c:pt idx="1">
                  <c:v>Information sourcing AND to book accommodation/car hire/rail tickets/flights/attraction tickets/event tickets/festival tickets etc.</c:v>
                </c:pt>
              </c:strCache>
            </c:strRef>
          </c:cat>
          <c:val>
            <c:numRef>
              <c:f>Sheet1!$B$2:$B$3</c:f>
              <c:numCache>
                <c:formatCode>0%</c:formatCode>
                <c:ptCount val="2"/>
                <c:pt idx="0">
                  <c:v>0.23</c:v>
                </c:pt>
                <c:pt idx="1">
                  <c:v>0.77</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636115209746E-2"/>
          <c:y val="4.0129530648655799E-2"/>
          <c:w val="0.919732393122076"/>
          <c:h val="0.88401047458678095"/>
        </c:manualLayout>
      </c:layout>
      <c:barChart>
        <c:barDir val="bar"/>
        <c:grouping val="clustered"/>
        <c:varyColors val="0"/>
        <c:ser>
          <c:idx val="0"/>
          <c:order val="0"/>
          <c:tx>
            <c:strRef>
              <c:f>Sheet1!$B$1</c:f>
              <c:strCache>
                <c:ptCount val="1"/>
                <c:pt idx="0">
                  <c:v>2016/17</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Accommodation providers' website</c:v>
                </c:pt>
                <c:pt idx="1">
                  <c:v>Other website</c:v>
                </c:pt>
                <c:pt idx="2">
                  <c:v>Attraction providers' website</c:v>
                </c:pt>
                <c:pt idx="3">
                  <c:v>Review sites e.g. TripAdvisor</c:v>
                </c:pt>
                <c:pt idx="4">
                  <c:v>I did not use the internet to make a booking</c:v>
                </c:pt>
                <c:pt idx="5">
                  <c:v>Online Travel Agent (OTA) e.g. Expedia.co.uk/ LateRooms.com</c:v>
                </c:pt>
              </c:strCache>
            </c:strRef>
          </c:cat>
          <c:val>
            <c:numRef>
              <c:f>Sheet1!$B$2:$B$7</c:f>
              <c:numCache>
                <c:formatCode>0%</c:formatCode>
                <c:ptCount val="6"/>
                <c:pt idx="0">
                  <c:v>0.75</c:v>
                </c:pt>
                <c:pt idx="1">
                  <c:v>0.14000000000000001</c:v>
                </c:pt>
                <c:pt idx="2">
                  <c:v>7.0000000000000007E-2</c:v>
                </c:pt>
                <c:pt idx="3">
                  <c:v>0.06</c:v>
                </c:pt>
                <c:pt idx="4">
                  <c:v>0.06</c:v>
                </c:pt>
                <c:pt idx="5">
                  <c:v>0.06</c:v>
                </c:pt>
              </c:numCache>
            </c:numRef>
          </c:val>
        </c:ser>
        <c:dLbls>
          <c:showLegendKey val="0"/>
          <c:showVal val="0"/>
          <c:showCatName val="0"/>
          <c:showSerName val="0"/>
          <c:showPercent val="0"/>
          <c:showBubbleSize val="0"/>
        </c:dLbls>
        <c:gapWidth val="150"/>
        <c:axId val="226676736"/>
        <c:axId val="226678272"/>
      </c:barChart>
      <c:catAx>
        <c:axId val="22667673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6678272"/>
        <c:crosses val="autoZero"/>
        <c:auto val="1"/>
        <c:lblAlgn val="ctr"/>
        <c:lblOffset val="100"/>
        <c:noMultiLvlLbl val="0"/>
      </c:catAx>
      <c:valAx>
        <c:axId val="226678272"/>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6676736"/>
        <c:crosses val="autoZero"/>
        <c:crossBetween val="between"/>
        <c:majorUnit val="0.2"/>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636115209746E-2"/>
          <c:y val="5.4218915033464203E-2"/>
          <c:w val="0.91381454237401905"/>
          <c:h val="0.59518202201564896"/>
        </c:manualLayout>
      </c:layout>
      <c:barChart>
        <c:barDir val="col"/>
        <c:grouping val="clustered"/>
        <c:varyColors val="0"/>
        <c:ser>
          <c:idx val="0"/>
          <c:order val="0"/>
          <c:tx>
            <c:strRef>
              <c:f>Sheet1!$B$1</c:f>
              <c:strCache>
                <c:ptCount val="1"/>
                <c:pt idx="0">
                  <c:v>2016/17</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Sheet1!$A$2:$A$11</c:f>
              <c:strCache>
                <c:ptCount val="10"/>
                <c:pt idx="0">
                  <c:v>I have not sourced any local information during my visit</c:v>
                </c:pt>
                <c:pt idx="1">
                  <c:v>Brochure/ leaflet/ guide</c:v>
                </c:pt>
                <c:pt idx="2">
                  <c:v>From a previous visit/been before</c:v>
                </c:pt>
                <c:pt idx="3">
                  <c:v>On the internet (incl. social media/apps)  </c:v>
                </c:pt>
                <c:pt idx="4">
                  <c:v>Via friends/ family</c:v>
                </c:pt>
                <c:pt idx="5">
                  <c:v>Accomm. reception</c:v>
                </c:pt>
                <c:pt idx="6">
                  <c:v>Tourist Information Centre (TIC)</c:v>
                </c:pt>
                <c:pt idx="7">
                  <c:v>Via a recommendation</c:v>
                </c:pt>
                <c:pt idx="8">
                  <c:v>Other </c:v>
                </c:pt>
                <c:pt idx="9">
                  <c:v>Newspaper/ magazine</c:v>
                </c:pt>
              </c:strCache>
            </c:strRef>
          </c:cat>
          <c:val>
            <c:numRef>
              <c:f>Sheet1!$B$2:$B$11</c:f>
              <c:numCache>
                <c:formatCode>0%</c:formatCode>
                <c:ptCount val="10"/>
                <c:pt idx="0">
                  <c:v>0.34</c:v>
                </c:pt>
                <c:pt idx="1">
                  <c:v>0.28000000000000003</c:v>
                </c:pt>
                <c:pt idx="2">
                  <c:v>0.25</c:v>
                </c:pt>
                <c:pt idx="3">
                  <c:v>0.19</c:v>
                </c:pt>
                <c:pt idx="4">
                  <c:v>7.0000000000000007E-2</c:v>
                </c:pt>
                <c:pt idx="5">
                  <c:v>7.0000000000000007E-2</c:v>
                </c:pt>
                <c:pt idx="6">
                  <c:v>7.0000000000000007E-2</c:v>
                </c:pt>
                <c:pt idx="7">
                  <c:v>0.03</c:v>
                </c:pt>
                <c:pt idx="8">
                  <c:v>0.03</c:v>
                </c:pt>
              </c:numCache>
            </c:numRef>
          </c:val>
        </c:ser>
        <c:ser>
          <c:idx val="1"/>
          <c:order val="1"/>
          <c:tx>
            <c:strRef>
              <c:f>Sheet1!$C$1</c:f>
              <c:strCache>
                <c:ptCount val="1"/>
                <c:pt idx="0">
                  <c:v>2015/16</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Sheet1!$A$2:$A$11</c:f>
              <c:strCache>
                <c:ptCount val="10"/>
                <c:pt idx="0">
                  <c:v>I have not sourced any local information during my visit</c:v>
                </c:pt>
                <c:pt idx="1">
                  <c:v>Brochure/ leaflet/ guide</c:v>
                </c:pt>
                <c:pt idx="2">
                  <c:v>From a previous visit/been before</c:v>
                </c:pt>
                <c:pt idx="3">
                  <c:v>On the internet (incl. social media/apps)  </c:v>
                </c:pt>
                <c:pt idx="4">
                  <c:v>Via friends/ family</c:v>
                </c:pt>
                <c:pt idx="5">
                  <c:v>Accomm. reception</c:v>
                </c:pt>
                <c:pt idx="6">
                  <c:v>Tourist Information Centre (TIC)</c:v>
                </c:pt>
                <c:pt idx="7">
                  <c:v>Via a recommendation</c:v>
                </c:pt>
                <c:pt idx="8">
                  <c:v>Other </c:v>
                </c:pt>
                <c:pt idx="9">
                  <c:v>Newspaper/ magazine</c:v>
                </c:pt>
              </c:strCache>
            </c:strRef>
          </c:cat>
          <c:val>
            <c:numRef>
              <c:f>Sheet1!$C$2:$C$11</c:f>
              <c:numCache>
                <c:formatCode>0%</c:formatCode>
                <c:ptCount val="10"/>
                <c:pt idx="0">
                  <c:v>0.52319309600862995</c:v>
                </c:pt>
                <c:pt idx="1">
                  <c:v>0.21790722761596501</c:v>
                </c:pt>
                <c:pt idx="2">
                  <c:v>3.99137001078749E-2</c:v>
                </c:pt>
                <c:pt idx="3">
                  <c:v>0.16</c:v>
                </c:pt>
                <c:pt idx="6">
                  <c:v>0.117583603020496</c:v>
                </c:pt>
                <c:pt idx="7">
                  <c:v>2.5889967637540499E-2</c:v>
                </c:pt>
                <c:pt idx="8">
                  <c:v>3.2362459546925598E-2</c:v>
                </c:pt>
                <c:pt idx="9">
                  <c:v>0.01</c:v>
                </c:pt>
              </c:numCache>
            </c:numRef>
          </c:val>
        </c:ser>
        <c:ser>
          <c:idx val="2"/>
          <c:order val="2"/>
          <c:tx>
            <c:strRef>
              <c:f>Sheet1!$D$1</c:f>
              <c:strCache>
                <c:ptCount val="1"/>
                <c:pt idx="0">
                  <c:v>2014/15</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Sheet1!$A$2:$A$11</c:f>
              <c:strCache>
                <c:ptCount val="10"/>
                <c:pt idx="0">
                  <c:v>I have not sourced any local information during my visit</c:v>
                </c:pt>
                <c:pt idx="1">
                  <c:v>Brochure/ leaflet/ guide</c:v>
                </c:pt>
                <c:pt idx="2">
                  <c:v>From a previous visit/been before</c:v>
                </c:pt>
                <c:pt idx="3">
                  <c:v>On the internet (incl. social media/apps)  </c:v>
                </c:pt>
                <c:pt idx="4">
                  <c:v>Via friends/ family</c:v>
                </c:pt>
                <c:pt idx="5">
                  <c:v>Accomm. reception</c:v>
                </c:pt>
                <c:pt idx="6">
                  <c:v>Tourist Information Centre (TIC)</c:v>
                </c:pt>
                <c:pt idx="7">
                  <c:v>Via a recommendation</c:v>
                </c:pt>
                <c:pt idx="8">
                  <c:v>Other </c:v>
                </c:pt>
                <c:pt idx="9">
                  <c:v>Newspaper/ magazine</c:v>
                </c:pt>
              </c:strCache>
            </c:strRef>
          </c:cat>
          <c:val>
            <c:numRef>
              <c:f>Sheet1!$D$2:$D$11</c:f>
              <c:numCache>
                <c:formatCode>0%</c:formatCode>
                <c:ptCount val="10"/>
                <c:pt idx="0">
                  <c:v>0.479623824451411</c:v>
                </c:pt>
                <c:pt idx="1">
                  <c:v>0.23824451410658301</c:v>
                </c:pt>
                <c:pt idx="2">
                  <c:v>5.6426332288401299E-2</c:v>
                </c:pt>
                <c:pt idx="3">
                  <c:v>0.2</c:v>
                </c:pt>
                <c:pt idx="6">
                  <c:v>6.7920585161964503E-2</c:v>
                </c:pt>
                <c:pt idx="7">
                  <c:v>4.4932079414837997E-2</c:v>
                </c:pt>
                <c:pt idx="8">
                  <c:v>0.03</c:v>
                </c:pt>
                <c:pt idx="9">
                  <c:v>0.02</c:v>
                </c:pt>
              </c:numCache>
            </c:numRef>
          </c:val>
        </c:ser>
        <c:ser>
          <c:idx val="3"/>
          <c:order val="3"/>
          <c:tx>
            <c:strRef>
              <c:f>Sheet1!$E$1</c:f>
              <c:strCache>
                <c:ptCount val="1"/>
                <c:pt idx="0">
                  <c:v>2013/14</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Sheet1!$A$2:$A$11</c:f>
              <c:strCache>
                <c:ptCount val="10"/>
                <c:pt idx="0">
                  <c:v>I have not sourced any local information during my visit</c:v>
                </c:pt>
                <c:pt idx="1">
                  <c:v>Brochure/ leaflet/ guide</c:v>
                </c:pt>
                <c:pt idx="2">
                  <c:v>From a previous visit/been before</c:v>
                </c:pt>
                <c:pt idx="3">
                  <c:v>On the internet (incl. social media/apps)  </c:v>
                </c:pt>
                <c:pt idx="4">
                  <c:v>Via friends/ family</c:v>
                </c:pt>
                <c:pt idx="5">
                  <c:v>Accomm. reception</c:v>
                </c:pt>
                <c:pt idx="6">
                  <c:v>Tourist Information Centre (TIC)</c:v>
                </c:pt>
                <c:pt idx="7">
                  <c:v>Via a recommendation</c:v>
                </c:pt>
                <c:pt idx="8">
                  <c:v>Other </c:v>
                </c:pt>
                <c:pt idx="9">
                  <c:v>Newspaper/ magazine</c:v>
                </c:pt>
              </c:strCache>
            </c:strRef>
          </c:cat>
          <c:val>
            <c:numRef>
              <c:f>Sheet1!$E$2:$E$11</c:f>
              <c:numCache>
                <c:formatCode>0%</c:formatCode>
                <c:ptCount val="10"/>
                <c:pt idx="0">
                  <c:v>0.593849416755037</c:v>
                </c:pt>
                <c:pt idx="1">
                  <c:v>0.14528101802757201</c:v>
                </c:pt>
                <c:pt idx="2">
                  <c:v>9.01378579003181E-2</c:v>
                </c:pt>
                <c:pt idx="3">
                  <c:v>0.18</c:v>
                </c:pt>
                <c:pt idx="6">
                  <c:v>2.6511134676564199E-2</c:v>
                </c:pt>
                <c:pt idx="7">
                  <c:v>1.37857900318134E-2</c:v>
                </c:pt>
                <c:pt idx="8">
                  <c:v>1.06044538706257E-2</c:v>
                </c:pt>
                <c:pt idx="9">
                  <c:v>0.01</c:v>
                </c:pt>
              </c:numCache>
            </c:numRef>
          </c:val>
        </c:ser>
        <c:dLbls>
          <c:showLegendKey val="0"/>
          <c:showVal val="0"/>
          <c:showCatName val="0"/>
          <c:showSerName val="0"/>
          <c:showPercent val="0"/>
          <c:showBubbleSize val="0"/>
        </c:dLbls>
        <c:gapWidth val="150"/>
        <c:axId val="226747520"/>
        <c:axId val="226749056"/>
      </c:barChart>
      <c:catAx>
        <c:axId val="226747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6749056"/>
        <c:crosses val="autoZero"/>
        <c:auto val="1"/>
        <c:lblAlgn val="ctr"/>
        <c:lblOffset val="100"/>
        <c:noMultiLvlLbl val="0"/>
      </c:catAx>
      <c:valAx>
        <c:axId val="226749056"/>
        <c:scaling>
          <c:orientation val="minMax"/>
          <c:max val="0.6"/>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6747520"/>
        <c:crosses val="autoZero"/>
        <c:crossBetween val="between"/>
        <c:majorUnit val="0.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2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636115209746E-2"/>
          <c:y val="3.4903663286339599E-2"/>
          <c:w val="0.919732393122076"/>
          <c:h val="0.876109592838201"/>
        </c:manualLayout>
      </c:layout>
      <c:barChart>
        <c:barDir val="bar"/>
        <c:grouping val="clustered"/>
        <c:varyColors val="0"/>
        <c:ser>
          <c:idx val="0"/>
          <c:order val="0"/>
          <c:tx>
            <c:strRef>
              <c:f>Sheet1!$B$1</c:f>
              <c:strCache>
                <c:ptCount val="1"/>
                <c:pt idx="0">
                  <c:v>2016/17</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www.visitcornwall.com</c:v>
                </c:pt>
                <c:pt idx="1">
                  <c:v>Review sites e.g. Trip Advisor</c:v>
                </c:pt>
                <c:pt idx="2">
                  <c:v>Social media websites e.g. Facebook/Twitter/ Instagram</c:v>
                </c:pt>
                <c:pt idx="3">
                  <c:v>Attraction providers' website</c:v>
                </c:pt>
                <c:pt idx="4">
                  <c:v>Other website </c:v>
                </c:pt>
                <c:pt idx="5">
                  <c:v>I have not used the internet during my visit</c:v>
                </c:pt>
                <c:pt idx="6">
                  <c:v>Rail company website</c:v>
                </c:pt>
              </c:strCache>
            </c:strRef>
          </c:cat>
          <c:val>
            <c:numRef>
              <c:f>Sheet1!$B$2:$B$8</c:f>
              <c:numCache>
                <c:formatCode>0%</c:formatCode>
                <c:ptCount val="7"/>
                <c:pt idx="0">
                  <c:v>0.33</c:v>
                </c:pt>
                <c:pt idx="1">
                  <c:v>0.22</c:v>
                </c:pt>
                <c:pt idx="2">
                  <c:v>0.22</c:v>
                </c:pt>
                <c:pt idx="3">
                  <c:v>0.19</c:v>
                </c:pt>
                <c:pt idx="4">
                  <c:v>0.19</c:v>
                </c:pt>
                <c:pt idx="5">
                  <c:v>0.13</c:v>
                </c:pt>
                <c:pt idx="6">
                  <c:v>0.03</c:v>
                </c:pt>
              </c:numCache>
            </c:numRef>
          </c:val>
        </c:ser>
        <c:dLbls>
          <c:showLegendKey val="0"/>
          <c:showVal val="0"/>
          <c:showCatName val="0"/>
          <c:showSerName val="0"/>
          <c:showPercent val="0"/>
          <c:showBubbleSize val="0"/>
        </c:dLbls>
        <c:gapWidth val="150"/>
        <c:axId val="226821632"/>
        <c:axId val="226823168"/>
      </c:barChart>
      <c:catAx>
        <c:axId val="22682163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6823168"/>
        <c:crosses val="autoZero"/>
        <c:auto val="1"/>
        <c:lblAlgn val="ctr"/>
        <c:lblOffset val="100"/>
        <c:noMultiLvlLbl val="0"/>
      </c:catAx>
      <c:valAx>
        <c:axId val="226823168"/>
        <c:scaling>
          <c:orientation val="minMax"/>
          <c:max val="0.5"/>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6821632"/>
        <c:crosses val="autoZero"/>
        <c:crossBetween val="between"/>
        <c:majorUnit val="0.1"/>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636115209746E-2"/>
          <c:y val="6.9602006344636203E-2"/>
          <c:w val="0.919732393122076"/>
          <c:h val="0.68965920885821397"/>
        </c:manualLayout>
      </c:layout>
      <c:barChart>
        <c:barDir val="col"/>
        <c:grouping val="clustered"/>
        <c:varyColors val="0"/>
        <c:ser>
          <c:idx val="0"/>
          <c:order val="0"/>
          <c:tx>
            <c:strRef>
              <c:f>Sheet1!$B$1</c:f>
              <c:strCache>
                <c:ptCount val="1"/>
                <c:pt idx="0">
                  <c:v>Yes, during my visit</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Check-in' on social media sites</c:v>
                </c:pt>
                <c:pt idx="1">
                  <c:v>Upload photos</c:v>
                </c:pt>
                <c:pt idx="2">
                  <c:v>Post online reviews</c:v>
                </c:pt>
              </c:strCache>
            </c:strRef>
          </c:cat>
          <c:val>
            <c:numRef>
              <c:f>Sheet1!$B$2:$B$4</c:f>
              <c:numCache>
                <c:formatCode>0%</c:formatCode>
                <c:ptCount val="3"/>
                <c:pt idx="0">
                  <c:v>0.3</c:v>
                </c:pt>
                <c:pt idx="1">
                  <c:v>0.27</c:v>
                </c:pt>
                <c:pt idx="2">
                  <c:v>0.12</c:v>
                </c:pt>
              </c:numCache>
            </c:numRef>
          </c:val>
        </c:ser>
        <c:ser>
          <c:idx val="1"/>
          <c:order val="1"/>
          <c:tx>
            <c:strRef>
              <c:f>Sheet1!$C$1</c:f>
              <c:strCache>
                <c:ptCount val="1"/>
                <c:pt idx="0">
                  <c:v>Yes, once I return home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Check-in' on social media sites</c:v>
                </c:pt>
                <c:pt idx="1">
                  <c:v>Upload photos</c:v>
                </c:pt>
                <c:pt idx="2">
                  <c:v>Post online reviews</c:v>
                </c:pt>
              </c:strCache>
            </c:strRef>
          </c:cat>
          <c:val>
            <c:numRef>
              <c:f>Sheet1!$C$2:$C$4</c:f>
              <c:numCache>
                <c:formatCode>0%</c:formatCode>
                <c:ptCount val="3"/>
                <c:pt idx="0">
                  <c:v>0.09</c:v>
                </c:pt>
                <c:pt idx="1">
                  <c:v>0.14000000000000001</c:v>
                </c:pt>
                <c:pt idx="2">
                  <c:v>0.12</c:v>
                </c:pt>
              </c:numCache>
            </c:numRef>
          </c:val>
        </c:ser>
        <c:ser>
          <c:idx val="2"/>
          <c:order val="2"/>
          <c:tx>
            <c:strRef>
              <c:f>Sheet1!$D$1</c:f>
              <c:strCache>
                <c:ptCount val="1"/>
                <c:pt idx="0">
                  <c:v>No</c:v>
                </c:pt>
              </c:strCache>
            </c:strRef>
          </c:tx>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Check-in' on social media sites</c:v>
                </c:pt>
                <c:pt idx="1">
                  <c:v>Upload photos</c:v>
                </c:pt>
                <c:pt idx="2">
                  <c:v>Post online reviews</c:v>
                </c:pt>
              </c:strCache>
            </c:strRef>
          </c:cat>
          <c:val>
            <c:numRef>
              <c:f>Sheet1!$D$2:$D$4</c:f>
              <c:numCache>
                <c:formatCode>0%</c:formatCode>
                <c:ptCount val="3"/>
                <c:pt idx="0">
                  <c:v>0.64</c:v>
                </c:pt>
                <c:pt idx="1">
                  <c:v>0.62</c:v>
                </c:pt>
                <c:pt idx="2">
                  <c:v>0.77</c:v>
                </c:pt>
              </c:numCache>
            </c:numRef>
          </c:val>
        </c:ser>
        <c:dLbls>
          <c:showLegendKey val="0"/>
          <c:showVal val="0"/>
          <c:showCatName val="0"/>
          <c:showSerName val="0"/>
          <c:showPercent val="0"/>
          <c:showBubbleSize val="0"/>
        </c:dLbls>
        <c:gapWidth val="150"/>
        <c:axId val="226315264"/>
        <c:axId val="226329344"/>
      </c:barChart>
      <c:catAx>
        <c:axId val="226315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6329344"/>
        <c:crosses val="autoZero"/>
        <c:auto val="1"/>
        <c:lblAlgn val="ctr"/>
        <c:lblOffset val="100"/>
        <c:noMultiLvlLbl val="0"/>
      </c:catAx>
      <c:valAx>
        <c:axId val="226329344"/>
        <c:scaling>
          <c:orientation val="minMax"/>
          <c:max val="0.8"/>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6315264"/>
        <c:crosses val="autoZero"/>
        <c:crossBetween val="between"/>
        <c:majorUnit val="0.2"/>
      </c:valAx>
      <c:spPr>
        <a:noFill/>
        <a:ln>
          <a:noFill/>
        </a:ln>
        <a:effectLst/>
      </c:spPr>
    </c:plotArea>
    <c:legend>
      <c:legendPos val="b"/>
      <c:layout>
        <c:manualLayout>
          <c:xMode val="edge"/>
          <c:yMode val="edge"/>
          <c:x val="0.291300642301699"/>
          <c:y val="0.92023734062070295"/>
          <c:w val="0.466847884840487"/>
          <c:h val="6.22129832127496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66256607543594E-2"/>
          <c:y val="6.4969685904966504E-2"/>
          <c:w val="0.89725118264778903"/>
          <c:h val="0.67141764093634404"/>
        </c:manualLayout>
      </c:layout>
      <c:barChart>
        <c:barDir val="col"/>
        <c:grouping val="clustered"/>
        <c:varyColors val="0"/>
        <c:ser>
          <c:idx val="0"/>
          <c:order val="0"/>
          <c:tx>
            <c:strRef>
              <c:f>Sheet1!$B$1</c:f>
              <c:strCache>
                <c:ptCount val="1"/>
                <c:pt idx="0">
                  <c:v>Have/plan to take part/visit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Eating &amp; drinking</c:v>
                </c:pt>
                <c:pt idx="1">
                  <c:v>Short walk - up to 2 miles</c:v>
                </c:pt>
                <c:pt idx="2">
                  <c:v>Shopping</c:v>
                </c:pt>
                <c:pt idx="3">
                  <c:v>Long walk - &gt; 2 miles</c:v>
                </c:pt>
                <c:pt idx="4">
                  <c:v>Half day or more on beach</c:v>
                </c:pt>
                <c:pt idx="5">
                  <c:v>Using South West Coast Path</c:v>
                </c:pt>
                <c:pt idx="6">
                  <c:v>Swimming in the sea</c:v>
                </c:pt>
                <c:pt idx="7">
                  <c:v>Arts/cultural activities</c:v>
                </c:pt>
                <c:pt idx="8">
                  <c:v>Other</c:v>
                </c:pt>
                <c:pt idx="9">
                  <c:v>Cycling</c:v>
                </c:pt>
                <c:pt idx="10">
                  <c:v>Swimming (pool)</c:v>
                </c:pt>
                <c:pt idx="11">
                  <c:v>Attending a festival/event</c:v>
                </c:pt>
                <c:pt idx="12">
                  <c:v>Other water sports</c:v>
                </c:pt>
                <c:pt idx="13">
                  <c:v>Fishing</c:v>
                </c:pt>
                <c:pt idx="14">
                  <c:v>Visiting the cinema</c:v>
                </c:pt>
                <c:pt idx="15">
                  <c:v>Sailing/yachting/boating</c:v>
                </c:pt>
                <c:pt idx="16">
                  <c:v>Other outdoor sport/pursuit</c:v>
                </c:pt>
                <c:pt idx="17">
                  <c:v>Golf</c:v>
                </c:pt>
                <c:pt idx="18">
                  <c:v>Visit a spa/well being centre</c:v>
                </c:pt>
              </c:strCache>
            </c:strRef>
          </c:cat>
          <c:val>
            <c:numRef>
              <c:f>Sheet1!$B$2:$B$20</c:f>
              <c:numCache>
                <c:formatCode>0%</c:formatCode>
                <c:ptCount val="19"/>
                <c:pt idx="0">
                  <c:v>0.81567230632235099</c:v>
                </c:pt>
                <c:pt idx="1">
                  <c:v>0.628673196794301</c:v>
                </c:pt>
                <c:pt idx="2">
                  <c:v>0.54318788958147801</c:v>
                </c:pt>
                <c:pt idx="3">
                  <c:v>0.54229741763134498</c:v>
                </c:pt>
                <c:pt idx="4">
                  <c:v>0.53072128227960802</c:v>
                </c:pt>
                <c:pt idx="5">
                  <c:v>0.36687444345503101</c:v>
                </c:pt>
                <c:pt idx="6">
                  <c:v>0.28317008014247602</c:v>
                </c:pt>
                <c:pt idx="7">
                  <c:v>0.154051647373108</c:v>
                </c:pt>
                <c:pt idx="8">
                  <c:v>7.3018699910952806E-2</c:v>
                </c:pt>
                <c:pt idx="9">
                  <c:v>9.6170970614425602E-2</c:v>
                </c:pt>
                <c:pt idx="10">
                  <c:v>9.2609082813891297E-2</c:v>
                </c:pt>
                <c:pt idx="11">
                  <c:v>8.1032947462154906E-2</c:v>
                </c:pt>
                <c:pt idx="12">
                  <c:v>6.14425645592164E-2</c:v>
                </c:pt>
                <c:pt idx="13">
                  <c:v>5.6990204808548502E-2</c:v>
                </c:pt>
                <c:pt idx="14">
                  <c:v>5.0756901157613499E-2</c:v>
                </c:pt>
                <c:pt idx="15">
                  <c:v>4.6304541406945697E-2</c:v>
                </c:pt>
                <c:pt idx="16">
                  <c:v>3.2056990204808497E-2</c:v>
                </c:pt>
                <c:pt idx="17">
                  <c:v>2.9385574354407799E-2</c:v>
                </c:pt>
                <c:pt idx="18">
                  <c:v>1.8699910952805002E-2</c:v>
                </c:pt>
              </c:numCache>
            </c:numRef>
          </c:val>
        </c:ser>
        <c:ser>
          <c:idx val="1"/>
          <c:order val="1"/>
          <c:tx>
            <c:strRef>
              <c:f>Sheet1!$C$1</c:f>
              <c:strCache>
                <c:ptCount val="1"/>
                <c:pt idx="0">
                  <c:v>MAIN reason for visiting</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3973733849262303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3563227388967E-2"/>
                  <c:y val="2.9128320112439899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9178987079409797E-3"/>
                  <c:y val="-5.8256640224879797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9178987079409598E-3"/>
                  <c:y val="-2.9128320112441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4384240309557404E-3"/>
                  <c:y val="-1.06802606619454E-16"/>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5.9178987079409303E-3"/>
                  <c:y val="0"/>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7.3973733849261704E-3"/>
                  <c:y val="1.1651328044975999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1835797415881999E-2"/>
                  <c:y val="0"/>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8.8768480619114201E-3"/>
                  <c:y val="-6.6995136258611795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47947467698525E-2"/>
                  <c:y val="-0.11068761642727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6274221446837701E-2"/>
                  <c:y val="-9.9036288382295806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03563227388967E-2"/>
                  <c:y val="-1.06802606619454E-16"/>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2.07126454777933E-2"/>
                  <c:y val="-6.40823042473678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1.47947467698525E-2"/>
                  <c:y val="-8.15592963148317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Eating &amp; drinking</c:v>
                </c:pt>
                <c:pt idx="1">
                  <c:v>Short walk - up to 2 miles</c:v>
                </c:pt>
                <c:pt idx="2">
                  <c:v>Shopping</c:v>
                </c:pt>
                <c:pt idx="3">
                  <c:v>Long walk - &gt; 2 miles</c:v>
                </c:pt>
                <c:pt idx="4">
                  <c:v>Half day or more on beach</c:v>
                </c:pt>
                <c:pt idx="5">
                  <c:v>Using South West Coast Path</c:v>
                </c:pt>
                <c:pt idx="6">
                  <c:v>Swimming in the sea</c:v>
                </c:pt>
                <c:pt idx="7">
                  <c:v>Arts/cultural activities</c:v>
                </c:pt>
                <c:pt idx="8">
                  <c:v>Other</c:v>
                </c:pt>
                <c:pt idx="9">
                  <c:v>Cycling</c:v>
                </c:pt>
                <c:pt idx="10">
                  <c:v>Swimming (pool)</c:v>
                </c:pt>
                <c:pt idx="11">
                  <c:v>Attending a festival/event</c:v>
                </c:pt>
                <c:pt idx="12">
                  <c:v>Other water sports</c:v>
                </c:pt>
                <c:pt idx="13">
                  <c:v>Fishing</c:v>
                </c:pt>
                <c:pt idx="14">
                  <c:v>Visiting the cinema</c:v>
                </c:pt>
                <c:pt idx="15">
                  <c:v>Sailing/yachting/boating</c:v>
                </c:pt>
                <c:pt idx="16">
                  <c:v>Other outdoor sport/pursuit</c:v>
                </c:pt>
                <c:pt idx="17">
                  <c:v>Golf</c:v>
                </c:pt>
                <c:pt idx="18">
                  <c:v>Visit a spa/well being centre</c:v>
                </c:pt>
              </c:strCache>
            </c:strRef>
          </c:cat>
          <c:val>
            <c:numRef>
              <c:f>Sheet1!$C$2:$C$20</c:f>
              <c:numCache>
                <c:formatCode>0%</c:formatCode>
                <c:ptCount val="19"/>
                <c:pt idx="0">
                  <c:v>5.4318788958147797E-2</c:v>
                </c:pt>
                <c:pt idx="1">
                  <c:v>5.9661620658949303E-2</c:v>
                </c:pt>
                <c:pt idx="2">
                  <c:v>1.9590382902938599E-2</c:v>
                </c:pt>
                <c:pt idx="3">
                  <c:v>0.113980409617097</c:v>
                </c:pt>
                <c:pt idx="4">
                  <c:v>7.5690115761353496E-2</c:v>
                </c:pt>
                <c:pt idx="5">
                  <c:v>7.7471059661620698E-2</c:v>
                </c:pt>
                <c:pt idx="6">
                  <c:v>1.2466607301870001E-2</c:v>
                </c:pt>
                <c:pt idx="7">
                  <c:v>2.6714158504007102E-2</c:v>
                </c:pt>
                <c:pt idx="8">
                  <c:v>7.1237756010685702E-2</c:v>
                </c:pt>
                <c:pt idx="9">
                  <c:v>1.3357079252003599E-2</c:v>
                </c:pt>
                <c:pt idx="11">
                  <c:v>7.1237756010685696E-3</c:v>
                </c:pt>
                <c:pt idx="12">
                  <c:v>7.1237756010685696E-3</c:v>
                </c:pt>
                <c:pt idx="15">
                  <c:v>7.1237756010685696E-3</c:v>
                </c:pt>
                <c:pt idx="16">
                  <c:v>8.9047195013357092E-3</c:v>
                </c:pt>
              </c:numCache>
            </c:numRef>
          </c:val>
        </c:ser>
        <c:dLbls>
          <c:showLegendKey val="0"/>
          <c:showVal val="0"/>
          <c:showCatName val="0"/>
          <c:showSerName val="0"/>
          <c:showPercent val="0"/>
          <c:showBubbleSize val="0"/>
        </c:dLbls>
        <c:gapWidth val="150"/>
        <c:axId val="226285824"/>
        <c:axId val="226287616"/>
      </c:barChart>
      <c:catAx>
        <c:axId val="226285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226287616"/>
        <c:crosses val="autoZero"/>
        <c:auto val="1"/>
        <c:lblAlgn val="ctr"/>
        <c:lblOffset val="100"/>
        <c:noMultiLvlLbl val="0"/>
      </c:catAx>
      <c:valAx>
        <c:axId val="226287616"/>
        <c:scaling>
          <c:orientation val="minMax"/>
          <c:max val="0.9"/>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6285824"/>
        <c:crosses val="autoZero"/>
        <c:crossBetween val="between"/>
        <c:majorUnit val="0.1"/>
      </c:valAx>
      <c:spPr>
        <a:noFill/>
        <a:ln>
          <a:noFill/>
        </a:ln>
        <a:effectLst/>
      </c:spPr>
    </c:plotArea>
    <c:legend>
      <c:legendPos val="b"/>
      <c:layout>
        <c:manualLayout>
          <c:xMode val="edge"/>
          <c:yMode val="edge"/>
          <c:x val="0.27946484488581702"/>
          <c:y val="6.89582015487092E-2"/>
          <c:w val="0.49371153365839798"/>
          <c:h val="6.38243687909612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661388404043302E-2"/>
          <c:y val="5.1970036931396797E-2"/>
          <c:w val="0.88822178619271897"/>
          <c:h val="0.72372825889211501"/>
        </c:manualLayout>
      </c:layout>
      <c:barChart>
        <c:barDir val="col"/>
        <c:grouping val="stacked"/>
        <c:varyColors val="0"/>
        <c:ser>
          <c:idx val="0"/>
          <c:order val="0"/>
          <c:tx>
            <c:strRef>
              <c:f>Sheet1!$B$1</c:f>
              <c:strCache>
                <c:ptCount val="1"/>
                <c:pt idx="0">
                  <c:v>0-4 yrs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 </c:v>
                </c:pt>
              </c:strCache>
            </c:strRef>
          </c:cat>
          <c:val>
            <c:numRef>
              <c:f>Sheet1!$B$2:$B$5</c:f>
              <c:numCache>
                <c:formatCode>0%</c:formatCode>
                <c:ptCount val="4"/>
                <c:pt idx="0">
                  <c:v>0.04</c:v>
                </c:pt>
                <c:pt idx="1">
                  <c:v>0.04</c:v>
                </c:pt>
                <c:pt idx="2">
                  <c:v>0.04</c:v>
                </c:pt>
                <c:pt idx="3">
                  <c:v>0.04</c:v>
                </c:pt>
              </c:numCache>
            </c:numRef>
          </c:val>
        </c:ser>
        <c:ser>
          <c:idx val="1"/>
          <c:order val="1"/>
          <c:tx>
            <c:strRef>
              <c:f>Sheet1!$C$1</c:f>
              <c:strCache>
                <c:ptCount val="1"/>
                <c:pt idx="0">
                  <c:v>5-10 yrs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 </c:v>
                </c:pt>
              </c:strCache>
            </c:strRef>
          </c:cat>
          <c:val>
            <c:numRef>
              <c:f>Sheet1!$C$2:$C$5</c:f>
              <c:numCache>
                <c:formatCode>0%</c:formatCode>
                <c:ptCount val="4"/>
                <c:pt idx="0">
                  <c:v>0.08</c:v>
                </c:pt>
                <c:pt idx="1">
                  <c:v>0.09</c:v>
                </c:pt>
                <c:pt idx="2">
                  <c:v>0.05</c:v>
                </c:pt>
                <c:pt idx="3">
                  <c:v>0.09</c:v>
                </c:pt>
              </c:numCache>
            </c:numRef>
          </c:val>
        </c:ser>
        <c:ser>
          <c:idx val="2"/>
          <c:order val="2"/>
          <c:tx>
            <c:strRef>
              <c:f>Sheet1!$D$1</c:f>
              <c:strCache>
                <c:ptCount val="1"/>
                <c:pt idx="0">
                  <c:v>11-15 yrs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 </c:v>
                </c:pt>
              </c:strCache>
            </c:strRef>
          </c:cat>
          <c:val>
            <c:numRef>
              <c:f>Sheet1!$D$2:$D$5</c:f>
              <c:numCache>
                <c:formatCode>0%</c:formatCode>
                <c:ptCount val="4"/>
                <c:pt idx="0">
                  <c:v>0.06</c:v>
                </c:pt>
                <c:pt idx="1">
                  <c:v>7.0000000000000007E-2</c:v>
                </c:pt>
                <c:pt idx="2">
                  <c:v>0.03</c:v>
                </c:pt>
                <c:pt idx="3">
                  <c:v>0.08</c:v>
                </c:pt>
              </c:numCache>
            </c:numRef>
          </c:val>
        </c:ser>
        <c:ser>
          <c:idx val="3"/>
          <c:order val="3"/>
          <c:tx>
            <c:strRef>
              <c:f>Sheet1!$E$1</c:f>
              <c:strCache>
                <c:ptCount val="1"/>
                <c:pt idx="0">
                  <c:v>16-24 yrs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 </c:v>
                </c:pt>
              </c:strCache>
            </c:strRef>
          </c:cat>
          <c:val>
            <c:numRef>
              <c:f>Sheet1!$E$2:$E$5</c:f>
              <c:numCache>
                <c:formatCode>0%</c:formatCode>
                <c:ptCount val="4"/>
                <c:pt idx="0">
                  <c:v>7.0000000000000007E-2</c:v>
                </c:pt>
                <c:pt idx="1">
                  <c:v>0.08</c:v>
                </c:pt>
                <c:pt idx="2">
                  <c:v>0.05</c:v>
                </c:pt>
                <c:pt idx="3">
                  <c:v>0.05</c:v>
                </c:pt>
              </c:numCache>
            </c:numRef>
          </c:val>
        </c:ser>
        <c:ser>
          <c:idx val="4"/>
          <c:order val="4"/>
          <c:tx>
            <c:strRef>
              <c:f>Sheet1!$F$1</c:f>
              <c:strCache>
                <c:ptCount val="1"/>
                <c:pt idx="0">
                  <c:v>25-34 yrs</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 </c:v>
                </c:pt>
              </c:strCache>
            </c:strRef>
          </c:cat>
          <c:val>
            <c:numRef>
              <c:f>Sheet1!$F$2:$F$5</c:f>
              <c:numCache>
                <c:formatCode>0%</c:formatCode>
                <c:ptCount val="4"/>
                <c:pt idx="0">
                  <c:v>0.09</c:v>
                </c:pt>
                <c:pt idx="1">
                  <c:v>7.0000000000000007E-2</c:v>
                </c:pt>
                <c:pt idx="2">
                  <c:v>0.12</c:v>
                </c:pt>
                <c:pt idx="3">
                  <c:v>7.0000000000000007E-2</c:v>
                </c:pt>
              </c:numCache>
            </c:numRef>
          </c:val>
        </c:ser>
        <c:ser>
          <c:idx val="5"/>
          <c:order val="5"/>
          <c:tx>
            <c:strRef>
              <c:f>Sheet1!$G$1</c:f>
              <c:strCache>
                <c:ptCount val="1"/>
                <c:pt idx="0">
                  <c:v>35-44 yrs</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 </c:v>
                </c:pt>
              </c:strCache>
            </c:strRef>
          </c:cat>
          <c:val>
            <c:numRef>
              <c:f>Sheet1!$G$2:$G$5</c:f>
              <c:numCache>
                <c:formatCode>0%</c:formatCode>
                <c:ptCount val="4"/>
                <c:pt idx="0">
                  <c:v>0.12</c:v>
                </c:pt>
                <c:pt idx="1">
                  <c:v>0.13</c:v>
                </c:pt>
                <c:pt idx="2">
                  <c:v>0.1</c:v>
                </c:pt>
                <c:pt idx="3">
                  <c:v>0.14000000000000001</c:v>
                </c:pt>
              </c:numCache>
            </c:numRef>
          </c:val>
        </c:ser>
        <c:ser>
          <c:idx val="6"/>
          <c:order val="6"/>
          <c:tx>
            <c:strRef>
              <c:f>Sheet1!$H$1</c:f>
              <c:strCache>
                <c:ptCount val="1"/>
                <c:pt idx="0">
                  <c:v>45-54 yrs</c:v>
                </c:pt>
              </c:strCache>
            </c:strRef>
          </c:tx>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 </c:v>
                </c:pt>
              </c:strCache>
            </c:strRef>
          </c:cat>
          <c:val>
            <c:numRef>
              <c:f>Sheet1!$H$2:$H$5</c:f>
              <c:numCache>
                <c:formatCode>0%</c:formatCode>
                <c:ptCount val="4"/>
                <c:pt idx="0">
                  <c:v>0.17</c:v>
                </c:pt>
                <c:pt idx="1">
                  <c:v>0.19</c:v>
                </c:pt>
                <c:pt idx="2">
                  <c:v>0.13</c:v>
                </c:pt>
                <c:pt idx="3">
                  <c:v>0.19</c:v>
                </c:pt>
              </c:numCache>
            </c:numRef>
          </c:val>
        </c:ser>
        <c:ser>
          <c:idx val="7"/>
          <c:order val="7"/>
          <c:tx>
            <c:strRef>
              <c:f>Sheet1!$I$1</c:f>
              <c:strCache>
                <c:ptCount val="1"/>
                <c:pt idx="0">
                  <c:v>55-64 yrs</c:v>
                </c:pt>
              </c:strCache>
            </c:strRef>
          </c:tx>
          <c:spPr>
            <a:solidFill>
              <a:srgbClr val="FF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 </c:v>
                </c:pt>
              </c:strCache>
            </c:strRef>
          </c:cat>
          <c:val>
            <c:numRef>
              <c:f>Sheet1!$I$2:$I$5</c:f>
              <c:numCache>
                <c:formatCode>0%</c:formatCode>
                <c:ptCount val="4"/>
                <c:pt idx="0">
                  <c:v>0.18</c:v>
                </c:pt>
                <c:pt idx="1">
                  <c:v>0.15</c:v>
                </c:pt>
                <c:pt idx="2">
                  <c:v>0.25</c:v>
                </c:pt>
                <c:pt idx="3">
                  <c:v>0.17</c:v>
                </c:pt>
              </c:numCache>
            </c:numRef>
          </c:val>
        </c:ser>
        <c:ser>
          <c:idx val="8"/>
          <c:order val="8"/>
          <c:tx>
            <c:strRef>
              <c:f>Sheet1!$J$1</c:f>
              <c:strCache>
                <c:ptCount val="1"/>
                <c:pt idx="0">
                  <c:v>65+ yrs</c:v>
                </c:pt>
              </c:strCache>
            </c:strRef>
          </c:tx>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 </c:v>
                </c:pt>
              </c:strCache>
            </c:strRef>
          </c:cat>
          <c:val>
            <c:numRef>
              <c:f>Sheet1!$J$2:$J$5</c:f>
              <c:numCache>
                <c:formatCode>0%</c:formatCode>
                <c:ptCount val="4"/>
                <c:pt idx="0">
                  <c:v>0.2</c:v>
                </c:pt>
                <c:pt idx="1">
                  <c:v>0.18</c:v>
                </c:pt>
                <c:pt idx="2">
                  <c:v>0.25</c:v>
                </c:pt>
                <c:pt idx="3">
                  <c:v>0.17</c:v>
                </c:pt>
              </c:numCache>
            </c:numRef>
          </c:val>
        </c:ser>
        <c:dLbls>
          <c:showLegendKey val="0"/>
          <c:showVal val="0"/>
          <c:showCatName val="0"/>
          <c:showSerName val="0"/>
          <c:showPercent val="0"/>
          <c:showBubbleSize val="0"/>
        </c:dLbls>
        <c:gapWidth val="150"/>
        <c:overlap val="100"/>
        <c:axId val="194647552"/>
        <c:axId val="194649088"/>
      </c:barChart>
      <c:catAx>
        <c:axId val="194647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4649088"/>
        <c:crosses val="autoZero"/>
        <c:auto val="1"/>
        <c:lblAlgn val="ctr"/>
        <c:lblOffset val="100"/>
        <c:noMultiLvlLbl val="0"/>
      </c:catAx>
      <c:valAx>
        <c:axId val="19464908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647552"/>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565015995978902E-2"/>
          <c:y val="8.4654134414547194E-2"/>
          <c:w val="0.89305062017913495"/>
          <c:h val="0.54412782536630699"/>
        </c:manualLayout>
      </c:layout>
      <c:barChart>
        <c:barDir val="col"/>
        <c:grouping val="clustered"/>
        <c:varyColors val="0"/>
        <c:ser>
          <c:idx val="0"/>
          <c:order val="0"/>
          <c:tx>
            <c:strRef>
              <c:f>Sheet1!$B$1</c:f>
              <c:strCache>
                <c:ptCount val="1"/>
                <c:pt idx="0">
                  <c:v>2016/17</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Sheet1!$A$2:$A$13</c:f>
              <c:strCache>
                <c:ptCount val="12"/>
                <c:pt idx="0">
                  <c:v>Fishing villages/ harbours</c:v>
                </c:pt>
                <c:pt idx="1">
                  <c:v>Beaches/ the sea</c:v>
                </c:pt>
                <c:pt idx="2">
                  <c:v>Rural towns/ villages</c:v>
                </c:pt>
                <c:pt idx="3">
                  <c:v>Estuaries/ rivers</c:v>
                </c:pt>
                <c:pt idx="4">
                  <c:v>Historic properties/ sites</c:v>
                </c:pt>
                <c:pt idx="5">
                  <c:v>Gardens</c:v>
                </c:pt>
                <c:pt idx="6">
                  <c:v>Larger towns/ cities</c:v>
                </c:pt>
                <c:pt idx="7">
                  <c:v>Family attractions</c:v>
                </c:pt>
                <c:pt idx="8">
                  <c:v>Museums/galleries </c:v>
                </c:pt>
                <c:pt idx="9">
                  <c:v>Boat trip(s)</c:v>
                </c:pt>
                <c:pt idx="10">
                  <c:v>Other</c:v>
                </c:pt>
                <c:pt idx="11">
                  <c:v>Theatres</c:v>
                </c:pt>
              </c:strCache>
            </c:strRef>
          </c:cat>
          <c:val>
            <c:numRef>
              <c:f>Sheet1!$B$2:$B$13</c:f>
              <c:numCache>
                <c:formatCode>0%</c:formatCode>
                <c:ptCount val="12"/>
                <c:pt idx="0">
                  <c:v>0.77</c:v>
                </c:pt>
                <c:pt idx="1">
                  <c:v>0.74</c:v>
                </c:pt>
                <c:pt idx="2">
                  <c:v>0.59</c:v>
                </c:pt>
                <c:pt idx="3">
                  <c:v>0.57999999999999996</c:v>
                </c:pt>
                <c:pt idx="4">
                  <c:v>0.41</c:v>
                </c:pt>
                <c:pt idx="5">
                  <c:v>0.32</c:v>
                </c:pt>
                <c:pt idx="6">
                  <c:v>0.28000000000000003</c:v>
                </c:pt>
                <c:pt idx="7">
                  <c:v>0.24</c:v>
                </c:pt>
                <c:pt idx="8">
                  <c:v>0.19</c:v>
                </c:pt>
                <c:pt idx="9">
                  <c:v>0.11</c:v>
                </c:pt>
                <c:pt idx="10">
                  <c:v>0.04</c:v>
                </c:pt>
                <c:pt idx="11">
                  <c:v>0.01</c:v>
                </c:pt>
              </c:numCache>
            </c:numRef>
          </c:val>
        </c:ser>
        <c:ser>
          <c:idx val="1"/>
          <c:order val="1"/>
          <c:tx>
            <c:strRef>
              <c:f>Sheet1!$C$1</c:f>
              <c:strCache>
                <c:ptCount val="1"/>
                <c:pt idx="0">
                  <c:v>2015/16</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Sheet1!$A$2:$A$13</c:f>
              <c:strCache>
                <c:ptCount val="12"/>
                <c:pt idx="0">
                  <c:v>Fishing villages/ harbours</c:v>
                </c:pt>
                <c:pt idx="1">
                  <c:v>Beaches/ the sea</c:v>
                </c:pt>
                <c:pt idx="2">
                  <c:v>Rural towns/ villages</c:v>
                </c:pt>
                <c:pt idx="3">
                  <c:v>Estuaries/ rivers</c:v>
                </c:pt>
                <c:pt idx="4">
                  <c:v>Historic properties/ sites</c:v>
                </c:pt>
                <c:pt idx="5">
                  <c:v>Gardens</c:v>
                </c:pt>
                <c:pt idx="6">
                  <c:v>Larger towns/ cities</c:v>
                </c:pt>
                <c:pt idx="7">
                  <c:v>Family attractions</c:v>
                </c:pt>
                <c:pt idx="8">
                  <c:v>Museums/galleries </c:v>
                </c:pt>
                <c:pt idx="9">
                  <c:v>Boat trip(s)</c:v>
                </c:pt>
                <c:pt idx="10">
                  <c:v>Other</c:v>
                </c:pt>
                <c:pt idx="11">
                  <c:v>Theatres</c:v>
                </c:pt>
              </c:strCache>
            </c:strRef>
          </c:cat>
          <c:val>
            <c:numRef>
              <c:f>Sheet1!$C$2:$C$13</c:f>
              <c:numCache>
                <c:formatCode>0%</c:formatCode>
                <c:ptCount val="12"/>
                <c:pt idx="0">
                  <c:v>0.61585365853658602</c:v>
                </c:pt>
                <c:pt idx="1">
                  <c:v>0.78</c:v>
                </c:pt>
                <c:pt idx="2">
                  <c:v>0.27845528455284602</c:v>
                </c:pt>
                <c:pt idx="3">
                  <c:v>0.180894308943089</c:v>
                </c:pt>
                <c:pt idx="4">
                  <c:v>0.31707317073170699</c:v>
                </c:pt>
                <c:pt idx="5">
                  <c:v>0.32926829268292701</c:v>
                </c:pt>
                <c:pt idx="6">
                  <c:v>0.171747967479675</c:v>
                </c:pt>
                <c:pt idx="7">
                  <c:v>0.14837398373983701</c:v>
                </c:pt>
                <c:pt idx="8">
                  <c:v>0.16565040650406501</c:v>
                </c:pt>
                <c:pt idx="10">
                  <c:v>2.7439024390243899E-2</c:v>
                </c:pt>
              </c:numCache>
            </c:numRef>
          </c:val>
        </c:ser>
        <c:ser>
          <c:idx val="2"/>
          <c:order val="2"/>
          <c:tx>
            <c:strRef>
              <c:f>Sheet1!$D$1</c:f>
              <c:strCache>
                <c:ptCount val="1"/>
                <c:pt idx="0">
                  <c:v>2014/15</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Sheet1!$A$2:$A$13</c:f>
              <c:strCache>
                <c:ptCount val="12"/>
                <c:pt idx="0">
                  <c:v>Fishing villages/ harbours</c:v>
                </c:pt>
                <c:pt idx="1">
                  <c:v>Beaches/ the sea</c:v>
                </c:pt>
                <c:pt idx="2">
                  <c:v>Rural towns/ villages</c:v>
                </c:pt>
                <c:pt idx="3">
                  <c:v>Estuaries/ rivers</c:v>
                </c:pt>
                <c:pt idx="4">
                  <c:v>Historic properties/ sites</c:v>
                </c:pt>
                <c:pt idx="5">
                  <c:v>Gardens</c:v>
                </c:pt>
                <c:pt idx="6">
                  <c:v>Larger towns/ cities</c:v>
                </c:pt>
                <c:pt idx="7">
                  <c:v>Family attractions</c:v>
                </c:pt>
                <c:pt idx="8">
                  <c:v>Museums/galleries </c:v>
                </c:pt>
                <c:pt idx="9">
                  <c:v>Boat trip(s)</c:v>
                </c:pt>
                <c:pt idx="10">
                  <c:v>Other</c:v>
                </c:pt>
                <c:pt idx="11">
                  <c:v>Theatres</c:v>
                </c:pt>
              </c:strCache>
            </c:strRef>
          </c:cat>
          <c:val>
            <c:numRef>
              <c:f>Sheet1!$D$2:$D$13</c:f>
              <c:numCache>
                <c:formatCode>0%</c:formatCode>
                <c:ptCount val="12"/>
                <c:pt idx="0">
                  <c:v>0.54802831142568298</c:v>
                </c:pt>
                <c:pt idx="1">
                  <c:v>0.82</c:v>
                </c:pt>
                <c:pt idx="2">
                  <c:v>0.36400404448938301</c:v>
                </c:pt>
                <c:pt idx="3">
                  <c:v>0.232558139534884</c:v>
                </c:pt>
                <c:pt idx="4">
                  <c:v>0.31749241658240601</c:v>
                </c:pt>
                <c:pt idx="5">
                  <c:v>0.26491405460060702</c:v>
                </c:pt>
                <c:pt idx="6">
                  <c:v>0.197168857431749</c:v>
                </c:pt>
                <c:pt idx="7">
                  <c:v>0.11324570273003</c:v>
                </c:pt>
                <c:pt idx="8">
                  <c:v>0.167846309403438</c:v>
                </c:pt>
                <c:pt idx="10">
                  <c:v>0.10010111223458</c:v>
                </c:pt>
              </c:numCache>
            </c:numRef>
          </c:val>
        </c:ser>
        <c:ser>
          <c:idx val="3"/>
          <c:order val="3"/>
          <c:tx>
            <c:strRef>
              <c:f>Sheet1!$E$1</c:f>
              <c:strCache>
                <c:ptCount val="1"/>
                <c:pt idx="0">
                  <c:v>2013/14</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Sheet1!$A$2:$A$13</c:f>
              <c:strCache>
                <c:ptCount val="12"/>
                <c:pt idx="0">
                  <c:v>Fishing villages/ harbours</c:v>
                </c:pt>
                <c:pt idx="1">
                  <c:v>Beaches/ the sea</c:v>
                </c:pt>
                <c:pt idx="2">
                  <c:v>Rural towns/ villages</c:v>
                </c:pt>
                <c:pt idx="3">
                  <c:v>Estuaries/ rivers</c:v>
                </c:pt>
                <c:pt idx="4">
                  <c:v>Historic properties/ sites</c:v>
                </c:pt>
                <c:pt idx="5">
                  <c:v>Gardens</c:v>
                </c:pt>
                <c:pt idx="6">
                  <c:v>Larger towns/ cities</c:v>
                </c:pt>
                <c:pt idx="7">
                  <c:v>Family attractions</c:v>
                </c:pt>
                <c:pt idx="8">
                  <c:v>Museums/galleries </c:v>
                </c:pt>
                <c:pt idx="9">
                  <c:v>Boat trip(s)</c:v>
                </c:pt>
                <c:pt idx="10">
                  <c:v>Other</c:v>
                </c:pt>
                <c:pt idx="11">
                  <c:v>Theatres</c:v>
                </c:pt>
              </c:strCache>
            </c:strRef>
          </c:cat>
          <c:val>
            <c:numRef>
              <c:f>Sheet1!$E$2:$E$13</c:f>
              <c:numCache>
                <c:formatCode>0%</c:formatCode>
                <c:ptCount val="12"/>
                <c:pt idx="0">
                  <c:v>0.67138523761375102</c:v>
                </c:pt>
                <c:pt idx="1">
                  <c:v>0.74</c:v>
                </c:pt>
                <c:pt idx="2">
                  <c:v>0.36905965621840198</c:v>
                </c:pt>
                <c:pt idx="3">
                  <c:v>0.28614762386248699</c:v>
                </c:pt>
                <c:pt idx="4">
                  <c:v>0.35995955510616801</c:v>
                </c:pt>
                <c:pt idx="5">
                  <c:v>0.29726996966633001</c:v>
                </c:pt>
                <c:pt idx="6">
                  <c:v>0.195146612740142</c:v>
                </c:pt>
                <c:pt idx="7">
                  <c:v>8.7967644084934196E-2</c:v>
                </c:pt>
                <c:pt idx="8">
                  <c:v>0.12841253791708801</c:v>
                </c:pt>
                <c:pt idx="10">
                  <c:v>8.2912032355915002E-2</c:v>
                </c:pt>
                <c:pt idx="11">
                  <c:v>2.6289180990899899E-2</c:v>
                </c:pt>
              </c:numCache>
            </c:numRef>
          </c:val>
        </c:ser>
        <c:ser>
          <c:idx val="4"/>
          <c:order val="4"/>
          <c:tx>
            <c:strRef>
              <c:f>Sheet1!$F$1</c:f>
              <c:strCache>
                <c:ptCount val="1"/>
                <c:pt idx="0">
                  <c:v>2012/13</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Sheet1!$A$2:$A$13</c:f>
              <c:strCache>
                <c:ptCount val="12"/>
                <c:pt idx="0">
                  <c:v>Fishing villages/ harbours</c:v>
                </c:pt>
                <c:pt idx="1">
                  <c:v>Beaches/ the sea</c:v>
                </c:pt>
                <c:pt idx="2">
                  <c:v>Rural towns/ villages</c:v>
                </c:pt>
                <c:pt idx="3">
                  <c:v>Estuaries/ rivers</c:v>
                </c:pt>
                <c:pt idx="4">
                  <c:v>Historic properties/ sites</c:v>
                </c:pt>
                <c:pt idx="5">
                  <c:v>Gardens</c:v>
                </c:pt>
                <c:pt idx="6">
                  <c:v>Larger towns/ cities</c:v>
                </c:pt>
                <c:pt idx="7">
                  <c:v>Family attractions</c:v>
                </c:pt>
                <c:pt idx="8">
                  <c:v>Museums/galleries </c:v>
                </c:pt>
                <c:pt idx="9">
                  <c:v>Boat trip(s)</c:v>
                </c:pt>
                <c:pt idx="10">
                  <c:v>Other</c:v>
                </c:pt>
                <c:pt idx="11">
                  <c:v>Theatres</c:v>
                </c:pt>
              </c:strCache>
            </c:strRef>
          </c:cat>
          <c:val>
            <c:numRef>
              <c:f>Sheet1!$F$2:$F$13</c:f>
              <c:numCache>
                <c:formatCode>0%</c:formatCode>
                <c:ptCount val="12"/>
                <c:pt idx="0">
                  <c:v>0.71625929861849102</c:v>
                </c:pt>
                <c:pt idx="1">
                  <c:v>0.92</c:v>
                </c:pt>
                <c:pt idx="2">
                  <c:v>0.34006376195536703</c:v>
                </c:pt>
                <c:pt idx="3">
                  <c:v>0.30818278427205098</c:v>
                </c:pt>
                <c:pt idx="4">
                  <c:v>0.30605738575982999</c:v>
                </c:pt>
                <c:pt idx="5">
                  <c:v>0.29330499468650401</c:v>
                </c:pt>
                <c:pt idx="6">
                  <c:v>0.24760892667375101</c:v>
                </c:pt>
                <c:pt idx="7">
                  <c:v>0.104144527098831</c:v>
                </c:pt>
                <c:pt idx="8">
                  <c:v>0.16046758767268901</c:v>
                </c:pt>
                <c:pt idx="10">
                  <c:v>6.2699256110520699E-2</c:v>
                </c:pt>
                <c:pt idx="11">
                  <c:v>2.7630180658873502E-2</c:v>
                </c:pt>
              </c:numCache>
            </c:numRef>
          </c:val>
        </c:ser>
        <c:dLbls>
          <c:showLegendKey val="0"/>
          <c:showVal val="0"/>
          <c:showCatName val="0"/>
          <c:showSerName val="0"/>
          <c:showPercent val="0"/>
          <c:showBubbleSize val="0"/>
        </c:dLbls>
        <c:gapWidth val="100"/>
        <c:overlap val="-24"/>
        <c:axId val="227105024"/>
        <c:axId val="227106816"/>
      </c:barChart>
      <c:catAx>
        <c:axId val="227105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7106816"/>
        <c:crosses val="autoZero"/>
        <c:auto val="1"/>
        <c:lblAlgn val="ctr"/>
        <c:lblOffset val="100"/>
        <c:noMultiLvlLbl val="0"/>
      </c:catAx>
      <c:valAx>
        <c:axId val="2271068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7105024"/>
        <c:crosses val="autoZero"/>
        <c:crossBetween val="between"/>
        <c:majorUnit val="0.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654575721095E-2"/>
          <c:y val="5.0190781591789503E-2"/>
          <c:w val="0.919732393122076"/>
          <c:h val="0.55722121385262702"/>
        </c:manualLayout>
      </c:layout>
      <c:barChart>
        <c:barDir val="col"/>
        <c:grouping val="clustered"/>
        <c:varyColors val="0"/>
        <c:ser>
          <c:idx val="0"/>
          <c:order val="0"/>
          <c:tx>
            <c:strRef>
              <c:f>Sheet1!$B$1</c:f>
              <c:strCache>
                <c:ptCount val="1"/>
                <c:pt idx="0">
                  <c:v>Other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Sheet1!$B$2:$B$5</c:f>
              <c:numCache>
                <c:formatCode>0%</c:formatCode>
                <c:ptCount val="4"/>
                <c:pt idx="0">
                  <c:v>0.53</c:v>
                </c:pt>
                <c:pt idx="1">
                  <c:v>0.7</c:v>
                </c:pt>
                <c:pt idx="2">
                  <c:v>0.25</c:v>
                </c:pt>
                <c:pt idx="3">
                  <c:v>0.44</c:v>
                </c:pt>
              </c:numCache>
            </c:numRef>
          </c:val>
        </c:ser>
        <c:ser>
          <c:idx val="1"/>
          <c:order val="1"/>
          <c:tx>
            <c:strRef>
              <c:f>Sheet1!$C$1</c:f>
              <c:strCache>
                <c:ptCount val="1"/>
                <c:pt idx="0">
                  <c:v>National Maritime Museum Cornwall</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Sheet1!$C$2:$C$5</c:f>
              <c:numCache>
                <c:formatCode>0%</c:formatCode>
                <c:ptCount val="4"/>
                <c:pt idx="0">
                  <c:v>0.35</c:v>
                </c:pt>
                <c:pt idx="1">
                  <c:v>0.24</c:v>
                </c:pt>
                <c:pt idx="2">
                  <c:v>0.56999999999999995</c:v>
                </c:pt>
                <c:pt idx="3">
                  <c:v>0.37</c:v>
                </c:pt>
              </c:numCache>
            </c:numRef>
          </c:val>
        </c:ser>
        <c:ser>
          <c:idx val="2"/>
          <c:order val="2"/>
          <c:tx>
            <c:strRef>
              <c:f>Sheet1!$D$1</c:f>
              <c:strCache>
                <c:ptCount val="1"/>
                <c:pt idx="0">
                  <c:v>Penlee House Gallery &amp; Museum</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Sheet1!$D$2:$D$5</c:f>
              <c:numCache>
                <c:formatCode>0%</c:formatCode>
                <c:ptCount val="4"/>
                <c:pt idx="0">
                  <c:v>0.11</c:v>
                </c:pt>
                <c:pt idx="1">
                  <c:v>0.08</c:v>
                </c:pt>
                <c:pt idx="2">
                  <c:v>0.2</c:v>
                </c:pt>
                <c:pt idx="3">
                  <c:v>0.04</c:v>
                </c:pt>
              </c:numCache>
            </c:numRef>
          </c:val>
        </c:ser>
        <c:ser>
          <c:idx val="3"/>
          <c:order val="3"/>
          <c:tx>
            <c:strRef>
              <c:f>Sheet1!$E$1</c:f>
              <c:strCache>
                <c:ptCount val="1"/>
                <c:pt idx="0">
                  <c:v>Falmouth Art Gallery</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Sheet1!$E$2:$E$5</c:f>
              <c:numCache>
                <c:formatCode>0%</c:formatCode>
                <c:ptCount val="4"/>
                <c:pt idx="0">
                  <c:v>0.09</c:v>
                </c:pt>
                <c:pt idx="1">
                  <c:v>0.11</c:v>
                </c:pt>
                <c:pt idx="2">
                  <c:v>7.0000000000000007E-2</c:v>
                </c:pt>
                <c:pt idx="3">
                  <c:v>7.0000000000000007E-2</c:v>
                </c:pt>
              </c:numCache>
            </c:numRef>
          </c:val>
        </c:ser>
        <c:ser>
          <c:idx val="4"/>
          <c:order val="4"/>
          <c:tx>
            <c:strRef>
              <c:f>Sheet1!$F$1</c:f>
              <c:strCache>
                <c:ptCount val="1"/>
                <c:pt idx="0">
                  <c:v>Telegraph Museum Porthcurno</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Sheet1!$F$2:$F$5</c:f>
              <c:numCache>
                <c:formatCode>0%</c:formatCode>
                <c:ptCount val="4"/>
                <c:pt idx="0">
                  <c:v>0.08</c:v>
                </c:pt>
                <c:pt idx="1">
                  <c:v>7.0000000000000007E-2</c:v>
                </c:pt>
                <c:pt idx="3">
                  <c:v>0.26</c:v>
                </c:pt>
              </c:numCache>
            </c:numRef>
          </c:val>
        </c:ser>
        <c:ser>
          <c:idx val="5"/>
          <c:order val="5"/>
          <c:tx>
            <c:strRef>
              <c:f>Sheet1!$G$1</c:f>
              <c:strCache>
                <c:ptCount val="1"/>
                <c:pt idx="0">
                  <c:v>Royal Cornwall Museum</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Sheet1!$G$2:$G$5</c:f>
              <c:numCache>
                <c:formatCode>0%</c:formatCode>
                <c:ptCount val="4"/>
                <c:pt idx="0">
                  <c:v>0.05</c:v>
                </c:pt>
                <c:pt idx="1">
                  <c:v>0.04</c:v>
                </c:pt>
                <c:pt idx="2">
                  <c:v>7.0000000000000007E-2</c:v>
                </c:pt>
                <c:pt idx="3">
                  <c:v>0.04</c:v>
                </c:pt>
              </c:numCache>
            </c:numRef>
          </c:val>
        </c:ser>
        <c:ser>
          <c:idx val="6"/>
          <c:order val="6"/>
          <c:tx>
            <c:strRef>
              <c:f>Sheet1!$H$1</c:f>
              <c:strCache>
                <c:ptCount val="1"/>
                <c:pt idx="0">
                  <c:v>Wheal Martyn</c:v>
                </c:pt>
              </c:strCache>
            </c:strRef>
          </c:tx>
          <c:spPr>
            <a:solidFill>
              <a:srgbClr val="FF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Sheet1!$H$2:$H$5</c:f>
              <c:numCache>
                <c:formatCode>0%</c:formatCode>
                <c:ptCount val="4"/>
                <c:pt idx="0">
                  <c:v>0.04</c:v>
                </c:pt>
                <c:pt idx="1">
                  <c:v>0.04</c:v>
                </c:pt>
                <c:pt idx="3">
                  <c:v>0.11</c:v>
                </c:pt>
              </c:numCache>
            </c:numRef>
          </c:val>
        </c:ser>
        <c:dLbls>
          <c:showLegendKey val="0"/>
          <c:showVal val="0"/>
          <c:showCatName val="0"/>
          <c:showSerName val="0"/>
          <c:showPercent val="0"/>
          <c:showBubbleSize val="0"/>
        </c:dLbls>
        <c:gapWidth val="100"/>
        <c:overlap val="-24"/>
        <c:axId val="227698944"/>
        <c:axId val="227717120"/>
      </c:barChart>
      <c:catAx>
        <c:axId val="227698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7717120"/>
        <c:crosses val="autoZero"/>
        <c:auto val="1"/>
        <c:lblAlgn val="ctr"/>
        <c:lblOffset val="100"/>
        <c:noMultiLvlLbl val="0"/>
      </c:catAx>
      <c:valAx>
        <c:axId val="227717120"/>
        <c:scaling>
          <c:orientation val="minMax"/>
          <c:max val="0.8"/>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7698944"/>
        <c:crosses val="autoZero"/>
        <c:crossBetween val="between"/>
        <c:majorUnit val="0.2"/>
      </c:valAx>
      <c:spPr>
        <a:noFill/>
        <a:ln>
          <a:noFill/>
        </a:ln>
        <a:effectLst/>
      </c:spPr>
    </c:plotArea>
    <c:legend>
      <c:legendPos val="b"/>
      <c:layout>
        <c:manualLayout>
          <c:xMode val="edge"/>
          <c:yMode val="edge"/>
          <c:x val="1.4362982858360801E-2"/>
          <c:y val="0.76529525819882505"/>
          <c:w val="0.96837889297118196"/>
          <c:h val="0.2095091286153389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48683937868199"/>
          <c:y val="7.0182297409324093E-2"/>
          <c:w val="0.49417785526305003"/>
          <c:h val="0.84654990173865396"/>
        </c:manualLayout>
      </c:layout>
      <c:radarChart>
        <c:radarStyle val="marker"/>
        <c:varyColors val="0"/>
        <c:ser>
          <c:idx val="0"/>
          <c:order val="0"/>
          <c:tx>
            <c:strRef>
              <c:f>Sheet1!$B$1</c:f>
              <c:strCache>
                <c:ptCount val="1"/>
                <c:pt idx="0">
                  <c:v>2016/17</c:v>
                </c:pt>
              </c:strCache>
            </c:strRef>
          </c:tx>
          <c:spPr>
            <a:ln w="28575" cap="rnd">
              <a:solidFill>
                <a:schemeClr val="accent5"/>
              </a:solidFill>
              <a:round/>
            </a:ln>
            <a:effectLst/>
          </c:spPr>
          <c:marker>
            <c:symbol val="circle"/>
            <c:size val="5"/>
            <c:spPr>
              <a:solidFill>
                <a:schemeClr val="accent1"/>
              </a:solidFill>
              <a:ln w="9525">
                <a:solidFill>
                  <a:schemeClr val="accent5"/>
                </a:solidFill>
              </a:ln>
              <a:effectLst/>
            </c:spPr>
          </c:marker>
          <c:dLbls>
            <c:dLbl>
              <c:idx val="0"/>
              <c:layout>
                <c:manualLayout>
                  <c:x val="-7.1474648054893402E-3"/>
                  <c:y val="5.69609324250481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5769577665873193E-3"/>
                  <c:y val="5.933430460942520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435943688783E-2"/>
                  <c:y val="4.509407150316310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4301380338663799E-2"/>
                  <c:y val="5.2214188056294103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0012901455370199E-2"/>
                  <c:y val="4.2720699318786103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85898592219575E-2"/>
                  <c:y val="2.8480466212524098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14423944164681E-2"/>
                  <c:y val="2.3733721843769199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2871887377565899E-2"/>
                  <c:y val="-8.7022641467510103E-17"/>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5898592219575E-2"/>
                  <c:y val="-1.1866860921885001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85834084942724E-2"/>
                  <c:y val="-1.8986977475016101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2871887377565899E-2"/>
                  <c:y val="-3.08538383969011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2865436649880799E-2"/>
                  <c:y val="-4.9840815871917098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8.57695776658721E-3"/>
                  <c:y val="-4.5094071503162997E-2"/>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1.85834084942724E-2"/>
                  <c:y val="-5.2214188056294103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1.1435943688783E-2"/>
                  <c:y val="-5.4587560240671198E-2"/>
                </c:manualLayout>
              </c:layout>
              <c:showLegendKey val="0"/>
              <c:showVal val="1"/>
              <c:showCatName val="0"/>
              <c:showSerName val="0"/>
              <c:showPercent val="0"/>
              <c:showBubbleSize val="0"/>
              <c:extLst>
                <c:ext xmlns:c15="http://schemas.microsoft.com/office/drawing/2012/chart" uri="{CE6537A1-D6FC-4f65-9D91-7224C49458BB}"/>
              </c:extLst>
            </c:dLbl>
            <c:dLbl>
              <c:idx val="21"/>
              <c:layout>
                <c:manualLayout>
                  <c:x val="2.8589859221957399E-2"/>
                  <c:y val="-3.5600582765655198E-2"/>
                </c:manualLayout>
              </c:layout>
              <c:showLegendKey val="0"/>
              <c:showVal val="1"/>
              <c:showCatName val="0"/>
              <c:showSerName val="0"/>
              <c:showPercent val="0"/>
              <c:showBubbleSize val="0"/>
              <c:extLst>
                <c:ext xmlns:c15="http://schemas.microsoft.com/office/drawing/2012/chart" uri="{CE6537A1-D6FC-4f65-9D91-7224C49458BB}"/>
              </c:extLst>
            </c:dLbl>
            <c:dLbl>
              <c:idx val="22"/>
              <c:layout>
                <c:manualLayout>
                  <c:x val="2.2871887377565899E-2"/>
                  <c:y val="-2.61070940281471E-2"/>
                </c:manualLayout>
              </c:layout>
              <c:showLegendKey val="0"/>
              <c:showVal val="1"/>
              <c:showCatName val="0"/>
              <c:showSerName val="0"/>
              <c:showPercent val="0"/>
              <c:showBubbleSize val="0"/>
              <c:extLst>
                <c:ext xmlns:c15="http://schemas.microsoft.com/office/drawing/2012/chart" uri="{CE6537A1-D6FC-4f65-9D91-7224C49458BB}"/>
              </c:extLst>
            </c:dLbl>
            <c:dLbl>
              <c:idx val="23"/>
              <c:layout>
                <c:manualLayout>
                  <c:x val="2.4301380338663699E-2"/>
                  <c:y val="-1.1866860921885099E-2"/>
                </c:manualLayout>
              </c:layout>
              <c:showLegendKey val="0"/>
              <c:showVal val="1"/>
              <c:showCatName val="0"/>
              <c:showSerName val="0"/>
              <c:showPercent val="0"/>
              <c:showBubbleSize val="0"/>
              <c:extLst>
                <c:ext xmlns:c15="http://schemas.microsoft.com/office/drawing/2012/chart" uri="{CE6537A1-D6FC-4f65-9D91-7224C49458BB}"/>
              </c:extLst>
            </c:dLbl>
            <c:dLbl>
              <c:idx val="27"/>
              <c:layout>
                <c:manualLayout>
                  <c:x val="1.7153915533174399E-2"/>
                  <c:y val="3.08538383969011E-2"/>
                </c:manualLayout>
              </c:layout>
              <c:showLegendKey val="0"/>
              <c:showVal val="1"/>
              <c:showCatName val="0"/>
              <c:showSerName val="0"/>
              <c:showPercent val="0"/>
              <c:showBubbleSize val="0"/>
              <c:extLst>
                <c:ext xmlns:c15="http://schemas.microsoft.com/office/drawing/2012/chart" uri="{CE6537A1-D6FC-4f65-9D91-7224C49458BB}"/>
              </c:extLst>
            </c:dLbl>
            <c:dLbl>
              <c:idx val="28"/>
              <c:layout>
                <c:manualLayout>
                  <c:x val="1.57244225720766E-2"/>
                  <c:y val="3.3227210581278102E-2"/>
                </c:manualLayout>
              </c:layout>
              <c:showLegendKey val="0"/>
              <c:showVal val="1"/>
              <c:showCatName val="0"/>
              <c:showSerName val="0"/>
              <c:showPercent val="0"/>
              <c:showBubbleSize val="0"/>
              <c:extLst>
                <c:ext xmlns:c15="http://schemas.microsoft.com/office/drawing/2012/chart" uri="{CE6537A1-D6FC-4f65-9D91-7224C49458BB}"/>
              </c:extLst>
            </c:dLbl>
            <c:dLbl>
              <c:idx val="29"/>
              <c:layout>
                <c:manualLayout>
                  <c:x val="7.1474648054893402E-3"/>
                  <c:y val="3.7973954950032099E-2"/>
                </c:manualLayout>
              </c:layout>
              <c:showLegendKey val="0"/>
              <c:showVal val="1"/>
              <c:showCatName val="0"/>
              <c:showSerName val="0"/>
              <c:showPercent val="0"/>
              <c:showBubbleSize val="0"/>
              <c:extLst>
                <c:ext xmlns:c15="http://schemas.microsoft.com/office/drawing/2012/chart" uri="{CE6537A1-D6FC-4f65-9D91-7224C49458BB}"/>
              </c:extLst>
            </c:dLbl>
            <c:dLbl>
              <c:idx val="30"/>
              <c:layout>
                <c:manualLayout>
                  <c:x val="1.00064507276851E-2"/>
                  <c:y val="4.5094071503163101E-2"/>
                </c:manualLayout>
              </c:layout>
              <c:showLegendKey val="0"/>
              <c:showVal val="1"/>
              <c:showCatName val="0"/>
              <c:showSerName val="0"/>
              <c:showPercent val="0"/>
              <c:showBubbleSize val="0"/>
              <c:extLst>
                <c:ext xmlns:c15="http://schemas.microsoft.com/office/drawing/2012/chart" uri="{CE6537A1-D6FC-4f65-9D91-7224C49458BB}"/>
              </c:extLst>
            </c:dLbl>
            <c:dLbl>
              <c:idx val="31"/>
              <c:layout>
                <c:manualLayout>
                  <c:x val="1.8583408494272299E-2"/>
                  <c:y val="4.9840815871917098E-2"/>
                </c:manualLayout>
              </c:layout>
              <c:showLegendKey val="0"/>
              <c:showVal val="1"/>
              <c:showCatName val="0"/>
              <c:showSerName val="0"/>
              <c:showPercent val="0"/>
              <c:showBubbleSize val="0"/>
              <c:extLst>
                <c:ext xmlns:c15="http://schemas.microsoft.com/office/drawing/2012/chart" uri="{CE6537A1-D6FC-4f65-9D91-7224C49458BB}"/>
              </c:extLst>
            </c:dLbl>
            <c:dLbl>
              <c:idx val="32"/>
              <c:layout>
                <c:manualLayout>
                  <c:x val="-2.85898592219574E-3"/>
                  <c:y val="5.933430460942520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Accomm quality of service</c:v>
                </c:pt>
                <c:pt idx="1">
                  <c:v>Accomm value for money</c:v>
                </c:pt>
                <c:pt idx="2">
                  <c:v>Shopping - range</c:v>
                </c:pt>
                <c:pt idx="3">
                  <c:v>Shopping - quality of service</c:v>
                </c:pt>
                <c:pt idx="4">
                  <c:v>Shopping - value for money</c:v>
                </c:pt>
                <c:pt idx="5">
                  <c:v>Places to eat &amp; drink - range</c:v>
                </c:pt>
                <c:pt idx="6">
                  <c:v>Places to eat &amp; drink - quality of service </c:v>
                </c:pt>
                <c:pt idx="7">
                  <c:v>Places to eat &amp; drink - value for money</c:v>
                </c:pt>
                <c:pt idx="8">
                  <c:v>Places to visit/attractions - range</c:v>
                </c:pt>
                <c:pt idx="9">
                  <c:v>Places to visit/attractions - quality of service</c:v>
                </c:pt>
                <c:pt idx="10">
                  <c:v>Places to visit/attractions - value for money</c:v>
                </c:pt>
                <c:pt idx="11">
                  <c:v>Theatre/galleries/museums - range</c:v>
                </c:pt>
                <c:pt idx="12">
                  <c:v>Theatre/galleries/museums - quality of service</c:v>
                </c:pt>
                <c:pt idx="13">
                  <c:v>Theatre/galleries/museums - value for money</c:v>
                </c:pt>
                <c:pt idx="14">
                  <c:v>Quality of the beaches</c:v>
                </c:pt>
                <c:pt idx="15">
                  <c:v>Cleanliness of the beaches</c:v>
                </c:pt>
                <c:pt idx="16">
                  <c:v>Road signs</c:v>
                </c:pt>
                <c:pt idx="17">
                  <c:v>Pedestrian signs</c:v>
                </c:pt>
                <c:pt idx="18">
                  <c:v>Display maps &amp; information boards</c:v>
                </c:pt>
                <c:pt idx="19">
                  <c:v>Public transport - quality of service</c:v>
                </c:pt>
                <c:pt idx="20">
                  <c:v>Public transport - value for money</c:v>
                </c:pt>
                <c:pt idx="21">
                  <c:v>Upkeep of the parks &amp; open spaces</c:v>
                </c:pt>
                <c:pt idx="22">
                  <c:v>Enjoyment of using the South West Coast Path</c:v>
                </c:pt>
                <c:pt idx="23">
                  <c:v>Cleanliness of the streets</c:v>
                </c:pt>
                <c:pt idx="24">
                  <c:v>Parking - ease of parking</c:v>
                </c:pt>
                <c:pt idx="25">
                  <c:v>Parking - quality of service</c:v>
                </c:pt>
                <c:pt idx="26">
                  <c:v>Parking - value for money</c:v>
                </c:pt>
                <c:pt idx="27">
                  <c:v>Nightlife/evening entertainment - range</c:v>
                </c:pt>
                <c:pt idx="28">
                  <c:v>Nightlife/evening entertainment - quality of service</c:v>
                </c:pt>
                <c:pt idx="29">
                  <c:v>Nightlife/evening entertainment - value for money</c:v>
                </c:pt>
                <c:pt idx="30">
                  <c:v>General atmosphere</c:v>
                </c:pt>
                <c:pt idx="31">
                  <c:v>Feeling of welcome</c:v>
                </c:pt>
                <c:pt idx="32">
                  <c:v>Overall enjoyment of your visit</c:v>
                </c:pt>
              </c:strCache>
            </c:strRef>
          </c:cat>
          <c:val>
            <c:numRef>
              <c:f>Sheet1!$B$2:$B$34</c:f>
              <c:numCache>
                <c:formatCode>0.00</c:formatCode>
                <c:ptCount val="33"/>
                <c:pt idx="0">
                  <c:v>4.63</c:v>
                </c:pt>
                <c:pt idx="1">
                  <c:v>4.5599999999999996</c:v>
                </c:pt>
                <c:pt idx="2">
                  <c:v>4.1499999999999986</c:v>
                </c:pt>
                <c:pt idx="3">
                  <c:v>4.28</c:v>
                </c:pt>
                <c:pt idx="4">
                  <c:v>4.04</c:v>
                </c:pt>
                <c:pt idx="5">
                  <c:v>4.54</c:v>
                </c:pt>
                <c:pt idx="6">
                  <c:v>4.5199999999999996</c:v>
                </c:pt>
                <c:pt idx="7">
                  <c:v>4.1899999999999986</c:v>
                </c:pt>
                <c:pt idx="8">
                  <c:v>4.58</c:v>
                </c:pt>
                <c:pt idx="9">
                  <c:v>4.55</c:v>
                </c:pt>
                <c:pt idx="10">
                  <c:v>4.29</c:v>
                </c:pt>
                <c:pt idx="11">
                  <c:v>4.26</c:v>
                </c:pt>
                <c:pt idx="12">
                  <c:v>4.3899999999999997</c:v>
                </c:pt>
                <c:pt idx="13">
                  <c:v>4.29</c:v>
                </c:pt>
                <c:pt idx="14">
                  <c:v>4.8499999999999996</c:v>
                </c:pt>
                <c:pt idx="15">
                  <c:v>4.83</c:v>
                </c:pt>
                <c:pt idx="16">
                  <c:v>4.43</c:v>
                </c:pt>
                <c:pt idx="17">
                  <c:v>4.38</c:v>
                </c:pt>
                <c:pt idx="18">
                  <c:v>4.3199999999999994</c:v>
                </c:pt>
                <c:pt idx="19">
                  <c:v>4.2699999999999996</c:v>
                </c:pt>
                <c:pt idx="20">
                  <c:v>4.25</c:v>
                </c:pt>
                <c:pt idx="21">
                  <c:v>4.5999999999999996</c:v>
                </c:pt>
                <c:pt idx="22">
                  <c:v>4.7699999999999987</c:v>
                </c:pt>
                <c:pt idx="23">
                  <c:v>4.47</c:v>
                </c:pt>
                <c:pt idx="24">
                  <c:v>3.92</c:v>
                </c:pt>
                <c:pt idx="25">
                  <c:v>3.96</c:v>
                </c:pt>
                <c:pt idx="26">
                  <c:v>3.49</c:v>
                </c:pt>
                <c:pt idx="27">
                  <c:v>3.95</c:v>
                </c:pt>
                <c:pt idx="28">
                  <c:v>4.05</c:v>
                </c:pt>
                <c:pt idx="29">
                  <c:v>4.05</c:v>
                </c:pt>
                <c:pt idx="30">
                  <c:v>4.8099999999999996</c:v>
                </c:pt>
                <c:pt idx="31">
                  <c:v>4.8</c:v>
                </c:pt>
                <c:pt idx="32">
                  <c:v>4.8199999999999994</c:v>
                </c:pt>
              </c:numCache>
            </c:numRef>
          </c:val>
        </c:ser>
        <c:dLbls>
          <c:showLegendKey val="0"/>
          <c:showVal val="0"/>
          <c:showCatName val="0"/>
          <c:showSerName val="0"/>
          <c:showPercent val="0"/>
          <c:showBubbleSize val="0"/>
        </c:dLbls>
        <c:axId val="228304000"/>
        <c:axId val="228305536"/>
      </c:radarChart>
      <c:catAx>
        <c:axId val="2283040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28305536"/>
        <c:crosses val="autoZero"/>
        <c:auto val="1"/>
        <c:lblAlgn val="ctr"/>
        <c:lblOffset val="100"/>
        <c:noMultiLvlLbl val="0"/>
      </c:catAx>
      <c:valAx>
        <c:axId val="228305536"/>
        <c:scaling>
          <c:orientation val="minMax"/>
          <c:max val="5"/>
          <c:min val="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800" b="1" i="0" u="none" strike="noStrike" kern="1200" baseline="0">
                <a:ln>
                  <a:noFill/>
                </a:ln>
                <a:solidFill>
                  <a:schemeClr val="tx1">
                    <a:lumMod val="65000"/>
                    <a:lumOff val="35000"/>
                  </a:schemeClr>
                </a:solidFill>
                <a:latin typeface="+mn-lt"/>
                <a:ea typeface="+mn-ea"/>
                <a:cs typeface="+mn-cs"/>
              </a:defRPr>
            </a:pPr>
            <a:endParaRPr lang="en-US"/>
          </a:p>
        </c:txPr>
        <c:crossAx val="228304000"/>
        <c:crosses val="autoZero"/>
        <c:crossBetween val="between"/>
        <c:majorUnit val="0.5"/>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33937457319199"/>
          <c:y val="7.4929041778078104E-2"/>
          <c:w val="0.49417785526305003"/>
          <c:h val="0.84654990173865396"/>
        </c:manualLayout>
      </c:layout>
      <c:radarChart>
        <c:radarStyle val="marker"/>
        <c:varyColors val="0"/>
        <c:ser>
          <c:idx val="0"/>
          <c:order val="0"/>
          <c:tx>
            <c:strRef>
              <c:f>Sheet1!$B$1</c:f>
              <c:strCache>
                <c:ptCount val="1"/>
                <c:pt idx="0">
                  <c:v>2016/17</c:v>
                </c:pt>
              </c:strCache>
            </c:strRef>
          </c:tx>
          <c:spPr>
            <a:ln w="28575" cap="rnd">
              <a:solidFill>
                <a:schemeClr val="accent5"/>
              </a:solidFill>
              <a:round/>
            </a:ln>
            <a:effectLst/>
          </c:spPr>
          <c:marker>
            <c:symbol val="circle"/>
            <c:size val="5"/>
            <c:spPr>
              <a:solidFill>
                <a:schemeClr val="accent1"/>
              </a:solidFill>
              <a:ln w="9525">
                <a:solidFill>
                  <a:schemeClr val="accent5"/>
                </a:solidFill>
              </a:ln>
              <a:effectLst/>
            </c:spPr>
          </c:marker>
          <c:cat>
            <c:strRef>
              <c:f>Sheet1!$A$2:$A$34</c:f>
              <c:strCache>
                <c:ptCount val="33"/>
                <c:pt idx="0">
                  <c:v>Accomm quality of service</c:v>
                </c:pt>
                <c:pt idx="1">
                  <c:v>Accomm value for money</c:v>
                </c:pt>
                <c:pt idx="2">
                  <c:v>Shopping - range</c:v>
                </c:pt>
                <c:pt idx="3">
                  <c:v>Shopping - quality of service</c:v>
                </c:pt>
                <c:pt idx="4">
                  <c:v>Shopping - value for money</c:v>
                </c:pt>
                <c:pt idx="5">
                  <c:v>Places to eat &amp; drink - range</c:v>
                </c:pt>
                <c:pt idx="6">
                  <c:v>Places to eat &amp; drink - quality of service </c:v>
                </c:pt>
                <c:pt idx="7">
                  <c:v>Places to eat &amp; drink - value for money</c:v>
                </c:pt>
                <c:pt idx="8">
                  <c:v>Places to visit/attractions - range</c:v>
                </c:pt>
                <c:pt idx="9">
                  <c:v>Places to visit/attractions - quality of service</c:v>
                </c:pt>
                <c:pt idx="10">
                  <c:v>Places to visit/attractions - value for money</c:v>
                </c:pt>
                <c:pt idx="11">
                  <c:v>Theatre/galleries/museums - range</c:v>
                </c:pt>
                <c:pt idx="12">
                  <c:v>Theatre/galleries/museums - quality of service</c:v>
                </c:pt>
                <c:pt idx="13">
                  <c:v>Theatre/galleries/museums - value for money</c:v>
                </c:pt>
                <c:pt idx="14">
                  <c:v>Quality of the beaches</c:v>
                </c:pt>
                <c:pt idx="15">
                  <c:v>Cleanliness of the beaches</c:v>
                </c:pt>
                <c:pt idx="16">
                  <c:v>Road signs</c:v>
                </c:pt>
                <c:pt idx="17">
                  <c:v>Pedestrian signs</c:v>
                </c:pt>
                <c:pt idx="18">
                  <c:v>Display maps &amp; information boards</c:v>
                </c:pt>
                <c:pt idx="19">
                  <c:v>Public transport - quality of service</c:v>
                </c:pt>
                <c:pt idx="20">
                  <c:v>Public transport - value for money</c:v>
                </c:pt>
                <c:pt idx="21">
                  <c:v>Upkeep of the parks &amp; open spaces</c:v>
                </c:pt>
                <c:pt idx="22">
                  <c:v>Enjoyment of using the South West Coast Path</c:v>
                </c:pt>
                <c:pt idx="23">
                  <c:v>Cleanliness of the streets</c:v>
                </c:pt>
                <c:pt idx="24">
                  <c:v>Parking - ease of parking</c:v>
                </c:pt>
                <c:pt idx="25">
                  <c:v>Parking - quality of service</c:v>
                </c:pt>
                <c:pt idx="26">
                  <c:v>Parking - value for money</c:v>
                </c:pt>
                <c:pt idx="27">
                  <c:v>Nightlife/evening entertainment - range</c:v>
                </c:pt>
                <c:pt idx="28">
                  <c:v>Nightlife/evening entertainment - quality of service</c:v>
                </c:pt>
                <c:pt idx="29">
                  <c:v>Nightlife/evening entertainment - value for money</c:v>
                </c:pt>
                <c:pt idx="30">
                  <c:v>General atmosphere</c:v>
                </c:pt>
                <c:pt idx="31">
                  <c:v>Feeling of welcome</c:v>
                </c:pt>
                <c:pt idx="32">
                  <c:v>Overall enjoyment of your visit</c:v>
                </c:pt>
              </c:strCache>
            </c:strRef>
          </c:cat>
          <c:val>
            <c:numRef>
              <c:f>Sheet1!$B$2:$B$34</c:f>
            </c:numRef>
          </c:val>
        </c:ser>
        <c:ser>
          <c:idx val="1"/>
          <c:order val="1"/>
          <c:tx>
            <c:strRef>
              <c:f>Sheet1!$C$1</c:f>
              <c:strCache>
                <c:ptCount val="1"/>
                <c:pt idx="0">
                  <c:v>Summer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Sheet1!$A$2:$A$34</c:f>
              <c:strCache>
                <c:ptCount val="33"/>
                <c:pt idx="0">
                  <c:v>Accomm quality of service</c:v>
                </c:pt>
                <c:pt idx="1">
                  <c:v>Accomm value for money</c:v>
                </c:pt>
                <c:pt idx="2">
                  <c:v>Shopping - range</c:v>
                </c:pt>
                <c:pt idx="3">
                  <c:v>Shopping - quality of service</c:v>
                </c:pt>
                <c:pt idx="4">
                  <c:v>Shopping - value for money</c:v>
                </c:pt>
                <c:pt idx="5">
                  <c:v>Places to eat &amp; drink - range</c:v>
                </c:pt>
                <c:pt idx="6">
                  <c:v>Places to eat &amp; drink - quality of service </c:v>
                </c:pt>
                <c:pt idx="7">
                  <c:v>Places to eat &amp; drink - value for money</c:v>
                </c:pt>
                <c:pt idx="8">
                  <c:v>Places to visit/attractions - range</c:v>
                </c:pt>
                <c:pt idx="9">
                  <c:v>Places to visit/attractions - quality of service</c:v>
                </c:pt>
                <c:pt idx="10">
                  <c:v>Places to visit/attractions - value for money</c:v>
                </c:pt>
                <c:pt idx="11">
                  <c:v>Theatre/galleries/museums - range</c:v>
                </c:pt>
                <c:pt idx="12">
                  <c:v>Theatre/galleries/museums - quality of service</c:v>
                </c:pt>
                <c:pt idx="13">
                  <c:v>Theatre/galleries/museums - value for money</c:v>
                </c:pt>
                <c:pt idx="14">
                  <c:v>Quality of the beaches</c:v>
                </c:pt>
                <c:pt idx="15">
                  <c:v>Cleanliness of the beaches</c:v>
                </c:pt>
                <c:pt idx="16">
                  <c:v>Road signs</c:v>
                </c:pt>
                <c:pt idx="17">
                  <c:v>Pedestrian signs</c:v>
                </c:pt>
                <c:pt idx="18">
                  <c:v>Display maps &amp; information boards</c:v>
                </c:pt>
                <c:pt idx="19">
                  <c:v>Public transport - quality of service</c:v>
                </c:pt>
                <c:pt idx="20">
                  <c:v>Public transport - value for money</c:v>
                </c:pt>
                <c:pt idx="21">
                  <c:v>Upkeep of the parks &amp; open spaces</c:v>
                </c:pt>
                <c:pt idx="22">
                  <c:v>Enjoyment of using the South West Coast Path</c:v>
                </c:pt>
                <c:pt idx="23">
                  <c:v>Cleanliness of the streets</c:v>
                </c:pt>
                <c:pt idx="24">
                  <c:v>Parking - ease of parking</c:v>
                </c:pt>
                <c:pt idx="25">
                  <c:v>Parking - quality of service</c:v>
                </c:pt>
                <c:pt idx="26">
                  <c:v>Parking - value for money</c:v>
                </c:pt>
                <c:pt idx="27">
                  <c:v>Nightlife/evening entertainment - range</c:v>
                </c:pt>
                <c:pt idx="28">
                  <c:v>Nightlife/evening entertainment - quality of service</c:v>
                </c:pt>
                <c:pt idx="29">
                  <c:v>Nightlife/evening entertainment - value for money</c:v>
                </c:pt>
                <c:pt idx="30">
                  <c:v>General atmosphere</c:v>
                </c:pt>
                <c:pt idx="31">
                  <c:v>Feeling of welcome</c:v>
                </c:pt>
                <c:pt idx="32">
                  <c:v>Overall enjoyment of your visit</c:v>
                </c:pt>
              </c:strCache>
            </c:strRef>
          </c:cat>
          <c:val>
            <c:numRef>
              <c:f>Sheet1!$C$2:$C$34</c:f>
              <c:numCache>
                <c:formatCode>0.00</c:formatCode>
                <c:ptCount val="33"/>
                <c:pt idx="0">
                  <c:v>4.53</c:v>
                </c:pt>
                <c:pt idx="1">
                  <c:v>4.45</c:v>
                </c:pt>
                <c:pt idx="2">
                  <c:v>4.0599999999999996</c:v>
                </c:pt>
                <c:pt idx="3">
                  <c:v>4.1899999999999986</c:v>
                </c:pt>
                <c:pt idx="4">
                  <c:v>4.01</c:v>
                </c:pt>
                <c:pt idx="5">
                  <c:v>4.42</c:v>
                </c:pt>
                <c:pt idx="6">
                  <c:v>4.38</c:v>
                </c:pt>
                <c:pt idx="7">
                  <c:v>4.1399999999999997</c:v>
                </c:pt>
                <c:pt idx="8">
                  <c:v>4.54</c:v>
                </c:pt>
                <c:pt idx="9">
                  <c:v>4.4800000000000004</c:v>
                </c:pt>
                <c:pt idx="10">
                  <c:v>4.25</c:v>
                </c:pt>
                <c:pt idx="11">
                  <c:v>4.26</c:v>
                </c:pt>
                <c:pt idx="12">
                  <c:v>4.3499999999999996</c:v>
                </c:pt>
                <c:pt idx="13">
                  <c:v>4.2699999999999996</c:v>
                </c:pt>
                <c:pt idx="14">
                  <c:v>4.79</c:v>
                </c:pt>
                <c:pt idx="15">
                  <c:v>4.78</c:v>
                </c:pt>
                <c:pt idx="16">
                  <c:v>4.3</c:v>
                </c:pt>
                <c:pt idx="17">
                  <c:v>4.28</c:v>
                </c:pt>
                <c:pt idx="18">
                  <c:v>4.28</c:v>
                </c:pt>
                <c:pt idx="19">
                  <c:v>4.1599999999999993</c:v>
                </c:pt>
                <c:pt idx="20">
                  <c:v>4.2</c:v>
                </c:pt>
                <c:pt idx="21">
                  <c:v>4.55</c:v>
                </c:pt>
                <c:pt idx="22">
                  <c:v>4.76</c:v>
                </c:pt>
                <c:pt idx="23">
                  <c:v>4.42</c:v>
                </c:pt>
                <c:pt idx="24">
                  <c:v>3.8</c:v>
                </c:pt>
                <c:pt idx="25">
                  <c:v>3.8</c:v>
                </c:pt>
                <c:pt idx="26">
                  <c:v>3.45</c:v>
                </c:pt>
                <c:pt idx="27">
                  <c:v>3.64</c:v>
                </c:pt>
                <c:pt idx="28">
                  <c:v>3.77</c:v>
                </c:pt>
                <c:pt idx="29">
                  <c:v>3.82</c:v>
                </c:pt>
                <c:pt idx="30">
                  <c:v>4.78</c:v>
                </c:pt>
                <c:pt idx="31">
                  <c:v>4.76</c:v>
                </c:pt>
                <c:pt idx="32">
                  <c:v>4.8</c:v>
                </c:pt>
              </c:numCache>
            </c:numRef>
          </c:val>
        </c:ser>
        <c:ser>
          <c:idx val="2"/>
          <c:order val="2"/>
          <c:tx>
            <c:strRef>
              <c:f>Sheet1!$D$1</c:f>
              <c:strCache>
                <c:ptCount val="1"/>
                <c:pt idx="0">
                  <c:v>Autumn/winter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Sheet1!$A$2:$A$34</c:f>
              <c:strCache>
                <c:ptCount val="33"/>
                <c:pt idx="0">
                  <c:v>Accomm quality of service</c:v>
                </c:pt>
                <c:pt idx="1">
                  <c:v>Accomm value for money</c:v>
                </c:pt>
                <c:pt idx="2">
                  <c:v>Shopping - range</c:v>
                </c:pt>
                <c:pt idx="3">
                  <c:v>Shopping - quality of service</c:v>
                </c:pt>
                <c:pt idx="4">
                  <c:v>Shopping - value for money</c:v>
                </c:pt>
                <c:pt idx="5">
                  <c:v>Places to eat &amp; drink - range</c:v>
                </c:pt>
                <c:pt idx="6">
                  <c:v>Places to eat &amp; drink - quality of service </c:v>
                </c:pt>
                <c:pt idx="7">
                  <c:v>Places to eat &amp; drink - value for money</c:v>
                </c:pt>
                <c:pt idx="8">
                  <c:v>Places to visit/attractions - range</c:v>
                </c:pt>
                <c:pt idx="9">
                  <c:v>Places to visit/attractions - quality of service</c:v>
                </c:pt>
                <c:pt idx="10">
                  <c:v>Places to visit/attractions - value for money</c:v>
                </c:pt>
                <c:pt idx="11">
                  <c:v>Theatre/galleries/museums - range</c:v>
                </c:pt>
                <c:pt idx="12">
                  <c:v>Theatre/galleries/museums - quality of service</c:v>
                </c:pt>
                <c:pt idx="13">
                  <c:v>Theatre/galleries/museums - value for money</c:v>
                </c:pt>
                <c:pt idx="14">
                  <c:v>Quality of the beaches</c:v>
                </c:pt>
                <c:pt idx="15">
                  <c:v>Cleanliness of the beaches</c:v>
                </c:pt>
                <c:pt idx="16">
                  <c:v>Road signs</c:v>
                </c:pt>
                <c:pt idx="17">
                  <c:v>Pedestrian signs</c:v>
                </c:pt>
                <c:pt idx="18">
                  <c:v>Display maps &amp; information boards</c:v>
                </c:pt>
                <c:pt idx="19">
                  <c:v>Public transport - quality of service</c:v>
                </c:pt>
                <c:pt idx="20">
                  <c:v>Public transport - value for money</c:v>
                </c:pt>
                <c:pt idx="21">
                  <c:v>Upkeep of the parks &amp; open spaces</c:v>
                </c:pt>
                <c:pt idx="22">
                  <c:v>Enjoyment of using the South West Coast Path</c:v>
                </c:pt>
                <c:pt idx="23">
                  <c:v>Cleanliness of the streets</c:v>
                </c:pt>
                <c:pt idx="24">
                  <c:v>Parking - ease of parking</c:v>
                </c:pt>
                <c:pt idx="25">
                  <c:v>Parking - quality of service</c:v>
                </c:pt>
                <c:pt idx="26">
                  <c:v>Parking - value for money</c:v>
                </c:pt>
                <c:pt idx="27">
                  <c:v>Nightlife/evening entertainment - range</c:v>
                </c:pt>
                <c:pt idx="28">
                  <c:v>Nightlife/evening entertainment - quality of service</c:v>
                </c:pt>
                <c:pt idx="29">
                  <c:v>Nightlife/evening entertainment - value for money</c:v>
                </c:pt>
                <c:pt idx="30">
                  <c:v>General atmosphere</c:v>
                </c:pt>
                <c:pt idx="31">
                  <c:v>Feeling of welcome</c:v>
                </c:pt>
                <c:pt idx="32">
                  <c:v>Overall enjoyment of your visit</c:v>
                </c:pt>
              </c:strCache>
            </c:strRef>
          </c:cat>
          <c:val>
            <c:numRef>
              <c:f>Sheet1!$D$2:$D$34</c:f>
              <c:numCache>
                <c:formatCode>0.00</c:formatCode>
                <c:ptCount val="33"/>
                <c:pt idx="0">
                  <c:v>4.71</c:v>
                </c:pt>
                <c:pt idx="1">
                  <c:v>4.6399999999999997</c:v>
                </c:pt>
                <c:pt idx="2">
                  <c:v>4.3199999999999994</c:v>
                </c:pt>
                <c:pt idx="3">
                  <c:v>4.4400000000000004</c:v>
                </c:pt>
                <c:pt idx="4">
                  <c:v>4.05</c:v>
                </c:pt>
                <c:pt idx="5">
                  <c:v>4.75</c:v>
                </c:pt>
                <c:pt idx="6">
                  <c:v>4.7300000000000004</c:v>
                </c:pt>
                <c:pt idx="7">
                  <c:v>4.3</c:v>
                </c:pt>
                <c:pt idx="8">
                  <c:v>4.71</c:v>
                </c:pt>
                <c:pt idx="9">
                  <c:v>4.72</c:v>
                </c:pt>
                <c:pt idx="10">
                  <c:v>4.47</c:v>
                </c:pt>
                <c:pt idx="11">
                  <c:v>4.3499999999999996</c:v>
                </c:pt>
                <c:pt idx="12">
                  <c:v>4.5599999999999996</c:v>
                </c:pt>
                <c:pt idx="13">
                  <c:v>4.4800000000000004</c:v>
                </c:pt>
                <c:pt idx="14">
                  <c:v>4.93</c:v>
                </c:pt>
                <c:pt idx="15">
                  <c:v>4.91</c:v>
                </c:pt>
                <c:pt idx="16">
                  <c:v>4.54</c:v>
                </c:pt>
                <c:pt idx="17">
                  <c:v>4.42</c:v>
                </c:pt>
                <c:pt idx="18">
                  <c:v>4.3</c:v>
                </c:pt>
                <c:pt idx="19">
                  <c:v>4.5199999999999996</c:v>
                </c:pt>
                <c:pt idx="20">
                  <c:v>4.3599999999999994</c:v>
                </c:pt>
                <c:pt idx="21">
                  <c:v>4.6599999999999993</c:v>
                </c:pt>
                <c:pt idx="22">
                  <c:v>4.78</c:v>
                </c:pt>
                <c:pt idx="23">
                  <c:v>4.53</c:v>
                </c:pt>
                <c:pt idx="24">
                  <c:v>3.9</c:v>
                </c:pt>
                <c:pt idx="25">
                  <c:v>4.0199999999999996</c:v>
                </c:pt>
                <c:pt idx="26">
                  <c:v>3.51</c:v>
                </c:pt>
                <c:pt idx="27">
                  <c:v>4.7300000000000004</c:v>
                </c:pt>
                <c:pt idx="28">
                  <c:v>4.71</c:v>
                </c:pt>
                <c:pt idx="29">
                  <c:v>4.58</c:v>
                </c:pt>
                <c:pt idx="30">
                  <c:v>4.8199999999999994</c:v>
                </c:pt>
                <c:pt idx="31">
                  <c:v>4.8</c:v>
                </c:pt>
                <c:pt idx="32">
                  <c:v>4.83</c:v>
                </c:pt>
              </c:numCache>
            </c:numRef>
          </c:val>
        </c:ser>
        <c:ser>
          <c:idx val="3"/>
          <c:order val="3"/>
          <c:tx>
            <c:strRef>
              <c:f>Sheet1!$E$1</c:f>
              <c:strCache>
                <c:ptCount val="1"/>
                <c:pt idx="0">
                  <c:v>Spring</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Sheet1!$A$2:$A$34</c:f>
              <c:strCache>
                <c:ptCount val="33"/>
                <c:pt idx="0">
                  <c:v>Accomm quality of service</c:v>
                </c:pt>
                <c:pt idx="1">
                  <c:v>Accomm value for money</c:v>
                </c:pt>
                <c:pt idx="2">
                  <c:v>Shopping - range</c:v>
                </c:pt>
                <c:pt idx="3">
                  <c:v>Shopping - quality of service</c:v>
                </c:pt>
                <c:pt idx="4">
                  <c:v>Shopping - value for money</c:v>
                </c:pt>
                <c:pt idx="5">
                  <c:v>Places to eat &amp; drink - range</c:v>
                </c:pt>
                <c:pt idx="6">
                  <c:v>Places to eat &amp; drink - quality of service </c:v>
                </c:pt>
                <c:pt idx="7">
                  <c:v>Places to eat &amp; drink - value for money</c:v>
                </c:pt>
                <c:pt idx="8">
                  <c:v>Places to visit/attractions - range</c:v>
                </c:pt>
                <c:pt idx="9">
                  <c:v>Places to visit/attractions - quality of service</c:v>
                </c:pt>
                <c:pt idx="10">
                  <c:v>Places to visit/attractions - value for money</c:v>
                </c:pt>
                <c:pt idx="11">
                  <c:v>Theatre/galleries/museums - range</c:v>
                </c:pt>
                <c:pt idx="12">
                  <c:v>Theatre/galleries/museums - quality of service</c:v>
                </c:pt>
                <c:pt idx="13">
                  <c:v>Theatre/galleries/museums - value for money</c:v>
                </c:pt>
                <c:pt idx="14">
                  <c:v>Quality of the beaches</c:v>
                </c:pt>
                <c:pt idx="15">
                  <c:v>Cleanliness of the beaches</c:v>
                </c:pt>
                <c:pt idx="16">
                  <c:v>Road signs</c:v>
                </c:pt>
                <c:pt idx="17">
                  <c:v>Pedestrian signs</c:v>
                </c:pt>
                <c:pt idx="18">
                  <c:v>Display maps &amp; information boards</c:v>
                </c:pt>
                <c:pt idx="19">
                  <c:v>Public transport - quality of service</c:v>
                </c:pt>
                <c:pt idx="20">
                  <c:v>Public transport - value for money</c:v>
                </c:pt>
                <c:pt idx="21">
                  <c:v>Upkeep of the parks &amp; open spaces</c:v>
                </c:pt>
                <c:pt idx="22">
                  <c:v>Enjoyment of using the South West Coast Path</c:v>
                </c:pt>
                <c:pt idx="23">
                  <c:v>Cleanliness of the streets</c:v>
                </c:pt>
                <c:pt idx="24">
                  <c:v>Parking - ease of parking</c:v>
                </c:pt>
                <c:pt idx="25">
                  <c:v>Parking - quality of service</c:v>
                </c:pt>
                <c:pt idx="26">
                  <c:v>Parking - value for money</c:v>
                </c:pt>
                <c:pt idx="27">
                  <c:v>Nightlife/evening entertainment - range</c:v>
                </c:pt>
                <c:pt idx="28">
                  <c:v>Nightlife/evening entertainment - quality of service</c:v>
                </c:pt>
                <c:pt idx="29">
                  <c:v>Nightlife/evening entertainment - value for money</c:v>
                </c:pt>
                <c:pt idx="30">
                  <c:v>General atmosphere</c:v>
                </c:pt>
                <c:pt idx="31">
                  <c:v>Feeling of welcome</c:v>
                </c:pt>
                <c:pt idx="32">
                  <c:v>Overall enjoyment of your visit</c:v>
                </c:pt>
              </c:strCache>
            </c:strRef>
          </c:cat>
          <c:val>
            <c:numRef>
              <c:f>Sheet1!$E$2:$E$34</c:f>
              <c:numCache>
                <c:formatCode>0.00</c:formatCode>
                <c:ptCount val="33"/>
                <c:pt idx="0">
                  <c:v>4.71</c:v>
                </c:pt>
                <c:pt idx="1">
                  <c:v>4.6599999999999993</c:v>
                </c:pt>
                <c:pt idx="2">
                  <c:v>4.0999999999999996</c:v>
                </c:pt>
                <c:pt idx="3">
                  <c:v>4.2300000000000004</c:v>
                </c:pt>
                <c:pt idx="4">
                  <c:v>4.08</c:v>
                </c:pt>
                <c:pt idx="5">
                  <c:v>4.51</c:v>
                </c:pt>
                <c:pt idx="6">
                  <c:v>4.49</c:v>
                </c:pt>
                <c:pt idx="7">
                  <c:v>4.1499999999999986</c:v>
                </c:pt>
                <c:pt idx="8">
                  <c:v>4.5</c:v>
                </c:pt>
                <c:pt idx="9">
                  <c:v>4.49</c:v>
                </c:pt>
                <c:pt idx="10">
                  <c:v>4.17</c:v>
                </c:pt>
                <c:pt idx="11">
                  <c:v>4.1399999999999997</c:v>
                </c:pt>
                <c:pt idx="12">
                  <c:v>4.25</c:v>
                </c:pt>
                <c:pt idx="13">
                  <c:v>4.0999999999999996</c:v>
                </c:pt>
                <c:pt idx="14">
                  <c:v>4.8599999999999994</c:v>
                </c:pt>
                <c:pt idx="15">
                  <c:v>4.8099999999999996</c:v>
                </c:pt>
                <c:pt idx="16">
                  <c:v>4.54</c:v>
                </c:pt>
                <c:pt idx="17">
                  <c:v>4.51</c:v>
                </c:pt>
                <c:pt idx="18">
                  <c:v>4.42</c:v>
                </c:pt>
                <c:pt idx="19">
                  <c:v>4.04</c:v>
                </c:pt>
                <c:pt idx="20">
                  <c:v>4.1499999999999986</c:v>
                </c:pt>
                <c:pt idx="21">
                  <c:v>4.6399999999999997</c:v>
                </c:pt>
                <c:pt idx="22">
                  <c:v>4.7699999999999987</c:v>
                </c:pt>
                <c:pt idx="23">
                  <c:v>4.49</c:v>
                </c:pt>
                <c:pt idx="24">
                  <c:v>4.18</c:v>
                </c:pt>
                <c:pt idx="25">
                  <c:v>4.18</c:v>
                </c:pt>
                <c:pt idx="26">
                  <c:v>3.52</c:v>
                </c:pt>
                <c:pt idx="27">
                  <c:v>3.87</c:v>
                </c:pt>
                <c:pt idx="28">
                  <c:v>4.08</c:v>
                </c:pt>
                <c:pt idx="29">
                  <c:v>4.04</c:v>
                </c:pt>
                <c:pt idx="30">
                  <c:v>4.8599999999999994</c:v>
                </c:pt>
                <c:pt idx="31">
                  <c:v>4.8599999999999994</c:v>
                </c:pt>
                <c:pt idx="32">
                  <c:v>4.84</c:v>
                </c:pt>
              </c:numCache>
            </c:numRef>
          </c:val>
        </c:ser>
        <c:dLbls>
          <c:showLegendKey val="0"/>
          <c:showVal val="0"/>
          <c:showCatName val="0"/>
          <c:showSerName val="0"/>
          <c:showPercent val="0"/>
          <c:showBubbleSize val="0"/>
        </c:dLbls>
        <c:axId val="228122624"/>
        <c:axId val="228124544"/>
      </c:radarChart>
      <c:catAx>
        <c:axId val="228122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28124544"/>
        <c:crosses val="autoZero"/>
        <c:auto val="1"/>
        <c:lblAlgn val="ctr"/>
        <c:lblOffset val="100"/>
        <c:noMultiLvlLbl val="0"/>
      </c:catAx>
      <c:valAx>
        <c:axId val="228124544"/>
        <c:scaling>
          <c:orientation val="minMax"/>
          <c:max val="5"/>
          <c:min val="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800" b="1" i="0" u="none" strike="noStrike" kern="1200" baseline="0">
                <a:ln>
                  <a:noFill/>
                </a:ln>
                <a:solidFill>
                  <a:schemeClr val="tx1">
                    <a:lumMod val="65000"/>
                    <a:lumOff val="35000"/>
                  </a:schemeClr>
                </a:solidFill>
                <a:latin typeface="+mn-lt"/>
                <a:ea typeface="+mn-ea"/>
                <a:cs typeface="+mn-cs"/>
              </a:defRPr>
            </a:pPr>
            <a:endParaRPr lang="en-US"/>
          </a:p>
        </c:txPr>
        <c:crossAx val="228122624"/>
        <c:crosses val="autoZero"/>
        <c:crossBetween val="between"/>
        <c:majorUnit val="0.5"/>
      </c:valAx>
      <c:spPr>
        <a:noFill/>
        <a:ln>
          <a:noFill/>
        </a:ln>
        <a:effectLst/>
      </c:spPr>
    </c:plotArea>
    <c:legend>
      <c:legendPos val="l"/>
      <c:layout>
        <c:manualLayout>
          <c:xMode val="edge"/>
          <c:yMode val="edge"/>
          <c:x val="0.803375044137002"/>
          <c:y val="0.85380363727696795"/>
          <c:w val="0.17828669978362899"/>
          <c:h val="0.123072989978015"/>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33937457319199"/>
          <c:y val="7.0182297409324093E-2"/>
          <c:w val="0.49417785526305003"/>
          <c:h val="0.84654990173865396"/>
        </c:manualLayout>
      </c:layout>
      <c:radarChart>
        <c:radarStyle val="marker"/>
        <c:varyColors val="0"/>
        <c:ser>
          <c:idx val="0"/>
          <c:order val="0"/>
          <c:tx>
            <c:strRef>
              <c:f>Sheet1!$B$1</c:f>
              <c:strCache>
                <c:ptCount val="1"/>
                <c:pt idx="0">
                  <c:v>2016/17</c:v>
                </c:pt>
              </c:strCache>
            </c:strRef>
          </c:tx>
          <c:spPr>
            <a:ln w="28575" cap="rnd">
              <a:solidFill>
                <a:schemeClr val="accent5"/>
              </a:solidFill>
              <a:round/>
            </a:ln>
            <a:effectLst/>
          </c:spPr>
          <c:marker>
            <c:symbol val="circle"/>
            <c:size val="5"/>
            <c:spPr>
              <a:solidFill>
                <a:schemeClr val="accent1"/>
              </a:solidFill>
              <a:ln w="9525">
                <a:solidFill>
                  <a:schemeClr val="accent5"/>
                </a:solidFill>
              </a:ln>
              <a:effectLst/>
            </c:spPr>
          </c:marker>
          <c:cat>
            <c:strRef>
              <c:f>Sheet1!$A$2:$A$34</c:f>
              <c:strCache>
                <c:ptCount val="33"/>
                <c:pt idx="0">
                  <c:v>Accomm quality of service</c:v>
                </c:pt>
                <c:pt idx="1">
                  <c:v>Accomm value for money</c:v>
                </c:pt>
                <c:pt idx="2">
                  <c:v>Shopping - range</c:v>
                </c:pt>
                <c:pt idx="3">
                  <c:v>Shopping - quality of service</c:v>
                </c:pt>
                <c:pt idx="4">
                  <c:v>Shopping - value for money</c:v>
                </c:pt>
                <c:pt idx="5">
                  <c:v>Places to eat &amp; drink - range</c:v>
                </c:pt>
                <c:pt idx="6">
                  <c:v>Places to eat &amp; drink - quality of service </c:v>
                </c:pt>
                <c:pt idx="7">
                  <c:v>Places to eat &amp; drink - value for money</c:v>
                </c:pt>
                <c:pt idx="8">
                  <c:v>Places to visit/attractions - range</c:v>
                </c:pt>
                <c:pt idx="9">
                  <c:v>Places to visit/attractions - quality of service</c:v>
                </c:pt>
                <c:pt idx="10">
                  <c:v>Places to visit/attractions - value for money</c:v>
                </c:pt>
                <c:pt idx="11">
                  <c:v>Theatre/galleries/museums - range</c:v>
                </c:pt>
                <c:pt idx="12">
                  <c:v>Theatre/galleries/museums - quality of service</c:v>
                </c:pt>
                <c:pt idx="13">
                  <c:v>Theatre/galleries/museums - value for money</c:v>
                </c:pt>
                <c:pt idx="14">
                  <c:v>Quality of the beaches</c:v>
                </c:pt>
                <c:pt idx="15">
                  <c:v>Cleanliness of the beaches</c:v>
                </c:pt>
                <c:pt idx="16">
                  <c:v>Road signs</c:v>
                </c:pt>
                <c:pt idx="17">
                  <c:v>Pedestrian signs</c:v>
                </c:pt>
                <c:pt idx="18">
                  <c:v>Display maps &amp; information boards</c:v>
                </c:pt>
                <c:pt idx="19">
                  <c:v>Public transport - quality of service</c:v>
                </c:pt>
                <c:pt idx="20">
                  <c:v>Public transport - value for money</c:v>
                </c:pt>
                <c:pt idx="21">
                  <c:v>Upkeep of the parks &amp; open spaces</c:v>
                </c:pt>
                <c:pt idx="22">
                  <c:v>Enjoyment of using the South West Coast Path</c:v>
                </c:pt>
                <c:pt idx="23">
                  <c:v>Cleanliness of the streets</c:v>
                </c:pt>
                <c:pt idx="24">
                  <c:v>Parking - ease of parking</c:v>
                </c:pt>
                <c:pt idx="25">
                  <c:v>Parking - quality of service</c:v>
                </c:pt>
                <c:pt idx="26">
                  <c:v>Parking - value for money</c:v>
                </c:pt>
                <c:pt idx="27">
                  <c:v>Nightlife/evening entertainment - range</c:v>
                </c:pt>
                <c:pt idx="28">
                  <c:v>Nightlife/evening entertainment - quality of service</c:v>
                </c:pt>
                <c:pt idx="29">
                  <c:v>Nightlife/evening entertainment - value for money</c:v>
                </c:pt>
                <c:pt idx="30">
                  <c:v>General atmosphere</c:v>
                </c:pt>
                <c:pt idx="31">
                  <c:v>Feeling of welcome</c:v>
                </c:pt>
                <c:pt idx="32">
                  <c:v>Overall enjoyment of your visit</c:v>
                </c:pt>
              </c:strCache>
            </c:strRef>
          </c:cat>
          <c:val>
            <c:numRef>
              <c:f>Sheet1!$B$2:$B$34</c:f>
            </c:numRef>
          </c:val>
        </c:ser>
        <c:ser>
          <c:idx val="1"/>
          <c:order val="1"/>
          <c:tx>
            <c:strRef>
              <c:f>Sheet1!$C$1</c:f>
              <c:strCache>
                <c:ptCount val="1"/>
                <c:pt idx="0">
                  <c:v>West Cornwall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Sheet1!$A$2:$A$34</c:f>
              <c:strCache>
                <c:ptCount val="33"/>
                <c:pt idx="0">
                  <c:v>Accomm quality of service</c:v>
                </c:pt>
                <c:pt idx="1">
                  <c:v>Accomm value for money</c:v>
                </c:pt>
                <c:pt idx="2">
                  <c:v>Shopping - range</c:v>
                </c:pt>
                <c:pt idx="3">
                  <c:v>Shopping - quality of service</c:v>
                </c:pt>
                <c:pt idx="4">
                  <c:v>Shopping - value for money</c:v>
                </c:pt>
                <c:pt idx="5">
                  <c:v>Places to eat &amp; drink - range</c:v>
                </c:pt>
                <c:pt idx="6">
                  <c:v>Places to eat &amp; drink - quality of service </c:v>
                </c:pt>
                <c:pt idx="7">
                  <c:v>Places to eat &amp; drink - value for money</c:v>
                </c:pt>
                <c:pt idx="8">
                  <c:v>Places to visit/attractions - range</c:v>
                </c:pt>
                <c:pt idx="9">
                  <c:v>Places to visit/attractions - quality of service</c:v>
                </c:pt>
                <c:pt idx="10">
                  <c:v>Places to visit/attractions - value for money</c:v>
                </c:pt>
                <c:pt idx="11">
                  <c:v>Theatre/galleries/museums - range</c:v>
                </c:pt>
                <c:pt idx="12">
                  <c:v>Theatre/galleries/museums - quality of service</c:v>
                </c:pt>
                <c:pt idx="13">
                  <c:v>Theatre/galleries/museums - value for money</c:v>
                </c:pt>
                <c:pt idx="14">
                  <c:v>Quality of the beaches</c:v>
                </c:pt>
                <c:pt idx="15">
                  <c:v>Cleanliness of the beaches</c:v>
                </c:pt>
                <c:pt idx="16">
                  <c:v>Road signs</c:v>
                </c:pt>
                <c:pt idx="17">
                  <c:v>Pedestrian signs</c:v>
                </c:pt>
                <c:pt idx="18">
                  <c:v>Display maps &amp; information boards</c:v>
                </c:pt>
                <c:pt idx="19">
                  <c:v>Public transport - quality of service</c:v>
                </c:pt>
                <c:pt idx="20">
                  <c:v>Public transport - value for money</c:v>
                </c:pt>
                <c:pt idx="21">
                  <c:v>Upkeep of the parks &amp; open spaces</c:v>
                </c:pt>
                <c:pt idx="22">
                  <c:v>Enjoyment of using the South West Coast Path</c:v>
                </c:pt>
                <c:pt idx="23">
                  <c:v>Cleanliness of the streets</c:v>
                </c:pt>
                <c:pt idx="24">
                  <c:v>Parking - ease of parking</c:v>
                </c:pt>
                <c:pt idx="25">
                  <c:v>Parking - quality of service</c:v>
                </c:pt>
                <c:pt idx="26">
                  <c:v>Parking - value for money</c:v>
                </c:pt>
                <c:pt idx="27">
                  <c:v>Nightlife/evening entertainment - range</c:v>
                </c:pt>
                <c:pt idx="28">
                  <c:v>Nightlife/evening entertainment - quality of service</c:v>
                </c:pt>
                <c:pt idx="29">
                  <c:v>Nightlife/evening entertainment - value for money</c:v>
                </c:pt>
                <c:pt idx="30">
                  <c:v>General atmosphere</c:v>
                </c:pt>
                <c:pt idx="31">
                  <c:v>Feeling of welcome</c:v>
                </c:pt>
                <c:pt idx="32">
                  <c:v>Overall enjoyment of your visit</c:v>
                </c:pt>
              </c:strCache>
            </c:strRef>
          </c:cat>
          <c:val>
            <c:numRef>
              <c:f>Sheet1!$C$2:$C$34</c:f>
              <c:numCache>
                <c:formatCode>0.0</c:formatCode>
                <c:ptCount val="33"/>
                <c:pt idx="0">
                  <c:v>4.5999999999999996</c:v>
                </c:pt>
                <c:pt idx="1">
                  <c:v>4.58</c:v>
                </c:pt>
                <c:pt idx="2">
                  <c:v>4.21</c:v>
                </c:pt>
                <c:pt idx="3">
                  <c:v>4.26</c:v>
                </c:pt>
                <c:pt idx="4">
                  <c:v>3.91</c:v>
                </c:pt>
                <c:pt idx="5">
                  <c:v>4.71</c:v>
                </c:pt>
                <c:pt idx="6">
                  <c:v>4.6499999999999986</c:v>
                </c:pt>
                <c:pt idx="7">
                  <c:v>4.09</c:v>
                </c:pt>
                <c:pt idx="8">
                  <c:v>4.7</c:v>
                </c:pt>
                <c:pt idx="9">
                  <c:v>4.7</c:v>
                </c:pt>
                <c:pt idx="10">
                  <c:v>4.3</c:v>
                </c:pt>
                <c:pt idx="11">
                  <c:v>4.47</c:v>
                </c:pt>
                <c:pt idx="12">
                  <c:v>4.4400000000000004</c:v>
                </c:pt>
                <c:pt idx="13">
                  <c:v>4.33</c:v>
                </c:pt>
                <c:pt idx="14">
                  <c:v>4.91</c:v>
                </c:pt>
                <c:pt idx="15">
                  <c:v>4.8499999999999996</c:v>
                </c:pt>
                <c:pt idx="16">
                  <c:v>4.6399999999999997</c:v>
                </c:pt>
                <c:pt idx="17">
                  <c:v>4.4000000000000004</c:v>
                </c:pt>
                <c:pt idx="18">
                  <c:v>4.1599999999999993</c:v>
                </c:pt>
                <c:pt idx="19">
                  <c:v>4.76</c:v>
                </c:pt>
                <c:pt idx="20">
                  <c:v>4.79</c:v>
                </c:pt>
                <c:pt idx="21">
                  <c:v>4.67</c:v>
                </c:pt>
                <c:pt idx="22">
                  <c:v>4.8</c:v>
                </c:pt>
                <c:pt idx="23">
                  <c:v>4.55</c:v>
                </c:pt>
                <c:pt idx="24">
                  <c:v>3.71</c:v>
                </c:pt>
                <c:pt idx="25">
                  <c:v>3.88</c:v>
                </c:pt>
                <c:pt idx="26">
                  <c:v>3.38</c:v>
                </c:pt>
                <c:pt idx="27">
                  <c:v>4.92</c:v>
                </c:pt>
                <c:pt idx="28">
                  <c:v>5</c:v>
                </c:pt>
                <c:pt idx="29">
                  <c:v>4.7300000000000004</c:v>
                </c:pt>
                <c:pt idx="30">
                  <c:v>4.84</c:v>
                </c:pt>
                <c:pt idx="31">
                  <c:v>4.8099999999999996</c:v>
                </c:pt>
                <c:pt idx="32">
                  <c:v>4.8199999999999994</c:v>
                </c:pt>
              </c:numCache>
            </c:numRef>
          </c:val>
        </c:ser>
        <c:ser>
          <c:idx val="2"/>
          <c:order val="2"/>
          <c:tx>
            <c:strRef>
              <c:f>Sheet1!$D$1</c:f>
              <c:strCache>
                <c:ptCount val="1"/>
                <c:pt idx="0">
                  <c:v>North Coast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Sheet1!$A$2:$A$34</c:f>
              <c:strCache>
                <c:ptCount val="33"/>
                <c:pt idx="0">
                  <c:v>Accomm quality of service</c:v>
                </c:pt>
                <c:pt idx="1">
                  <c:v>Accomm value for money</c:v>
                </c:pt>
                <c:pt idx="2">
                  <c:v>Shopping - range</c:v>
                </c:pt>
                <c:pt idx="3">
                  <c:v>Shopping - quality of service</c:v>
                </c:pt>
                <c:pt idx="4">
                  <c:v>Shopping - value for money</c:v>
                </c:pt>
                <c:pt idx="5">
                  <c:v>Places to eat &amp; drink - range</c:v>
                </c:pt>
                <c:pt idx="6">
                  <c:v>Places to eat &amp; drink - quality of service </c:v>
                </c:pt>
                <c:pt idx="7">
                  <c:v>Places to eat &amp; drink - value for money</c:v>
                </c:pt>
                <c:pt idx="8">
                  <c:v>Places to visit/attractions - range</c:v>
                </c:pt>
                <c:pt idx="9">
                  <c:v>Places to visit/attractions - quality of service</c:v>
                </c:pt>
                <c:pt idx="10">
                  <c:v>Places to visit/attractions - value for money</c:v>
                </c:pt>
                <c:pt idx="11">
                  <c:v>Theatre/galleries/museums - range</c:v>
                </c:pt>
                <c:pt idx="12">
                  <c:v>Theatre/galleries/museums - quality of service</c:v>
                </c:pt>
                <c:pt idx="13">
                  <c:v>Theatre/galleries/museums - value for money</c:v>
                </c:pt>
                <c:pt idx="14">
                  <c:v>Quality of the beaches</c:v>
                </c:pt>
                <c:pt idx="15">
                  <c:v>Cleanliness of the beaches</c:v>
                </c:pt>
                <c:pt idx="16">
                  <c:v>Road signs</c:v>
                </c:pt>
                <c:pt idx="17">
                  <c:v>Pedestrian signs</c:v>
                </c:pt>
                <c:pt idx="18">
                  <c:v>Display maps &amp; information boards</c:v>
                </c:pt>
                <c:pt idx="19">
                  <c:v>Public transport - quality of service</c:v>
                </c:pt>
                <c:pt idx="20">
                  <c:v>Public transport - value for money</c:v>
                </c:pt>
                <c:pt idx="21">
                  <c:v>Upkeep of the parks &amp; open spaces</c:v>
                </c:pt>
                <c:pt idx="22">
                  <c:v>Enjoyment of using the South West Coast Path</c:v>
                </c:pt>
                <c:pt idx="23">
                  <c:v>Cleanliness of the streets</c:v>
                </c:pt>
                <c:pt idx="24">
                  <c:v>Parking - ease of parking</c:v>
                </c:pt>
                <c:pt idx="25">
                  <c:v>Parking - quality of service</c:v>
                </c:pt>
                <c:pt idx="26">
                  <c:v>Parking - value for money</c:v>
                </c:pt>
                <c:pt idx="27">
                  <c:v>Nightlife/evening entertainment - range</c:v>
                </c:pt>
                <c:pt idx="28">
                  <c:v>Nightlife/evening entertainment - quality of service</c:v>
                </c:pt>
                <c:pt idx="29">
                  <c:v>Nightlife/evening entertainment - value for money</c:v>
                </c:pt>
                <c:pt idx="30">
                  <c:v>General atmosphere</c:v>
                </c:pt>
                <c:pt idx="31">
                  <c:v>Feeling of welcome</c:v>
                </c:pt>
                <c:pt idx="32">
                  <c:v>Overall enjoyment of your visit</c:v>
                </c:pt>
              </c:strCache>
            </c:strRef>
          </c:cat>
          <c:val>
            <c:numRef>
              <c:f>Sheet1!$D$2:$D$34</c:f>
              <c:numCache>
                <c:formatCode>0.0</c:formatCode>
                <c:ptCount val="33"/>
                <c:pt idx="0">
                  <c:v>4.6199999999999992</c:v>
                </c:pt>
                <c:pt idx="1">
                  <c:v>4.58</c:v>
                </c:pt>
                <c:pt idx="2">
                  <c:v>4.13</c:v>
                </c:pt>
                <c:pt idx="3">
                  <c:v>4.24</c:v>
                </c:pt>
                <c:pt idx="4">
                  <c:v>4.1099999999999994</c:v>
                </c:pt>
                <c:pt idx="5">
                  <c:v>4.5599999999999996</c:v>
                </c:pt>
                <c:pt idx="6">
                  <c:v>4.53</c:v>
                </c:pt>
                <c:pt idx="7">
                  <c:v>4.3199999999999994</c:v>
                </c:pt>
                <c:pt idx="8">
                  <c:v>4.5</c:v>
                </c:pt>
                <c:pt idx="9">
                  <c:v>4.49</c:v>
                </c:pt>
                <c:pt idx="10">
                  <c:v>4.3</c:v>
                </c:pt>
                <c:pt idx="11">
                  <c:v>4.1099999999999994</c:v>
                </c:pt>
                <c:pt idx="12">
                  <c:v>4.3199999999999994</c:v>
                </c:pt>
                <c:pt idx="13">
                  <c:v>4.29</c:v>
                </c:pt>
                <c:pt idx="14">
                  <c:v>4.88</c:v>
                </c:pt>
                <c:pt idx="15">
                  <c:v>4.8599999999999994</c:v>
                </c:pt>
                <c:pt idx="16">
                  <c:v>4.5199999999999996</c:v>
                </c:pt>
                <c:pt idx="17">
                  <c:v>4.5199999999999996</c:v>
                </c:pt>
                <c:pt idx="18">
                  <c:v>4.49</c:v>
                </c:pt>
                <c:pt idx="19">
                  <c:v>4.2</c:v>
                </c:pt>
                <c:pt idx="20">
                  <c:v>4.1899999999999986</c:v>
                </c:pt>
                <c:pt idx="21">
                  <c:v>4.6199999999999992</c:v>
                </c:pt>
                <c:pt idx="22">
                  <c:v>4.79</c:v>
                </c:pt>
                <c:pt idx="23">
                  <c:v>4.42</c:v>
                </c:pt>
                <c:pt idx="24">
                  <c:v>3.93</c:v>
                </c:pt>
                <c:pt idx="25">
                  <c:v>3.97</c:v>
                </c:pt>
                <c:pt idx="26">
                  <c:v>3.51</c:v>
                </c:pt>
                <c:pt idx="27">
                  <c:v>3.97</c:v>
                </c:pt>
                <c:pt idx="28">
                  <c:v>4.03</c:v>
                </c:pt>
                <c:pt idx="29">
                  <c:v>3.89</c:v>
                </c:pt>
                <c:pt idx="30">
                  <c:v>4.79</c:v>
                </c:pt>
                <c:pt idx="31">
                  <c:v>4.79</c:v>
                </c:pt>
                <c:pt idx="32">
                  <c:v>4.8199999999999994</c:v>
                </c:pt>
              </c:numCache>
            </c:numRef>
          </c:val>
        </c:ser>
        <c:ser>
          <c:idx val="3"/>
          <c:order val="3"/>
          <c:tx>
            <c:strRef>
              <c:f>Sheet1!$E$1</c:f>
              <c:strCache>
                <c:ptCount val="1"/>
                <c:pt idx="0">
                  <c:v>South Coast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Sheet1!$A$2:$A$34</c:f>
              <c:strCache>
                <c:ptCount val="33"/>
                <c:pt idx="0">
                  <c:v>Accomm quality of service</c:v>
                </c:pt>
                <c:pt idx="1">
                  <c:v>Accomm value for money</c:v>
                </c:pt>
                <c:pt idx="2">
                  <c:v>Shopping - range</c:v>
                </c:pt>
                <c:pt idx="3">
                  <c:v>Shopping - quality of service</c:v>
                </c:pt>
                <c:pt idx="4">
                  <c:v>Shopping - value for money</c:v>
                </c:pt>
                <c:pt idx="5">
                  <c:v>Places to eat &amp; drink - range</c:v>
                </c:pt>
                <c:pt idx="6">
                  <c:v>Places to eat &amp; drink - quality of service </c:v>
                </c:pt>
                <c:pt idx="7">
                  <c:v>Places to eat &amp; drink - value for money</c:v>
                </c:pt>
                <c:pt idx="8">
                  <c:v>Places to visit/attractions - range</c:v>
                </c:pt>
                <c:pt idx="9">
                  <c:v>Places to visit/attractions - quality of service</c:v>
                </c:pt>
                <c:pt idx="10">
                  <c:v>Places to visit/attractions - value for money</c:v>
                </c:pt>
                <c:pt idx="11">
                  <c:v>Theatre/galleries/museums - range</c:v>
                </c:pt>
                <c:pt idx="12">
                  <c:v>Theatre/galleries/museums - quality of service</c:v>
                </c:pt>
                <c:pt idx="13">
                  <c:v>Theatre/galleries/museums - value for money</c:v>
                </c:pt>
                <c:pt idx="14">
                  <c:v>Quality of the beaches</c:v>
                </c:pt>
                <c:pt idx="15">
                  <c:v>Cleanliness of the beaches</c:v>
                </c:pt>
                <c:pt idx="16">
                  <c:v>Road signs</c:v>
                </c:pt>
                <c:pt idx="17">
                  <c:v>Pedestrian signs</c:v>
                </c:pt>
                <c:pt idx="18">
                  <c:v>Display maps &amp; information boards</c:v>
                </c:pt>
                <c:pt idx="19">
                  <c:v>Public transport - quality of service</c:v>
                </c:pt>
                <c:pt idx="20">
                  <c:v>Public transport - value for money</c:v>
                </c:pt>
                <c:pt idx="21">
                  <c:v>Upkeep of the parks &amp; open spaces</c:v>
                </c:pt>
                <c:pt idx="22">
                  <c:v>Enjoyment of using the South West Coast Path</c:v>
                </c:pt>
                <c:pt idx="23">
                  <c:v>Cleanliness of the streets</c:v>
                </c:pt>
                <c:pt idx="24">
                  <c:v>Parking - ease of parking</c:v>
                </c:pt>
                <c:pt idx="25">
                  <c:v>Parking - quality of service</c:v>
                </c:pt>
                <c:pt idx="26">
                  <c:v>Parking - value for money</c:v>
                </c:pt>
                <c:pt idx="27">
                  <c:v>Nightlife/evening entertainment - range</c:v>
                </c:pt>
                <c:pt idx="28">
                  <c:v>Nightlife/evening entertainment - quality of service</c:v>
                </c:pt>
                <c:pt idx="29">
                  <c:v>Nightlife/evening entertainment - value for money</c:v>
                </c:pt>
                <c:pt idx="30">
                  <c:v>General atmosphere</c:v>
                </c:pt>
                <c:pt idx="31">
                  <c:v>Feeling of welcome</c:v>
                </c:pt>
                <c:pt idx="32">
                  <c:v>Overall enjoyment of your visit</c:v>
                </c:pt>
              </c:strCache>
            </c:strRef>
          </c:cat>
          <c:val>
            <c:numRef>
              <c:f>Sheet1!$E$2:$E$34</c:f>
              <c:numCache>
                <c:formatCode>0.0</c:formatCode>
                <c:ptCount val="33"/>
                <c:pt idx="0">
                  <c:v>4.68</c:v>
                </c:pt>
                <c:pt idx="1">
                  <c:v>4.58</c:v>
                </c:pt>
                <c:pt idx="2">
                  <c:v>4.3</c:v>
                </c:pt>
                <c:pt idx="3">
                  <c:v>4.45</c:v>
                </c:pt>
                <c:pt idx="4">
                  <c:v>4.08</c:v>
                </c:pt>
                <c:pt idx="5">
                  <c:v>4.5599999999999996</c:v>
                </c:pt>
                <c:pt idx="6">
                  <c:v>4.6099999999999994</c:v>
                </c:pt>
                <c:pt idx="7">
                  <c:v>4.18</c:v>
                </c:pt>
                <c:pt idx="8">
                  <c:v>4.6199999999999992</c:v>
                </c:pt>
                <c:pt idx="9">
                  <c:v>4.6099999999999994</c:v>
                </c:pt>
                <c:pt idx="10">
                  <c:v>4.3499999999999996</c:v>
                </c:pt>
                <c:pt idx="11">
                  <c:v>4.28</c:v>
                </c:pt>
                <c:pt idx="12">
                  <c:v>4.53</c:v>
                </c:pt>
                <c:pt idx="13">
                  <c:v>4.3</c:v>
                </c:pt>
                <c:pt idx="14">
                  <c:v>4.84</c:v>
                </c:pt>
                <c:pt idx="15">
                  <c:v>4.83</c:v>
                </c:pt>
                <c:pt idx="16">
                  <c:v>4.46</c:v>
                </c:pt>
                <c:pt idx="17">
                  <c:v>4.42</c:v>
                </c:pt>
                <c:pt idx="18">
                  <c:v>4.3599999999999994</c:v>
                </c:pt>
                <c:pt idx="19">
                  <c:v>4.3599999999999994</c:v>
                </c:pt>
                <c:pt idx="20">
                  <c:v>4.22</c:v>
                </c:pt>
                <c:pt idx="21">
                  <c:v>4.5999999999999996</c:v>
                </c:pt>
                <c:pt idx="22">
                  <c:v>4.74</c:v>
                </c:pt>
                <c:pt idx="23">
                  <c:v>4.53</c:v>
                </c:pt>
                <c:pt idx="24">
                  <c:v>4.07</c:v>
                </c:pt>
                <c:pt idx="25">
                  <c:v>4.09</c:v>
                </c:pt>
                <c:pt idx="26">
                  <c:v>3.57</c:v>
                </c:pt>
                <c:pt idx="27">
                  <c:v>4.03</c:v>
                </c:pt>
                <c:pt idx="28">
                  <c:v>4.29</c:v>
                </c:pt>
                <c:pt idx="29">
                  <c:v>4.34</c:v>
                </c:pt>
                <c:pt idx="30">
                  <c:v>4.8499999999999996</c:v>
                </c:pt>
                <c:pt idx="31">
                  <c:v>4.83</c:v>
                </c:pt>
                <c:pt idx="32">
                  <c:v>4.8499999999999996</c:v>
                </c:pt>
              </c:numCache>
            </c:numRef>
          </c:val>
        </c:ser>
        <c:ser>
          <c:idx val="4"/>
          <c:order val="4"/>
          <c:tx>
            <c:strRef>
              <c:f>Sheet1!$F$1</c:f>
              <c:strCache>
                <c:ptCount val="1"/>
                <c:pt idx="0">
                  <c:v>Bodmin/Tamar Valley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Sheet1!$A$2:$A$34</c:f>
              <c:strCache>
                <c:ptCount val="33"/>
                <c:pt idx="0">
                  <c:v>Accomm quality of service</c:v>
                </c:pt>
                <c:pt idx="1">
                  <c:v>Accomm value for money</c:v>
                </c:pt>
                <c:pt idx="2">
                  <c:v>Shopping - range</c:v>
                </c:pt>
                <c:pt idx="3">
                  <c:v>Shopping - quality of service</c:v>
                </c:pt>
                <c:pt idx="4">
                  <c:v>Shopping - value for money</c:v>
                </c:pt>
                <c:pt idx="5">
                  <c:v>Places to eat &amp; drink - range</c:v>
                </c:pt>
                <c:pt idx="6">
                  <c:v>Places to eat &amp; drink - quality of service </c:v>
                </c:pt>
                <c:pt idx="7">
                  <c:v>Places to eat &amp; drink - value for money</c:v>
                </c:pt>
                <c:pt idx="8">
                  <c:v>Places to visit/attractions - range</c:v>
                </c:pt>
                <c:pt idx="9">
                  <c:v>Places to visit/attractions - quality of service</c:v>
                </c:pt>
                <c:pt idx="10">
                  <c:v>Places to visit/attractions - value for money</c:v>
                </c:pt>
                <c:pt idx="11">
                  <c:v>Theatre/galleries/museums - range</c:v>
                </c:pt>
                <c:pt idx="12">
                  <c:v>Theatre/galleries/museums - quality of service</c:v>
                </c:pt>
                <c:pt idx="13">
                  <c:v>Theatre/galleries/museums - value for money</c:v>
                </c:pt>
                <c:pt idx="14">
                  <c:v>Quality of the beaches</c:v>
                </c:pt>
                <c:pt idx="15">
                  <c:v>Cleanliness of the beaches</c:v>
                </c:pt>
                <c:pt idx="16">
                  <c:v>Road signs</c:v>
                </c:pt>
                <c:pt idx="17">
                  <c:v>Pedestrian signs</c:v>
                </c:pt>
                <c:pt idx="18">
                  <c:v>Display maps &amp; information boards</c:v>
                </c:pt>
                <c:pt idx="19">
                  <c:v>Public transport - quality of service</c:v>
                </c:pt>
                <c:pt idx="20">
                  <c:v>Public transport - value for money</c:v>
                </c:pt>
                <c:pt idx="21">
                  <c:v>Upkeep of the parks &amp; open spaces</c:v>
                </c:pt>
                <c:pt idx="22">
                  <c:v>Enjoyment of using the South West Coast Path</c:v>
                </c:pt>
                <c:pt idx="23">
                  <c:v>Cleanliness of the streets</c:v>
                </c:pt>
                <c:pt idx="24">
                  <c:v>Parking - ease of parking</c:v>
                </c:pt>
                <c:pt idx="25">
                  <c:v>Parking - quality of service</c:v>
                </c:pt>
                <c:pt idx="26">
                  <c:v>Parking - value for money</c:v>
                </c:pt>
                <c:pt idx="27">
                  <c:v>Nightlife/evening entertainment - range</c:v>
                </c:pt>
                <c:pt idx="28">
                  <c:v>Nightlife/evening entertainment - quality of service</c:v>
                </c:pt>
                <c:pt idx="29">
                  <c:v>Nightlife/evening entertainment - value for money</c:v>
                </c:pt>
                <c:pt idx="30">
                  <c:v>General atmosphere</c:v>
                </c:pt>
                <c:pt idx="31">
                  <c:v>Feeling of welcome</c:v>
                </c:pt>
                <c:pt idx="32">
                  <c:v>Overall enjoyment of your visit</c:v>
                </c:pt>
              </c:strCache>
            </c:strRef>
          </c:cat>
          <c:val>
            <c:numRef>
              <c:f>Sheet1!$F$2:$F$34</c:f>
              <c:numCache>
                <c:formatCode>0.00</c:formatCode>
                <c:ptCount val="33"/>
                <c:pt idx="0">
                  <c:v>4.6099999999999994</c:v>
                </c:pt>
                <c:pt idx="1">
                  <c:v>4.49</c:v>
                </c:pt>
                <c:pt idx="2">
                  <c:v>3.95</c:v>
                </c:pt>
                <c:pt idx="3">
                  <c:v>4.1399999999999997</c:v>
                </c:pt>
                <c:pt idx="4">
                  <c:v>4.03</c:v>
                </c:pt>
                <c:pt idx="5">
                  <c:v>4.3099999999999996</c:v>
                </c:pt>
                <c:pt idx="6">
                  <c:v>4.25</c:v>
                </c:pt>
                <c:pt idx="7">
                  <c:v>4.1399999999999997</c:v>
                </c:pt>
                <c:pt idx="8">
                  <c:v>4.5</c:v>
                </c:pt>
                <c:pt idx="9">
                  <c:v>4.38</c:v>
                </c:pt>
                <c:pt idx="10">
                  <c:v>4.17</c:v>
                </c:pt>
                <c:pt idx="11">
                  <c:v>4.2</c:v>
                </c:pt>
                <c:pt idx="12">
                  <c:v>4.2699999999999996</c:v>
                </c:pt>
                <c:pt idx="13">
                  <c:v>4.26</c:v>
                </c:pt>
                <c:pt idx="14">
                  <c:v>4.74</c:v>
                </c:pt>
                <c:pt idx="15">
                  <c:v>4.7300000000000004</c:v>
                </c:pt>
                <c:pt idx="16">
                  <c:v>4.07</c:v>
                </c:pt>
                <c:pt idx="17">
                  <c:v>4.09</c:v>
                </c:pt>
                <c:pt idx="18">
                  <c:v>4.22</c:v>
                </c:pt>
                <c:pt idx="19">
                  <c:v>3.78</c:v>
                </c:pt>
                <c:pt idx="20">
                  <c:v>3.77</c:v>
                </c:pt>
                <c:pt idx="21">
                  <c:v>4.5</c:v>
                </c:pt>
                <c:pt idx="22">
                  <c:v>4.7300000000000004</c:v>
                </c:pt>
                <c:pt idx="23">
                  <c:v>4.38</c:v>
                </c:pt>
                <c:pt idx="24">
                  <c:v>3.94</c:v>
                </c:pt>
                <c:pt idx="25">
                  <c:v>3.87</c:v>
                </c:pt>
                <c:pt idx="26">
                  <c:v>3.47</c:v>
                </c:pt>
                <c:pt idx="27">
                  <c:v>3.43</c:v>
                </c:pt>
                <c:pt idx="28">
                  <c:v>3.5</c:v>
                </c:pt>
                <c:pt idx="29">
                  <c:v>3.63</c:v>
                </c:pt>
                <c:pt idx="30">
                  <c:v>4.76</c:v>
                </c:pt>
                <c:pt idx="31">
                  <c:v>4.76</c:v>
                </c:pt>
                <c:pt idx="32">
                  <c:v>4.79</c:v>
                </c:pt>
              </c:numCache>
            </c:numRef>
          </c:val>
        </c:ser>
        <c:dLbls>
          <c:showLegendKey val="0"/>
          <c:showVal val="0"/>
          <c:showCatName val="0"/>
          <c:showSerName val="0"/>
          <c:showPercent val="0"/>
          <c:showBubbleSize val="0"/>
        </c:dLbls>
        <c:axId val="228620160"/>
        <c:axId val="228626432"/>
      </c:radarChart>
      <c:catAx>
        <c:axId val="228620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28626432"/>
        <c:crosses val="autoZero"/>
        <c:auto val="1"/>
        <c:lblAlgn val="ctr"/>
        <c:lblOffset val="100"/>
        <c:noMultiLvlLbl val="0"/>
      </c:catAx>
      <c:valAx>
        <c:axId val="228626432"/>
        <c:scaling>
          <c:orientation val="minMax"/>
          <c:max val="5"/>
          <c:min val="3"/>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800" b="1" i="0" u="none" strike="noStrike" kern="1200" baseline="0">
                <a:ln>
                  <a:noFill/>
                </a:ln>
                <a:solidFill>
                  <a:schemeClr val="tx1">
                    <a:lumMod val="65000"/>
                    <a:lumOff val="35000"/>
                  </a:schemeClr>
                </a:solidFill>
                <a:latin typeface="+mn-lt"/>
                <a:ea typeface="+mn-ea"/>
                <a:cs typeface="+mn-cs"/>
              </a:defRPr>
            </a:pPr>
            <a:endParaRPr lang="en-US"/>
          </a:p>
        </c:txPr>
        <c:crossAx val="228620160"/>
        <c:crosses val="autoZero"/>
        <c:crossBetween val="between"/>
        <c:majorUnit val="0.5"/>
      </c:valAx>
      <c:spPr>
        <a:noFill/>
        <a:ln>
          <a:noFill/>
        </a:ln>
        <a:effectLst/>
      </c:spPr>
    </c:plotArea>
    <c:legend>
      <c:legendPos val="l"/>
      <c:layout>
        <c:manualLayout>
          <c:xMode val="edge"/>
          <c:yMode val="edge"/>
          <c:x val="0.796227579331513"/>
          <c:y val="0.85380363727696795"/>
          <c:w val="0.203772420668487"/>
          <c:h val="0.1444333396374090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33937457319199"/>
          <c:y val="9.2747086732363607E-2"/>
          <c:w val="0.49417785526305003"/>
          <c:h val="0.84654990173865396"/>
        </c:manualLayout>
      </c:layout>
      <c:radarChart>
        <c:radarStyle val="marker"/>
        <c:varyColors val="0"/>
        <c:ser>
          <c:idx val="0"/>
          <c:order val="0"/>
          <c:tx>
            <c:strRef>
              <c:f>Sheet1!$B$1</c:f>
              <c:strCache>
                <c:ptCount val="1"/>
                <c:pt idx="0">
                  <c:v>2016/17</c:v>
                </c:pt>
              </c:strCache>
            </c:strRef>
          </c:tx>
          <c:spPr>
            <a:ln w="28575" cap="rnd">
              <a:solidFill>
                <a:schemeClr val="accent5"/>
              </a:solidFill>
              <a:round/>
            </a:ln>
            <a:effectLst/>
          </c:spPr>
          <c:marker>
            <c:symbol val="circle"/>
            <c:size val="5"/>
            <c:spPr>
              <a:solidFill>
                <a:schemeClr val="accent1"/>
              </a:solidFill>
              <a:ln w="9525">
                <a:solidFill>
                  <a:schemeClr val="accent5"/>
                </a:solidFill>
              </a:ln>
              <a:effectLst/>
            </c:spPr>
          </c:marker>
          <c:cat>
            <c:strRef>
              <c:f>Sheet1!$A$2:$A$34</c:f>
              <c:strCache>
                <c:ptCount val="33"/>
                <c:pt idx="0">
                  <c:v>Accomm quality of service</c:v>
                </c:pt>
                <c:pt idx="1">
                  <c:v>Accomm value for money</c:v>
                </c:pt>
                <c:pt idx="2">
                  <c:v>Shopping - range</c:v>
                </c:pt>
                <c:pt idx="3">
                  <c:v>Shopping - quality of service</c:v>
                </c:pt>
                <c:pt idx="4">
                  <c:v>Shopping - value for money</c:v>
                </c:pt>
                <c:pt idx="5">
                  <c:v>Places to eat &amp; drink - range</c:v>
                </c:pt>
                <c:pt idx="6">
                  <c:v>Places to eat &amp; drink - quality of service </c:v>
                </c:pt>
                <c:pt idx="7">
                  <c:v>Places to eat &amp; drink - value for money</c:v>
                </c:pt>
                <c:pt idx="8">
                  <c:v>Places to visit/attractions - range</c:v>
                </c:pt>
                <c:pt idx="9">
                  <c:v>Places to visit/attractions - quality of service</c:v>
                </c:pt>
                <c:pt idx="10">
                  <c:v>Places to visit/attractions - value for money</c:v>
                </c:pt>
                <c:pt idx="11">
                  <c:v>Theatre/galleries/museums - range</c:v>
                </c:pt>
                <c:pt idx="12">
                  <c:v>Theatre/galleries/museums - quality of service</c:v>
                </c:pt>
                <c:pt idx="13">
                  <c:v>Theatre/galleries/museums - value for money</c:v>
                </c:pt>
                <c:pt idx="14">
                  <c:v>Quality of the beaches</c:v>
                </c:pt>
                <c:pt idx="15">
                  <c:v>Cleanliness of the beaches</c:v>
                </c:pt>
                <c:pt idx="16">
                  <c:v>Road signs</c:v>
                </c:pt>
                <c:pt idx="17">
                  <c:v>Pedestrian signs</c:v>
                </c:pt>
                <c:pt idx="18">
                  <c:v>Display maps &amp; information boards</c:v>
                </c:pt>
                <c:pt idx="19">
                  <c:v>Public transport - quality of service</c:v>
                </c:pt>
                <c:pt idx="20">
                  <c:v>Public transport - value for money</c:v>
                </c:pt>
                <c:pt idx="21">
                  <c:v>Upkeep of the parks &amp; open spaces</c:v>
                </c:pt>
                <c:pt idx="22">
                  <c:v>Enjoyment of using the South West Coast Path</c:v>
                </c:pt>
                <c:pt idx="23">
                  <c:v>Cleanliness of the streets</c:v>
                </c:pt>
                <c:pt idx="24">
                  <c:v>Parking - ease of parking</c:v>
                </c:pt>
                <c:pt idx="25">
                  <c:v>Parking - quality of service</c:v>
                </c:pt>
                <c:pt idx="26">
                  <c:v>Parking - value for money</c:v>
                </c:pt>
                <c:pt idx="27">
                  <c:v>Nightlife/evening entertainment - range</c:v>
                </c:pt>
                <c:pt idx="28">
                  <c:v>Nightlife/evening entertainment - quality of service</c:v>
                </c:pt>
                <c:pt idx="29">
                  <c:v>Nightlife/evening entertainment - value for money</c:v>
                </c:pt>
                <c:pt idx="30">
                  <c:v>General atmosphere</c:v>
                </c:pt>
                <c:pt idx="31">
                  <c:v>Feeling of welcome</c:v>
                </c:pt>
                <c:pt idx="32">
                  <c:v>Overall enjoyment of your visit</c:v>
                </c:pt>
              </c:strCache>
            </c:strRef>
          </c:cat>
          <c:val>
            <c:numRef>
              <c:f>Sheet1!$B$2:$B$34</c:f>
            </c:numRef>
          </c:val>
        </c:ser>
        <c:ser>
          <c:idx val="1"/>
          <c:order val="1"/>
          <c:tx>
            <c:strRef>
              <c:f>Sheet1!$C$1</c:f>
              <c:strCache>
                <c:ptCount val="1"/>
                <c:pt idx="0">
                  <c:v>Coastal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Sheet1!$A$2:$A$34</c:f>
              <c:strCache>
                <c:ptCount val="33"/>
                <c:pt idx="0">
                  <c:v>Accomm quality of service</c:v>
                </c:pt>
                <c:pt idx="1">
                  <c:v>Accomm value for money</c:v>
                </c:pt>
                <c:pt idx="2">
                  <c:v>Shopping - range</c:v>
                </c:pt>
                <c:pt idx="3">
                  <c:v>Shopping - quality of service</c:v>
                </c:pt>
                <c:pt idx="4">
                  <c:v>Shopping - value for money</c:v>
                </c:pt>
                <c:pt idx="5">
                  <c:v>Places to eat &amp; drink - range</c:v>
                </c:pt>
                <c:pt idx="6">
                  <c:v>Places to eat &amp; drink - quality of service </c:v>
                </c:pt>
                <c:pt idx="7">
                  <c:v>Places to eat &amp; drink - value for money</c:v>
                </c:pt>
                <c:pt idx="8">
                  <c:v>Places to visit/attractions - range</c:v>
                </c:pt>
                <c:pt idx="9">
                  <c:v>Places to visit/attractions - quality of service</c:v>
                </c:pt>
                <c:pt idx="10">
                  <c:v>Places to visit/attractions - value for money</c:v>
                </c:pt>
                <c:pt idx="11">
                  <c:v>Theatre/galleries/museums - range</c:v>
                </c:pt>
                <c:pt idx="12">
                  <c:v>Theatre/galleries/museums - quality of service</c:v>
                </c:pt>
                <c:pt idx="13">
                  <c:v>Theatre/galleries/museums - value for money</c:v>
                </c:pt>
                <c:pt idx="14">
                  <c:v>Quality of the beaches</c:v>
                </c:pt>
                <c:pt idx="15">
                  <c:v>Cleanliness of the beaches</c:v>
                </c:pt>
                <c:pt idx="16">
                  <c:v>Road signs</c:v>
                </c:pt>
                <c:pt idx="17">
                  <c:v>Pedestrian signs</c:v>
                </c:pt>
                <c:pt idx="18">
                  <c:v>Display maps &amp; information boards</c:v>
                </c:pt>
                <c:pt idx="19">
                  <c:v>Public transport - quality of service</c:v>
                </c:pt>
                <c:pt idx="20">
                  <c:v>Public transport - value for money</c:v>
                </c:pt>
                <c:pt idx="21">
                  <c:v>Upkeep of the parks &amp; open spaces</c:v>
                </c:pt>
                <c:pt idx="22">
                  <c:v>Enjoyment of using the South West Coast Path</c:v>
                </c:pt>
                <c:pt idx="23">
                  <c:v>Cleanliness of the streets</c:v>
                </c:pt>
                <c:pt idx="24">
                  <c:v>Parking - ease of parking</c:v>
                </c:pt>
                <c:pt idx="25">
                  <c:v>Parking - quality of service</c:v>
                </c:pt>
                <c:pt idx="26">
                  <c:v>Parking - value for money</c:v>
                </c:pt>
                <c:pt idx="27">
                  <c:v>Nightlife/evening entertainment - range</c:v>
                </c:pt>
                <c:pt idx="28">
                  <c:v>Nightlife/evening entertainment - quality of service</c:v>
                </c:pt>
                <c:pt idx="29">
                  <c:v>Nightlife/evening entertainment - value for money</c:v>
                </c:pt>
                <c:pt idx="30">
                  <c:v>General atmosphere</c:v>
                </c:pt>
                <c:pt idx="31">
                  <c:v>Feeling of welcome</c:v>
                </c:pt>
                <c:pt idx="32">
                  <c:v>Overall enjoyment of your visit</c:v>
                </c:pt>
              </c:strCache>
            </c:strRef>
          </c:cat>
          <c:val>
            <c:numRef>
              <c:f>Sheet1!$C$2:$C$34</c:f>
              <c:numCache>
                <c:formatCode>0.00</c:formatCode>
                <c:ptCount val="33"/>
                <c:pt idx="0">
                  <c:v>4.6499999999999986</c:v>
                </c:pt>
                <c:pt idx="1">
                  <c:v>4.5999999999999996</c:v>
                </c:pt>
                <c:pt idx="2">
                  <c:v>4.21</c:v>
                </c:pt>
                <c:pt idx="3">
                  <c:v>4.34</c:v>
                </c:pt>
                <c:pt idx="4">
                  <c:v>4.09</c:v>
                </c:pt>
                <c:pt idx="5">
                  <c:v>4.6099999999999994</c:v>
                </c:pt>
                <c:pt idx="6">
                  <c:v>4.5999999999999996</c:v>
                </c:pt>
                <c:pt idx="7">
                  <c:v>4.2</c:v>
                </c:pt>
                <c:pt idx="8">
                  <c:v>4.6199999999999992</c:v>
                </c:pt>
                <c:pt idx="9">
                  <c:v>4.59</c:v>
                </c:pt>
                <c:pt idx="10">
                  <c:v>4.29</c:v>
                </c:pt>
                <c:pt idx="11">
                  <c:v>4.2300000000000004</c:v>
                </c:pt>
                <c:pt idx="12">
                  <c:v>4.42</c:v>
                </c:pt>
                <c:pt idx="13">
                  <c:v>4.25</c:v>
                </c:pt>
                <c:pt idx="14">
                  <c:v>4.88</c:v>
                </c:pt>
                <c:pt idx="15">
                  <c:v>4.8599999999999994</c:v>
                </c:pt>
                <c:pt idx="16">
                  <c:v>4.4800000000000004</c:v>
                </c:pt>
                <c:pt idx="17">
                  <c:v>4.4400000000000004</c:v>
                </c:pt>
                <c:pt idx="18">
                  <c:v>4.37</c:v>
                </c:pt>
                <c:pt idx="19">
                  <c:v>4.37</c:v>
                </c:pt>
                <c:pt idx="20">
                  <c:v>4.3599999999999994</c:v>
                </c:pt>
                <c:pt idx="21">
                  <c:v>4.6499999999999986</c:v>
                </c:pt>
                <c:pt idx="22">
                  <c:v>4.79</c:v>
                </c:pt>
                <c:pt idx="23">
                  <c:v>4.4800000000000004</c:v>
                </c:pt>
                <c:pt idx="24">
                  <c:v>3.95</c:v>
                </c:pt>
                <c:pt idx="25">
                  <c:v>4.01</c:v>
                </c:pt>
                <c:pt idx="26">
                  <c:v>3.5</c:v>
                </c:pt>
                <c:pt idx="27">
                  <c:v>4.13</c:v>
                </c:pt>
                <c:pt idx="28">
                  <c:v>4.26</c:v>
                </c:pt>
                <c:pt idx="29">
                  <c:v>4.22</c:v>
                </c:pt>
                <c:pt idx="30">
                  <c:v>4.8099999999999996</c:v>
                </c:pt>
                <c:pt idx="31">
                  <c:v>4.8</c:v>
                </c:pt>
                <c:pt idx="32">
                  <c:v>4.8199999999999994</c:v>
                </c:pt>
              </c:numCache>
            </c:numRef>
          </c:val>
        </c:ser>
        <c:ser>
          <c:idx val="2"/>
          <c:order val="2"/>
          <c:tx>
            <c:strRef>
              <c:f>Sheet1!$D$1</c:f>
              <c:strCache>
                <c:ptCount val="1"/>
                <c:pt idx="0">
                  <c:v>Urban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Sheet1!$A$2:$A$34</c:f>
              <c:strCache>
                <c:ptCount val="33"/>
                <c:pt idx="0">
                  <c:v>Accomm quality of service</c:v>
                </c:pt>
                <c:pt idx="1">
                  <c:v>Accomm value for money</c:v>
                </c:pt>
                <c:pt idx="2">
                  <c:v>Shopping - range</c:v>
                </c:pt>
                <c:pt idx="3">
                  <c:v>Shopping - quality of service</c:v>
                </c:pt>
                <c:pt idx="4">
                  <c:v>Shopping - value for money</c:v>
                </c:pt>
                <c:pt idx="5">
                  <c:v>Places to eat &amp; drink - range</c:v>
                </c:pt>
                <c:pt idx="6">
                  <c:v>Places to eat &amp; drink - quality of service </c:v>
                </c:pt>
                <c:pt idx="7">
                  <c:v>Places to eat &amp; drink - value for money</c:v>
                </c:pt>
                <c:pt idx="8">
                  <c:v>Places to visit/attractions - range</c:v>
                </c:pt>
                <c:pt idx="9">
                  <c:v>Places to visit/attractions - quality of service</c:v>
                </c:pt>
                <c:pt idx="10">
                  <c:v>Places to visit/attractions - value for money</c:v>
                </c:pt>
                <c:pt idx="11">
                  <c:v>Theatre/galleries/museums - range</c:v>
                </c:pt>
                <c:pt idx="12">
                  <c:v>Theatre/galleries/museums - quality of service</c:v>
                </c:pt>
                <c:pt idx="13">
                  <c:v>Theatre/galleries/museums - value for money</c:v>
                </c:pt>
                <c:pt idx="14">
                  <c:v>Quality of the beaches</c:v>
                </c:pt>
                <c:pt idx="15">
                  <c:v>Cleanliness of the beaches</c:v>
                </c:pt>
                <c:pt idx="16">
                  <c:v>Road signs</c:v>
                </c:pt>
                <c:pt idx="17">
                  <c:v>Pedestrian signs</c:v>
                </c:pt>
                <c:pt idx="18">
                  <c:v>Display maps &amp; information boards</c:v>
                </c:pt>
                <c:pt idx="19">
                  <c:v>Public transport - quality of service</c:v>
                </c:pt>
                <c:pt idx="20">
                  <c:v>Public transport - value for money</c:v>
                </c:pt>
                <c:pt idx="21">
                  <c:v>Upkeep of the parks &amp; open spaces</c:v>
                </c:pt>
                <c:pt idx="22">
                  <c:v>Enjoyment of using the South West Coast Path</c:v>
                </c:pt>
                <c:pt idx="23">
                  <c:v>Cleanliness of the streets</c:v>
                </c:pt>
                <c:pt idx="24">
                  <c:v>Parking - ease of parking</c:v>
                </c:pt>
                <c:pt idx="25">
                  <c:v>Parking - quality of service</c:v>
                </c:pt>
                <c:pt idx="26">
                  <c:v>Parking - value for money</c:v>
                </c:pt>
                <c:pt idx="27">
                  <c:v>Nightlife/evening entertainment - range</c:v>
                </c:pt>
                <c:pt idx="28">
                  <c:v>Nightlife/evening entertainment - quality of service</c:v>
                </c:pt>
                <c:pt idx="29">
                  <c:v>Nightlife/evening entertainment - value for money</c:v>
                </c:pt>
                <c:pt idx="30">
                  <c:v>General atmosphere</c:v>
                </c:pt>
                <c:pt idx="31">
                  <c:v>Feeling of welcome</c:v>
                </c:pt>
                <c:pt idx="32">
                  <c:v>Overall enjoyment of your visit</c:v>
                </c:pt>
              </c:strCache>
            </c:strRef>
          </c:cat>
          <c:val>
            <c:numRef>
              <c:f>Sheet1!$D$2:$D$34</c:f>
              <c:numCache>
                <c:formatCode>0.00</c:formatCode>
                <c:ptCount val="33"/>
                <c:pt idx="0">
                  <c:v>4.58</c:v>
                </c:pt>
                <c:pt idx="1">
                  <c:v>4.49</c:v>
                </c:pt>
                <c:pt idx="2">
                  <c:v>4.0999999999999996</c:v>
                </c:pt>
                <c:pt idx="3">
                  <c:v>4.24</c:v>
                </c:pt>
                <c:pt idx="4">
                  <c:v>3.9</c:v>
                </c:pt>
                <c:pt idx="5">
                  <c:v>4.55</c:v>
                </c:pt>
                <c:pt idx="6">
                  <c:v>4.46</c:v>
                </c:pt>
                <c:pt idx="7">
                  <c:v>4.1199999999999992</c:v>
                </c:pt>
                <c:pt idx="8">
                  <c:v>4.58</c:v>
                </c:pt>
                <c:pt idx="9">
                  <c:v>4.58</c:v>
                </c:pt>
                <c:pt idx="10">
                  <c:v>4.3599999999999994</c:v>
                </c:pt>
                <c:pt idx="11">
                  <c:v>4.38</c:v>
                </c:pt>
                <c:pt idx="12">
                  <c:v>4.3899999999999997</c:v>
                </c:pt>
                <c:pt idx="13">
                  <c:v>4.4400000000000004</c:v>
                </c:pt>
                <c:pt idx="14">
                  <c:v>4.8499999999999996</c:v>
                </c:pt>
                <c:pt idx="15">
                  <c:v>4.79</c:v>
                </c:pt>
                <c:pt idx="16">
                  <c:v>4.42</c:v>
                </c:pt>
                <c:pt idx="17">
                  <c:v>4.3</c:v>
                </c:pt>
                <c:pt idx="18">
                  <c:v>4.1199999999999992</c:v>
                </c:pt>
                <c:pt idx="19">
                  <c:v>4.43</c:v>
                </c:pt>
                <c:pt idx="20">
                  <c:v>4.2699999999999996</c:v>
                </c:pt>
                <c:pt idx="21">
                  <c:v>4.47</c:v>
                </c:pt>
                <c:pt idx="22">
                  <c:v>4.6499999999999986</c:v>
                </c:pt>
                <c:pt idx="23">
                  <c:v>4.4000000000000004</c:v>
                </c:pt>
                <c:pt idx="24">
                  <c:v>3.92</c:v>
                </c:pt>
                <c:pt idx="25">
                  <c:v>3.89</c:v>
                </c:pt>
                <c:pt idx="26">
                  <c:v>3.52</c:v>
                </c:pt>
                <c:pt idx="27">
                  <c:v>3.8</c:v>
                </c:pt>
                <c:pt idx="28">
                  <c:v>3.92</c:v>
                </c:pt>
                <c:pt idx="29">
                  <c:v>3.77</c:v>
                </c:pt>
                <c:pt idx="30">
                  <c:v>4.8199999999999994</c:v>
                </c:pt>
                <c:pt idx="31">
                  <c:v>4.8199999999999994</c:v>
                </c:pt>
                <c:pt idx="32">
                  <c:v>4.83</c:v>
                </c:pt>
              </c:numCache>
            </c:numRef>
          </c:val>
        </c:ser>
        <c:ser>
          <c:idx val="3"/>
          <c:order val="3"/>
          <c:tx>
            <c:strRef>
              <c:f>Sheet1!$E$1</c:f>
              <c:strCache>
                <c:ptCount val="1"/>
                <c:pt idx="0">
                  <c:v>Rural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Sheet1!$A$2:$A$34</c:f>
              <c:strCache>
                <c:ptCount val="33"/>
                <c:pt idx="0">
                  <c:v>Accomm quality of service</c:v>
                </c:pt>
                <c:pt idx="1">
                  <c:v>Accomm value for money</c:v>
                </c:pt>
                <c:pt idx="2">
                  <c:v>Shopping - range</c:v>
                </c:pt>
                <c:pt idx="3">
                  <c:v>Shopping - quality of service</c:v>
                </c:pt>
                <c:pt idx="4">
                  <c:v>Shopping - value for money</c:v>
                </c:pt>
                <c:pt idx="5">
                  <c:v>Places to eat &amp; drink - range</c:v>
                </c:pt>
                <c:pt idx="6">
                  <c:v>Places to eat &amp; drink - quality of service </c:v>
                </c:pt>
                <c:pt idx="7">
                  <c:v>Places to eat &amp; drink - value for money</c:v>
                </c:pt>
                <c:pt idx="8">
                  <c:v>Places to visit/attractions - range</c:v>
                </c:pt>
                <c:pt idx="9">
                  <c:v>Places to visit/attractions - quality of service</c:v>
                </c:pt>
                <c:pt idx="10">
                  <c:v>Places to visit/attractions - value for money</c:v>
                </c:pt>
                <c:pt idx="11">
                  <c:v>Theatre/galleries/museums - range</c:v>
                </c:pt>
                <c:pt idx="12">
                  <c:v>Theatre/galleries/museums - quality of service</c:v>
                </c:pt>
                <c:pt idx="13">
                  <c:v>Theatre/galleries/museums - value for money</c:v>
                </c:pt>
                <c:pt idx="14">
                  <c:v>Quality of the beaches</c:v>
                </c:pt>
                <c:pt idx="15">
                  <c:v>Cleanliness of the beaches</c:v>
                </c:pt>
                <c:pt idx="16">
                  <c:v>Road signs</c:v>
                </c:pt>
                <c:pt idx="17">
                  <c:v>Pedestrian signs</c:v>
                </c:pt>
                <c:pt idx="18">
                  <c:v>Display maps &amp; information boards</c:v>
                </c:pt>
                <c:pt idx="19">
                  <c:v>Public transport - quality of service</c:v>
                </c:pt>
                <c:pt idx="20">
                  <c:v>Public transport - value for money</c:v>
                </c:pt>
                <c:pt idx="21">
                  <c:v>Upkeep of the parks &amp; open spaces</c:v>
                </c:pt>
                <c:pt idx="22">
                  <c:v>Enjoyment of using the South West Coast Path</c:v>
                </c:pt>
                <c:pt idx="23">
                  <c:v>Cleanliness of the streets</c:v>
                </c:pt>
                <c:pt idx="24">
                  <c:v>Parking - ease of parking</c:v>
                </c:pt>
                <c:pt idx="25">
                  <c:v>Parking - quality of service</c:v>
                </c:pt>
                <c:pt idx="26">
                  <c:v>Parking - value for money</c:v>
                </c:pt>
                <c:pt idx="27">
                  <c:v>Nightlife/evening entertainment - range</c:v>
                </c:pt>
                <c:pt idx="28">
                  <c:v>Nightlife/evening entertainment - quality of service</c:v>
                </c:pt>
                <c:pt idx="29">
                  <c:v>Nightlife/evening entertainment - value for money</c:v>
                </c:pt>
                <c:pt idx="30">
                  <c:v>General atmosphere</c:v>
                </c:pt>
                <c:pt idx="31">
                  <c:v>Feeling of welcome</c:v>
                </c:pt>
                <c:pt idx="32">
                  <c:v>Overall enjoyment of your visit</c:v>
                </c:pt>
              </c:strCache>
            </c:strRef>
          </c:cat>
          <c:val>
            <c:numRef>
              <c:f>Sheet1!$E$2:$E$34</c:f>
              <c:numCache>
                <c:formatCode>0.00</c:formatCode>
                <c:ptCount val="33"/>
                <c:pt idx="0">
                  <c:v>4.6099999999999994</c:v>
                </c:pt>
                <c:pt idx="1">
                  <c:v>4.5199999999999996</c:v>
                </c:pt>
                <c:pt idx="2">
                  <c:v>4.03</c:v>
                </c:pt>
                <c:pt idx="3">
                  <c:v>4.1399999999999997</c:v>
                </c:pt>
                <c:pt idx="4">
                  <c:v>4.04</c:v>
                </c:pt>
                <c:pt idx="5">
                  <c:v>4.37</c:v>
                </c:pt>
                <c:pt idx="6">
                  <c:v>4.3599999999999994</c:v>
                </c:pt>
                <c:pt idx="7">
                  <c:v>4.22</c:v>
                </c:pt>
                <c:pt idx="8">
                  <c:v>4.4800000000000004</c:v>
                </c:pt>
                <c:pt idx="9">
                  <c:v>4.43</c:v>
                </c:pt>
                <c:pt idx="10">
                  <c:v>4.21</c:v>
                </c:pt>
                <c:pt idx="11">
                  <c:v>4.2300000000000004</c:v>
                </c:pt>
                <c:pt idx="12">
                  <c:v>4.3199999999999994</c:v>
                </c:pt>
                <c:pt idx="13">
                  <c:v>4.28</c:v>
                </c:pt>
                <c:pt idx="14">
                  <c:v>4.76</c:v>
                </c:pt>
                <c:pt idx="15">
                  <c:v>4.7699999999999987</c:v>
                </c:pt>
                <c:pt idx="16">
                  <c:v>4.3199999999999994</c:v>
                </c:pt>
                <c:pt idx="17">
                  <c:v>4.29</c:v>
                </c:pt>
                <c:pt idx="18">
                  <c:v>4.3599999999999994</c:v>
                </c:pt>
                <c:pt idx="19">
                  <c:v>3.77</c:v>
                </c:pt>
                <c:pt idx="20">
                  <c:v>3.9</c:v>
                </c:pt>
                <c:pt idx="21">
                  <c:v>4.5999999999999996</c:v>
                </c:pt>
                <c:pt idx="22">
                  <c:v>4.79</c:v>
                </c:pt>
                <c:pt idx="23">
                  <c:v>4.5</c:v>
                </c:pt>
                <c:pt idx="24">
                  <c:v>3.87</c:v>
                </c:pt>
                <c:pt idx="25">
                  <c:v>3.89</c:v>
                </c:pt>
                <c:pt idx="26">
                  <c:v>3.44</c:v>
                </c:pt>
                <c:pt idx="27">
                  <c:v>3.57</c:v>
                </c:pt>
                <c:pt idx="28">
                  <c:v>3.6</c:v>
                </c:pt>
                <c:pt idx="29">
                  <c:v>3.72</c:v>
                </c:pt>
                <c:pt idx="30">
                  <c:v>4.8099999999999996</c:v>
                </c:pt>
                <c:pt idx="31">
                  <c:v>4.78</c:v>
                </c:pt>
                <c:pt idx="32">
                  <c:v>4.8199999999999994</c:v>
                </c:pt>
              </c:numCache>
            </c:numRef>
          </c:val>
        </c:ser>
        <c:ser>
          <c:idx val="4"/>
          <c:order val="4"/>
          <c:tx>
            <c:strRef>
              <c:f>Sheet1!$F$1</c:f>
              <c:strCache>
                <c:ptCount val="1"/>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Sheet1!$A$2:$A$34</c:f>
              <c:strCache>
                <c:ptCount val="33"/>
                <c:pt idx="0">
                  <c:v>Accomm quality of service</c:v>
                </c:pt>
                <c:pt idx="1">
                  <c:v>Accomm value for money</c:v>
                </c:pt>
                <c:pt idx="2">
                  <c:v>Shopping - range</c:v>
                </c:pt>
                <c:pt idx="3">
                  <c:v>Shopping - quality of service</c:v>
                </c:pt>
                <c:pt idx="4">
                  <c:v>Shopping - value for money</c:v>
                </c:pt>
                <c:pt idx="5">
                  <c:v>Places to eat &amp; drink - range</c:v>
                </c:pt>
                <c:pt idx="6">
                  <c:v>Places to eat &amp; drink - quality of service </c:v>
                </c:pt>
                <c:pt idx="7">
                  <c:v>Places to eat &amp; drink - value for money</c:v>
                </c:pt>
                <c:pt idx="8">
                  <c:v>Places to visit/attractions - range</c:v>
                </c:pt>
                <c:pt idx="9">
                  <c:v>Places to visit/attractions - quality of service</c:v>
                </c:pt>
                <c:pt idx="10">
                  <c:v>Places to visit/attractions - value for money</c:v>
                </c:pt>
                <c:pt idx="11">
                  <c:v>Theatre/galleries/museums - range</c:v>
                </c:pt>
                <c:pt idx="12">
                  <c:v>Theatre/galleries/museums - quality of service</c:v>
                </c:pt>
                <c:pt idx="13">
                  <c:v>Theatre/galleries/museums - value for money</c:v>
                </c:pt>
                <c:pt idx="14">
                  <c:v>Quality of the beaches</c:v>
                </c:pt>
                <c:pt idx="15">
                  <c:v>Cleanliness of the beaches</c:v>
                </c:pt>
                <c:pt idx="16">
                  <c:v>Road signs</c:v>
                </c:pt>
                <c:pt idx="17">
                  <c:v>Pedestrian signs</c:v>
                </c:pt>
                <c:pt idx="18">
                  <c:v>Display maps &amp; information boards</c:v>
                </c:pt>
                <c:pt idx="19">
                  <c:v>Public transport - quality of service</c:v>
                </c:pt>
                <c:pt idx="20">
                  <c:v>Public transport - value for money</c:v>
                </c:pt>
                <c:pt idx="21">
                  <c:v>Upkeep of the parks &amp; open spaces</c:v>
                </c:pt>
                <c:pt idx="22">
                  <c:v>Enjoyment of using the South West Coast Path</c:v>
                </c:pt>
                <c:pt idx="23">
                  <c:v>Cleanliness of the streets</c:v>
                </c:pt>
                <c:pt idx="24">
                  <c:v>Parking - ease of parking</c:v>
                </c:pt>
                <c:pt idx="25">
                  <c:v>Parking - quality of service</c:v>
                </c:pt>
                <c:pt idx="26">
                  <c:v>Parking - value for money</c:v>
                </c:pt>
                <c:pt idx="27">
                  <c:v>Nightlife/evening entertainment - range</c:v>
                </c:pt>
                <c:pt idx="28">
                  <c:v>Nightlife/evening entertainment - quality of service</c:v>
                </c:pt>
                <c:pt idx="29">
                  <c:v>Nightlife/evening entertainment - value for money</c:v>
                </c:pt>
                <c:pt idx="30">
                  <c:v>General atmosphere</c:v>
                </c:pt>
                <c:pt idx="31">
                  <c:v>Feeling of welcome</c:v>
                </c:pt>
                <c:pt idx="32">
                  <c:v>Overall enjoyment of your visit</c:v>
                </c:pt>
              </c:strCache>
            </c:strRef>
          </c:cat>
          <c:val>
            <c:numRef>
              <c:f>Sheet1!$F$2:$F$34</c:f>
              <c:numCache>
                <c:formatCode>General</c:formatCode>
                <c:ptCount val="33"/>
              </c:numCache>
            </c:numRef>
          </c:val>
        </c:ser>
        <c:dLbls>
          <c:showLegendKey val="0"/>
          <c:showVal val="0"/>
          <c:showCatName val="0"/>
          <c:showSerName val="0"/>
          <c:showPercent val="0"/>
          <c:showBubbleSize val="0"/>
        </c:dLbls>
        <c:axId val="228220928"/>
        <c:axId val="228222848"/>
      </c:radarChart>
      <c:catAx>
        <c:axId val="228220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28222848"/>
        <c:crosses val="autoZero"/>
        <c:auto val="1"/>
        <c:lblAlgn val="ctr"/>
        <c:lblOffset val="100"/>
        <c:noMultiLvlLbl val="0"/>
      </c:catAx>
      <c:valAx>
        <c:axId val="228222848"/>
        <c:scaling>
          <c:orientation val="minMax"/>
          <c:max val="5"/>
          <c:min val="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800" b="1" i="0" u="none" strike="noStrike" kern="1200" baseline="0">
                <a:ln>
                  <a:noFill/>
                </a:ln>
                <a:solidFill>
                  <a:schemeClr val="tx1">
                    <a:lumMod val="65000"/>
                    <a:lumOff val="35000"/>
                  </a:schemeClr>
                </a:solidFill>
                <a:latin typeface="+mn-lt"/>
                <a:ea typeface="+mn-ea"/>
                <a:cs typeface="+mn-cs"/>
              </a:defRPr>
            </a:pPr>
            <a:endParaRPr lang="en-US"/>
          </a:p>
        </c:txPr>
        <c:crossAx val="228220928"/>
        <c:crosses val="autoZero"/>
        <c:crossBetween val="between"/>
        <c:majorUnit val="0.5"/>
      </c:valAx>
      <c:spPr>
        <a:noFill/>
        <a:ln>
          <a:noFill/>
        </a:ln>
        <a:effectLst/>
      </c:spPr>
    </c:plotArea>
    <c:legend>
      <c:legendPos val="l"/>
      <c:legendEntry>
        <c:idx val="3"/>
        <c:delete val="1"/>
      </c:legendEntry>
      <c:layout>
        <c:manualLayout>
          <c:xMode val="edge"/>
          <c:yMode val="edge"/>
          <c:x val="0.87484969219189601"/>
          <c:y val="0.865670498198854"/>
          <c:w val="0.109425885236028"/>
          <c:h val="0.11832624560926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33937457319199"/>
          <c:y val="9.2747086732363607E-2"/>
          <c:w val="0.49417785526305003"/>
          <c:h val="0.84654990173865396"/>
        </c:manualLayout>
      </c:layout>
      <c:radarChart>
        <c:radarStyle val="marker"/>
        <c:varyColors val="0"/>
        <c:ser>
          <c:idx val="0"/>
          <c:order val="0"/>
          <c:tx>
            <c:strRef>
              <c:f>Sheet1!$B$1</c:f>
              <c:strCache>
                <c:ptCount val="1"/>
                <c:pt idx="0">
                  <c:v>2016/17</c:v>
                </c:pt>
              </c:strCache>
            </c:strRef>
          </c:tx>
          <c:spPr>
            <a:ln w="28575" cap="rnd">
              <a:solidFill>
                <a:schemeClr val="accent5"/>
              </a:solidFill>
              <a:round/>
            </a:ln>
            <a:effectLst/>
          </c:spPr>
          <c:marker>
            <c:symbol val="circle"/>
            <c:size val="5"/>
            <c:spPr>
              <a:solidFill>
                <a:schemeClr val="accent1"/>
              </a:solidFill>
              <a:ln w="9525">
                <a:solidFill>
                  <a:schemeClr val="accent5"/>
                </a:solidFill>
              </a:ln>
              <a:effectLst/>
            </c:spPr>
          </c:marker>
          <c:cat>
            <c:strRef>
              <c:f>Sheet1!$A$2:$A$34</c:f>
              <c:strCache>
                <c:ptCount val="33"/>
                <c:pt idx="0">
                  <c:v>Accomm quality of service</c:v>
                </c:pt>
                <c:pt idx="1">
                  <c:v>Accomm value for money</c:v>
                </c:pt>
                <c:pt idx="2">
                  <c:v>Shopping - range</c:v>
                </c:pt>
                <c:pt idx="3">
                  <c:v>Shopping - quality of service</c:v>
                </c:pt>
                <c:pt idx="4">
                  <c:v>Shopping - value for money</c:v>
                </c:pt>
                <c:pt idx="5">
                  <c:v>Places to eat &amp; drink - range</c:v>
                </c:pt>
                <c:pt idx="6">
                  <c:v>Places to eat &amp; drink - quality of service </c:v>
                </c:pt>
                <c:pt idx="7">
                  <c:v>Places to eat &amp; drink - value for money</c:v>
                </c:pt>
                <c:pt idx="8">
                  <c:v>Places to visit/attractions - range</c:v>
                </c:pt>
                <c:pt idx="9">
                  <c:v>Places to visit/attractions - quality of service</c:v>
                </c:pt>
                <c:pt idx="10">
                  <c:v>Places to visit/attractions - value for money</c:v>
                </c:pt>
                <c:pt idx="11">
                  <c:v>Theatre/galleries/museums - range</c:v>
                </c:pt>
                <c:pt idx="12">
                  <c:v>Theatre/galleries/museums - quality of service</c:v>
                </c:pt>
                <c:pt idx="13">
                  <c:v>Theatre/galleries/museums - value for money</c:v>
                </c:pt>
                <c:pt idx="14">
                  <c:v>Quality of the beaches</c:v>
                </c:pt>
                <c:pt idx="15">
                  <c:v>Cleanliness of the beaches</c:v>
                </c:pt>
                <c:pt idx="16">
                  <c:v>Road signs</c:v>
                </c:pt>
                <c:pt idx="17">
                  <c:v>Pedestrian signs</c:v>
                </c:pt>
                <c:pt idx="18">
                  <c:v>Display maps &amp; information boards</c:v>
                </c:pt>
                <c:pt idx="19">
                  <c:v>Public transport - quality of service</c:v>
                </c:pt>
                <c:pt idx="20">
                  <c:v>Public transport - value for money</c:v>
                </c:pt>
                <c:pt idx="21">
                  <c:v>Upkeep of the parks &amp; open spaces</c:v>
                </c:pt>
                <c:pt idx="22">
                  <c:v>Enjoyment of using the South West Coast Path</c:v>
                </c:pt>
                <c:pt idx="23">
                  <c:v>Cleanliness of the streets</c:v>
                </c:pt>
                <c:pt idx="24">
                  <c:v>Parking - ease of parking</c:v>
                </c:pt>
                <c:pt idx="25">
                  <c:v>Parking - quality of service</c:v>
                </c:pt>
                <c:pt idx="26">
                  <c:v>Parking - value for money</c:v>
                </c:pt>
                <c:pt idx="27">
                  <c:v>Nightlife/evening entertainment - range</c:v>
                </c:pt>
                <c:pt idx="28">
                  <c:v>Nightlife/evening entertainment - quality of service</c:v>
                </c:pt>
                <c:pt idx="29">
                  <c:v>Nightlife/evening entertainment - value for money</c:v>
                </c:pt>
                <c:pt idx="30">
                  <c:v>General atmosphere</c:v>
                </c:pt>
                <c:pt idx="31">
                  <c:v>Feeling of welcome</c:v>
                </c:pt>
                <c:pt idx="32">
                  <c:v>Overall enjoyment of your visit</c:v>
                </c:pt>
              </c:strCache>
            </c:strRef>
          </c:cat>
          <c:val>
            <c:numRef>
              <c:f>Sheet1!$B$2:$B$34</c:f>
            </c:numRef>
          </c:val>
        </c:ser>
        <c:ser>
          <c:idx val="1"/>
          <c:order val="1"/>
          <c:tx>
            <c:strRef>
              <c:f>Sheet1!$C$1</c:f>
              <c:strCache>
                <c:ptCount val="1"/>
                <c:pt idx="0">
                  <c:v>Day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Sheet1!$A$2:$A$34</c:f>
              <c:strCache>
                <c:ptCount val="33"/>
                <c:pt idx="0">
                  <c:v>Accomm quality of service</c:v>
                </c:pt>
                <c:pt idx="1">
                  <c:v>Accomm value for money</c:v>
                </c:pt>
                <c:pt idx="2">
                  <c:v>Shopping - range</c:v>
                </c:pt>
                <c:pt idx="3">
                  <c:v>Shopping - quality of service</c:v>
                </c:pt>
                <c:pt idx="4">
                  <c:v>Shopping - value for money</c:v>
                </c:pt>
                <c:pt idx="5">
                  <c:v>Places to eat &amp; drink - range</c:v>
                </c:pt>
                <c:pt idx="6">
                  <c:v>Places to eat &amp; drink - quality of service </c:v>
                </c:pt>
                <c:pt idx="7">
                  <c:v>Places to eat &amp; drink - value for money</c:v>
                </c:pt>
                <c:pt idx="8">
                  <c:v>Places to visit/attractions - range</c:v>
                </c:pt>
                <c:pt idx="9">
                  <c:v>Places to visit/attractions - quality of service</c:v>
                </c:pt>
                <c:pt idx="10">
                  <c:v>Places to visit/attractions - value for money</c:v>
                </c:pt>
                <c:pt idx="11">
                  <c:v>Theatre/galleries/museums - range</c:v>
                </c:pt>
                <c:pt idx="12">
                  <c:v>Theatre/galleries/museums - quality of service</c:v>
                </c:pt>
                <c:pt idx="13">
                  <c:v>Theatre/galleries/museums - value for money</c:v>
                </c:pt>
                <c:pt idx="14">
                  <c:v>Quality of the beaches</c:v>
                </c:pt>
                <c:pt idx="15">
                  <c:v>Cleanliness of the beaches</c:v>
                </c:pt>
                <c:pt idx="16">
                  <c:v>Road signs</c:v>
                </c:pt>
                <c:pt idx="17">
                  <c:v>Pedestrian signs</c:v>
                </c:pt>
                <c:pt idx="18">
                  <c:v>Display maps &amp; information boards</c:v>
                </c:pt>
                <c:pt idx="19">
                  <c:v>Public transport - quality of service</c:v>
                </c:pt>
                <c:pt idx="20">
                  <c:v>Public transport - value for money</c:v>
                </c:pt>
                <c:pt idx="21">
                  <c:v>Upkeep of the parks &amp; open spaces</c:v>
                </c:pt>
                <c:pt idx="22">
                  <c:v>Enjoyment of using the South West Coast Path</c:v>
                </c:pt>
                <c:pt idx="23">
                  <c:v>Cleanliness of the streets</c:v>
                </c:pt>
                <c:pt idx="24">
                  <c:v>Parking - ease of parking</c:v>
                </c:pt>
                <c:pt idx="25">
                  <c:v>Parking - quality of service</c:v>
                </c:pt>
                <c:pt idx="26">
                  <c:v>Parking - value for money</c:v>
                </c:pt>
                <c:pt idx="27">
                  <c:v>Nightlife/evening entertainment - range</c:v>
                </c:pt>
                <c:pt idx="28">
                  <c:v>Nightlife/evening entertainment - quality of service</c:v>
                </c:pt>
                <c:pt idx="29">
                  <c:v>Nightlife/evening entertainment - value for money</c:v>
                </c:pt>
                <c:pt idx="30">
                  <c:v>General atmosphere</c:v>
                </c:pt>
                <c:pt idx="31">
                  <c:v>Feeling of welcome</c:v>
                </c:pt>
                <c:pt idx="32">
                  <c:v>Overall enjoyment of your visit</c:v>
                </c:pt>
              </c:strCache>
            </c:strRef>
          </c:cat>
          <c:val>
            <c:numRef>
              <c:f>Sheet1!$C$2:$C$34</c:f>
              <c:numCache>
                <c:formatCode>0.00</c:formatCode>
                <c:ptCount val="33"/>
                <c:pt idx="0">
                  <c:v>4.3599999999999994</c:v>
                </c:pt>
                <c:pt idx="1">
                  <c:v>4.55</c:v>
                </c:pt>
                <c:pt idx="2">
                  <c:v>4.05</c:v>
                </c:pt>
                <c:pt idx="3">
                  <c:v>4.2300000000000004</c:v>
                </c:pt>
                <c:pt idx="4">
                  <c:v>4.08</c:v>
                </c:pt>
                <c:pt idx="5">
                  <c:v>4.29</c:v>
                </c:pt>
                <c:pt idx="6">
                  <c:v>4.3199999999999994</c:v>
                </c:pt>
                <c:pt idx="7">
                  <c:v>4.2</c:v>
                </c:pt>
                <c:pt idx="8">
                  <c:v>4.42</c:v>
                </c:pt>
                <c:pt idx="9">
                  <c:v>4.28</c:v>
                </c:pt>
                <c:pt idx="10">
                  <c:v>4.1099999999999994</c:v>
                </c:pt>
                <c:pt idx="11">
                  <c:v>3.97</c:v>
                </c:pt>
                <c:pt idx="12">
                  <c:v>4.1599999999999993</c:v>
                </c:pt>
                <c:pt idx="13">
                  <c:v>4</c:v>
                </c:pt>
                <c:pt idx="14">
                  <c:v>4.75</c:v>
                </c:pt>
                <c:pt idx="15">
                  <c:v>4.72</c:v>
                </c:pt>
                <c:pt idx="16">
                  <c:v>4.1499999999999986</c:v>
                </c:pt>
                <c:pt idx="17">
                  <c:v>4.21</c:v>
                </c:pt>
                <c:pt idx="18">
                  <c:v>4.26</c:v>
                </c:pt>
                <c:pt idx="19">
                  <c:v>3.78</c:v>
                </c:pt>
                <c:pt idx="20">
                  <c:v>3.86</c:v>
                </c:pt>
                <c:pt idx="21">
                  <c:v>4.58</c:v>
                </c:pt>
                <c:pt idx="22">
                  <c:v>4.83</c:v>
                </c:pt>
                <c:pt idx="23">
                  <c:v>4.3199999999999994</c:v>
                </c:pt>
                <c:pt idx="24">
                  <c:v>3.65</c:v>
                </c:pt>
                <c:pt idx="25">
                  <c:v>3.7</c:v>
                </c:pt>
                <c:pt idx="26">
                  <c:v>3.25</c:v>
                </c:pt>
                <c:pt idx="27">
                  <c:v>3</c:v>
                </c:pt>
                <c:pt idx="28">
                  <c:v>2.67</c:v>
                </c:pt>
                <c:pt idx="29">
                  <c:v>2.67</c:v>
                </c:pt>
                <c:pt idx="30">
                  <c:v>4.79</c:v>
                </c:pt>
                <c:pt idx="31">
                  <c:v>4.76</c:v>
                </c:pt>
                <c:pt idx="32">
                  <c:v>4.8099999999999996</c:v>
                </c:pt>
              </c:numCache>
            </c:numRef>
          </c:val>
        </c:ser>
        <c:ser>
          <c:idx val="2"/>
          <c:order val="2"/>
          <c:tx>
            <c:strRef>
              <c:f>Sheet1!$D$1</c:f>
              <c:strCache>
                <c:ptCount val="1"/>
                <c:pt idx="0">
                  <c:v>Staying</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Sheet1!$A$2:$A$34</c:f>
              <c:strCache>
                <c:ptCount val="33"/>
                <c:pt idx="0">
                  <c:v>Accomm quality of service</c:v>
                </c:pt>
                <c:pt idx="1">
                  <c:v>Accomm value for money</c:v>
                </c:pt>
                <c:pt idx="2">
                  <c:v>Shopping - range</c:v>
                </c:pt>
                <c:pt idx="3">
                  <c:v>Shopping - quality of service</c:v>
                </c:pt>
                <c:pt idx="4">
                  <c:v>Shopping - value for money</c:v>
                </c:pt>
                <c:pt idx="5">
                  <c:v>Places to eat &amp; drink - range</c:v>
                </c:pt>
                <c:pt idx="6">
                  <c:v>Places to eat &amp; drink - quality of service </c:v>
                </c:pt>
                <c:pt idx="7">
                  <c:v>Places to eat &amp; drink - value for money</c:v>
                </c:pt>
                <c:pt idx="8">
                  <c:v>Places to visit/attractions - range</c:v>
                </c:pt>
                <c:pt idx="9">
                  <c:v>Places to visit/attractions - quality of service</c:v>
                </c:pt>
                <c:pt idx="10">
                  <c:v>Places to visit/attractions - value for money</c:v>
                </c:pt>
                <c:pt idx="11">
                  <c:v>Theatre/galleries/museums - range</c:v>
                </c:pt>
                <c:pt idx="12">
                  <c:v>Theatre/galleries/museums - quality of service</c:v>
                </c:pt>
                <c:pt idx="13">
                  <c:v>Theatre/galleries/museums - value for money</c:v>
                </c:pt>
                <c:pt idx="14">
                  <c:v>Quality of the beaches</c:v>
                </c:pt>
                <c:pt idx="15">
                  <c:v>Cleanliness of the beaches</c:v>
                </c:pt>
                <c:pt idx="16">
                  <c:v>Road signs</c:v>
                </c:pt>
                <c:pt idx="17">
                  <c:v>Pedestrian signs</c:v>
                </c:pt>
                <c:pt idx="18">
                  <c:v>Display maps &amp; information boards</c:v>
                </c:pt>
                <c:pt idx="19">
                  <c:v>Public transport - quality of service</c:v>
                </c:pt>
                <c:pt idx="20">
                  <c:v>Public transport - value for money</c:v>
                </c:pt>
                <c:pt idx="21">
                  <c:v>Upkeep of the parks &amp; open spaces</c:v>
                </c:pt>
                <c:pt idx="22">
                  <c:v>Enjoyment of using the South West Coast Path</c:v>
                </c:pt>
                <c:pt idx="23">
                  <c:v>Cleanliness of the streets</c:v>
                </c:pt>
                <c:pt idx="24">
                  <c:v>Parking - ease of parking</c:v>
                </c:pt>
                <c:pt idx="25">
                  <c:v>Parking - quality of service</c:v>
                </c:pt>
                <c:pt idx="26">
                  <c:v>Parking - value for money</c:v>
                </c:pt>
                <c:pt idx="27">
                  <c:v>Nightlife/evening entertainment - range</c:v>
                </c:pt>
                <c:pt idx="28">
                  <c:v>Nightlife/evening entertainment - quality of service</c:v>
                </c:pt>
                <c:pt idx="29">
                  <c:v>Nightlife/evening entertainment - value for money</c:v>
                </c:pt>
                <c:pt idx="30">
                  <c:v>General atmosphere</c:v>
                </c:pt>
                <c:pt idx="31">
                  <c:v>Feeling of welcome</c:v>
                </c:pt>
                <c:pt idx="32">
                  <c:v>Overall enjoyment of your visit</c:v>
                </c:pt>
              </c:strCache>
            </c:strRef>
          </c:cat>
          <c:val>
            <c:numRef>
              <c:f>Sheet1!$D$2:$D$34</c:f>
              <c:numCache>
                <c:formatCode>0.00</c:formatCode>
                <c:ptCount val="33"/>
                <c:pt idx="0">
                  <c:v>4.63</c:v>
                </c:pt>
                <c:pt idx="1">
                  <c:v>4.5599999999999996</c:v>
                </c:pt>
                <c:pt idx="2">
                  <c:v>4.17</c:v>
                </c:pt>
                <c:pt idx="3">
                  <c:v>4.29</c:v>
                </c:pt>
                <c:pt idx="4">
                  <c:v>4.04</c:v>
                </c:pt>
                <c:pt idx="5">
                  <c:v>4.57</c:v>
                </c:pt>
                <c:pt idx="6">
                  <c:v>4.54</c:v>
                </c:pt>
                <c:pt idx="7">
                  <c:v>4.1899999999999986</c:v>
                </c:pt>
                <c:pt idx="8">
                  <c:v>4.59</c:v>
                </c:pt>
                <c:pt idx="9">
                  <c:v>4.57</c:v>
                </c:pt>
                <c:pt idx="10">
                  <c:v>4.3</c:v>
                </c:pt>
                <c:pt idx="11">
                  <c:v>4.29</c:v>
                </c:pt>
                <c:pt idx="12">
                  <c:v>4.41</c:v>
                </c:pt>
                <c:pt idx="13">
                  <c:v>4.3199999999999994</c:v>
                </c:pt>
                <c:pt idx="14">
                  <c:v>4.8599999999999994</c:v>
                </c:pt>
                <c:pt idx="15">
                  <c:v>4.84</c:v>
                </c:pt>
                <c:pt idx="16">
                  <c:v>4.46</c:v>
                </c:pt>
                <c:pt idx="17">
                  <c:v>4.4000000000000004</c:v>
                </c:pt>
                <c:pt idx="18">
                  <c:v>4.33</c:v>
                </c:pt>
                <c:pt idx="19">
                  <c:v>4.3</c:v>
                </c:pt>
                <c:pt idx="20">
                  <c:v>4.2699999999999996</c:v>
                </c:pt>
                <c:pt idx="21">
                  <c:v>4.6099999999999994</c:v>
                </c:pt>
                <c:pt idx="22">
                  <c:v>4.76</c:v>
                </c:pt>
                <c:pt idx="23">
                  <c:v>4.4800000000000004</c:v>
                </c:pt>
                <c:pt idx="24">
                  <c:v>3.95</c:v>
                </c:pt>
                <c:pt idx="25">
                  <c:v>3.98</c:v>
                </c:pt>
                <c:pt idx="26">
                  <c:v>3.51</c:v>
                </c:pt>
                <c:pt idx="27">
                  <c:v>4.01</c:v>
                </c:pt>
                <c:pt idx="28">
                  <c:v>4.1399999999999997</c:v>
                </c:pt>
                <c:pt idx="29">
                  <c:v>4.13</c:v>
                </c:pt>
                <c:pt idx="30">
                  <c:v>4.8099999999999996</c:v>
                </c:pt>
                <c:pt idx="31">
                  <c:v>4.8</c:v>
                </c:pt>
                <c:pt idx="32">
                  <c:v>4.8199999999999994</c:v>
                </c:pt>
              </c:numCache>
            </c:numRef>
          </c:val>
        </c:ser>
        <c:dLbls>
          <c:showLegendKey val="0"/>
          <c:showVal val="0"/>
          <c:showCatName val="0"/>
          <c:showSerName val="0"/>
          <c:showPercent val="0"/>
          <c:showBubbleSize val="0"/>
        </c:dLbls>
        <c:axId val="228393728"/>
        <c:axId val="228395648"/>
      </c:radarChart>
      <c:catAx>
        <c:axId val="228393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28395648"/>
        <c:crosses val="autoZero"/>
        <c:auto val="1"/>
        <c:lblAlgn val="ctr"/>
        <c:lblOffset val="100"/>
        <c:noMultiLvlLbl val="0"/>
      </c:catAx>
      <c:valAx>
        <c:axId val="228395648"/>
        <c:scaling>
          <c:orientation val="minMax"/>
          <c:max val="5"/>
          <c:min val="2.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800" b="1" i="0" u="none" strike="noStrike" kern="1200" baseline="0">
                <a:ln>
                  <a:noFill/>
                </a:ln>
                <a:solidFill>
                  <a:schemeClr val="tx1">
                    <a:lumMod val="65000"/>
                    <a:lumOff val="35000"/>
                  </a:schemeClr>
                </a:solidFill>
                <a:latin typeface="+mn-lt"/>
                <a:ea typeface="+mn-ea"/>
                <a:cs typeface="+mn-cs"/>
              </a:defRPr>
            </a:pPr>
            <a:endParaRPr lang="en-US"/>
          </a:p>
        </c:txPr>
        <c:crossAx val="228393728"/>
        <c:crosses val="autoZero"/>
        <c:crossBetween val="between"/>
        <c:majorUnit val="0.5"/>
      </c:valAx>
      <c:spPr>
        <a:noFill/>
        <a:ln>
          <a:noFill/>
        </a:ln>
        <a:effectLst/>
      </c:spPr>
    </c:plotArea>
    <c:legend>
      <c:legendPos val="l"/>
      <c:layout>
        <c:manualLayout>
          <c:xMode val="edge"/>
          <c:yMode val="edge"/>
          <c:x val="0.87484969219189601"/>
          <c:y val="0.865670498198854"/>
          <c:w val="0.109425885236028"/>
          <c:h val="0.11832624560926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951880111249"/>
          <c:y val="5.3931032567982602E-2"/>
          <c:w val="0.59349208374210805"/>
          <c:h val="0.71767662563555701"/>
        </c:manualLayout>
      </c:layout>
      <c:barChart>
        <c:barDir val="bar"/>
        <c:grouping val="stacked"/>
        <c:varyColors val="0"/>
        <c:ser>
          <c:idx val="0"/>
          <c:order val="0"/>
          <c:tx>
            <c:strRef>
              <c:f>Sheet1!$B$1</c:f>
              <c:strCache>
                <c:ptCount val="1"/>
                <c:pt idx="0">
                  <c:v>Very poor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1.1957240155990201E-2"/>
                  <c:y val="-0.15669529454457501"/>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Accommodation quality of service </c:v>
                </c:pt>
                <c:pt idx="1">
                  <c:v>Accomm value for money</c:v>
                </c:pt>
              </c:strCache>
            </c:strRef>
          </c:cat>
          <c:val>
            <c:numRef>
              <c:f>Sheet1!$B$2:$B$3</c:f>
              <c:numCache>
                <c:formatCode>0%</c:formatCode>
                <c:ptCount val="2"/>
                <c:pt idx="1">
                  <c:v>0.01</c:v>
                </c:pt>
              </c:numCache>
            </c:numRef>
          </c:val>
        </c:ser>
        <c:ser>
          <c:idx val="1"/>
          <c:order val="1"/>
          <c:tx>
            <c:strRef>
              <c:f>Sheet1!$C$1</c:f>
              <c:strCache>
                <c:ptCount val="1"/>
                <c:pt idx="0">
                  <c:v>Poor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366375487469398E-2"/>
                  <c:y val="-0.14747792427724701"/>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7828960623960803E-2"/>
                  <c:y val="-0.1413330107656949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Accommodation quality of service </c:v>
                </c:pt>
                <c:pt idx="1">
                  <c:v>Accomm value for money</c:v>
                </c:pt>
              </c:strCache>
            </c:strRef>
          </c:cat>
          <c:val>
            <c:numRef>
              <c:f>Sheet1!$C$2:$C$3</c:f>
              <c:numCache>
                <c:formatCode>0%</c:formatCode>
                <c:ptCount val="2"/>
                <c:pt idx="0">
                  <c:v>0.01</c:v>
                </c:pt>
                <c:pt idx="1">
                  <c:v>0.01</c:v>
                </c:pt>
              </c:numCache>
            </c:numRef>
          </c:val>
        </c:ser>
        <c:ser>
          <c:idx val="2"/>
          <c:order val="2"/>
          <c:tx>
            <c:strRef>
              <c:f>Sheet1!$D$1</c:f>
              <c:strCache>
                <c:ptCount val="1"/>
                <c:pt idx="0">
                  <c:v>Average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Accommodation quality of service </c:v>
                </c:pt>
                <c:pt idx="1">
                  <c:v>Accomm value for money</c:v>
                </c:pt>
              </c:strCache>
            </c:strRef>
          </c:cat>
          <c:val>
            <c:numRef>
              <c:f>Sheet1!$D$2:$D$3</c:f>
              <c:numCache>
                <c:formatCode>0%</c:formatCode>
                <c:ptCount val="2"/>
                <c:pt idx="0">
                  <c:v>0.05</c:v>
                </c:pt>
                <c:pt idx="1">
                  <c:v>7.0000000000000007E-2</c:v>
                </c:pt>
              </c:numCache>
            </c:numRef>
          </c:val>
        </c:ser>
        <c:ser>
          <c:idx val="3"/>
          <c:order val="3"/>
          <c:tx>
            <c:strRef>
              <c:f>Sheet1!$E$1</c:f>
              <c:strCache>
                <c:ptCount val="1"/>
                <c:pt idx="0">
                  <c:v>Good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Accommodation quality of service </c:v>
                </c:pt>
                <c:pt idx="1">
                  <c:v>Accomm value for money</c:v>
                </c:pt>
              </c:strCache>
            </c:strRef>
          </c:cat>
          <c:val>
            <c:numRef>
              <c:f>Sheet1!$E$2:$E$3</c:f>
              <c:numCache>
                <c:formatCode>0%</c:formatCode>
                <c:ptCount val="2"/>
                <c:pt idx="0">
                  <c:v>0.23</c:v>
                </c:pt>
                <c:pt idx="1">
                  <c:v>0.24</c:v>
                </c:pt>
              </c:numCache>
            </c:numRef>
          </c:val>
        </c:ser>
        <c:ser>
          <c:idx val="4"/>
          <c:order val="4"/>
          <c:tx>
            <c:strRef>
              <c:f>Sheet1!$F$1</c:f>
              <c:strCache>
                <c:ptCount val="1"/>
                <c:pt idx="0">
                  <c:v>Very good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Accommodation quality of service </c:v>
                </c:pt>
                <c:pt idx="1">
                  <c:v>Accomm value for money</c:v>
                </c:pt>
              </c:strCache>
            </c:strRef>
          </c:cat>
          <c:val>
            <c:numRef>
              <c:f>Sheet1!$F$2:$F$3</c:f>
              <c:numCache>
                <c:formatCode>0%</c:formatCode>
                <c:ptCount val="2"/>
                <c:pt idx="0">
                  <c:v>0.71</c:v>
                </c:pt>
                <c:pt idx="1">
                  <c:v>0.67</c:v>
                </c:pt>
              </c:numCache>
            </c:numRef>
          </c:val>
        </c:ser>
        <c:dLbls>
          <c:showLegendKey val="0"/>
          <c:showVal val="0"/>
          <c:showCatName val="0"/>
          <c:showSerName val="0"/>
          <c:showPercent val="0"/>
          <c:showBubbleSize val="0"/>
        </c:dLbls>
        <c:gapWidth val="150"/>
        <c:overlap val="100"/>
        <c:axId val="228471936"/>
        <c:axId val="228473472"/>
      </c:barChart>
      <c:catAx>
        <c:axId val="22847193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8473472"/>
        <c:crosses val="autoZero"/>
        <c:auto val="1"/>
        <c:lblAlgn val="ctr"/>
        <c:lblOffset val="100"/>
        <c:noMultiLvlLbl val="0"/>
      </c:catAx>
      <c:valAx>
        <c:axId val="228473472"/>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8471936"/>
        <c:crosses val="autoZero"/>
        <c:crossBetween val="between"/>
        <c:majorUnit val="0.2"/>
      </c:valAx>
      <c:spPr>
        <a:noFill/>
        <a:ln>
          <a:noFill/>
        </a:ln>
        <a:effectLst/>
      </c:spPr>
    </c:plotArea>
    <c:legend>
      <c:legendPos val="b"/>
      <c:layout>
        <c:manualLayout>
          <c:xMode val="edge"/>
          <c:yMode val="edge"/>
          <c:x val="0.33974932634603699"/>
          <c:y val="0.90594730858990002"/>
          <c:w val="0.45322294697952598"/>
          <c:h val="6.68121033632279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10153956528399"/>
          <c:y val="6.5909780369342294E-2"/>
          <c:w val="0.63534242428807397"/>
          <c:h val="0.70569783193970304"/>
        </c:manualLayout>
      </c:layout>
      <c:barChart>
        <c:barDir val="bar"/>
        <c:grouping val="stacked"/>
        <c:varyColors val="0"/>
        <c:ser>
          <c:idx val="0"/>
          <c:order val="0"/>
          <c:tx>
            <c:strRef>
              <c:f>Sheet1!$B$1</c:f>
              <c:strCache>
                <c:ptCount val="1"/>
                <c:pt idx="0">
                  <c:v>Very poor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1957240155990201E-2"/>
                  <c:y val="-0.140756404970585"/>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Shopping - range</c:v>
                </c:pt>
                <c:pt idx="1">
                  <c:v>Shopping - quality of service</c:v>
                </c:pt>
                <c:pt idx="2">
                  <c:v>Shopping - value for money</c:v>
                </c:pt>
              </c:strCache>
            </c:strRef>
          </c:cat>
          <c:val>
            <c:numRef>
              <c:f>Sheet1!$B$2:$B$4</c:f>
              <c:numCache>
                <c:formatCode>General</c:formatCode>
                <c:ptCount val="3"/>
                <c:pt idx="0" formatCode="0%">
                  <c:v>0.01</c:v>
                </c:pt>
              </c:numCache>
            </c:numRef>
          </c:val>
        </c:ser>
        <c:ser>
          <c:idx val="1"/>
          <c:order val="1"/>
          <c:tx>
            <c:strRef>
              <c:f>Sheet1!$C$1</c:f>
              <c:strCache>
                <c:ptCount val="1"/>
                <c:pt idx="0">
                  <c:v>Poor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82410428973101E-2"/>
                  <c:y val="-0.12064834711764399"/>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8398445370476699E-2"/>
                  <c:y val="-8.847545455293939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8398445370476699E-2"/>
                  <c:y val="-0.10456190083529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Shopping - range</c:v>
                </c:pt>
                <c:pt idx="1">
                  <c:v>Shopping - quality of service</c:v>
                </c:pt>
                <c:pt idx="2">
                  <c:v>Shopping - value for money</c:v>
                </c:pt>
              </c:strCache>
            </c:strRef>
          </c:cat>
          <c:val>
            <c:numRef>
              <c:f>Sheet1!$C$2:$C$4</c:f>
              <c:numCache>
                <c:formatCode>0%</c:formatCode>
                <c:ptCount val="3"/>
                <c:pt idx="0">
                  <c:v>0.03</c:v>
                </c:pt>
                <c:pt idx="1">
                  <c:v>0.01</c:v>
                </c:pt>
                <c:pt idx="2">
                  <c:v>0.01</c:v>
                </c:pt>
              </c:numCache>
            </c:numRef>
          </c:val>
        </c:ser>
        <c:ser>
          <c:idx val="2"/>
          <c:order val="2"/>
          <c:tx>
            <c:strRef>
              <c:f>Sheet1!$D$1</c:f>
              <c:strCache>
                <c:ptCount val="1"/>
                <c:pt idx="0">
                  <c:v>Average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Shopping - range</c:v>
                </c:pt>
                <c:pt idx="1">
                  <c:v>Shopping - quality of service</c:v>
                </c:pt>
                <c:pt idx="2">
                  <c:v>Shopping - value for money</c:v>
                </c:pt>
              </c:strCache>
            </c:strRef>
          </c:cat>
          <c:val>
            <c:numRef>
              <c:f>Sheet1!$D$2:$D$4</c:f>
              <c:numCache>
                <c:formatCode>0%</c:formatCode>
                <c:ptCount val="3"/>
                <c:pt idx="0">
                  <c:v>0.18</c:v>
                </c:pt>
                <c:pt idx="1">
                  <c:v>0.15</c:v>
                </c:pt>
                <c:pt idx="2">
                  <c:v>0.25</c:v>
                </c:pt>
              </c:numCache>
            </c:numRef>
          </c:val>
        </c:ser>
        <c:ser>
          <c:idx val="3"/>
          <c:order val="3"/>
          <c:tx>
            <c:strRef>
              <c:f>Sheet1!$E$1</c:f>
              <c:strCache>
                <c:ptCount val="1"/>
                <c:pt idx="0">
                  <c:v>Good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Shopping - range</c:v>
                </c:pt>
                <c:pt idx="1">
                  <c:v>Shopping - quality of service</c:v>
                </c:pt>
                <c:pt idx="2">
                  <c:v>Shopping - value for money</c:v>
                </c:pt>
              </c:strCache>
            </c:strRef>
          </c:cat>
          <c:val>
            <c:numRef>
              <c:f>Sheet1!$E$2:$E$4</c:f>
              <c:numCache>
                <c:formatCode>0%</c:formatCode>
                <c:ptCount val="3"/>
                <c:pt idx="0">
                  <c:v>0.37</c:v>
                </c:pt>
                <c:pt idx="1">
                  <c:v>0.38</c:v>
                </c:pt>
                <c:pt idx="2">
                  <c:v>0.4</c:v>
                </c:pt>
              </c:numCache>
            </c:numRef>
          </c:val>
        </c:ser>
        <c:ser>
          <c:idx val="4"/>
          <c:order val="4"/>
          <c:tx>
            <c:strRef>
              <c:f>Sheet1!$F$1</c:f>
              <c:strCache>
                <c:ptCount val="1"/>
                <c:pt idx="0">
                  <c:v>Very good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Shopping - range</c:v>
                </c:pt>
                <c:pt idx="1">
                  <c:v>Shopping - quality of service</c:v>
                </c:pt>
                <c:pt idx="2">
                  <c:v>Shopping - value for money</c:v>
                </c:pt>
              </c:strCache>
            </c:strRef>
          </c:cat>
          <c:val>
            <c:numRef>
              <c:f>Sheet1!$F$2:$F$4</c:f>
              <c:numCache>
                <c:formatCode>0%</c:formatCode>
                <c:ptCount val="3"/>
                <c:pt idx="0">
                  <c:v>0.42</c:v>
                </c:pt>
                <c:pt idx="1">
                  <c:v>0.46</c:v>
                </c:pt>
                <c:pt idx="2">
                  <c:v>0.33</c:v>
                </c:pt>
              </c:numCache>
            </c:numRef>
          </c:val>
        </c:ser>
        <c:dLbls>
          <c:showLegendKey val="0"/>
          <c:showVal val="0"/>
          <c:showCatName val="0"/>
          <c:showSerName val="0"/>
          <c:showPercent val="0"/>
          <c:showBubbleSize val="0"/>
        </c:dLbls>
        <c:gapWidth val="150"/>
        <c:overlap val="100"/>
        <c:axId val="228919552"/>
        <c:axId val="228941824"/>
      </c:barChart>
      <c:catAx>
        <c:axId val="22891955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8941824"/>
        <c:crosses val="autoZero"/>
        <c:auto val="1"/>
        <c:lblAlgn val="ctr"/>
        <c:lblOffset val="100"/>
        <c:noMultiLvlLbl val="0"/>
      </c:catAx>
      <c:valAx>
        <c:axId val="228941824"/>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8919552"/>
        <c:crosses val="autoZero"/>
        <c:crossBetween val="between"/>
        <c:majorUnit val="0.2"/>
      </c:valAx>
      <c:spPr>
        <a:noFill/>
        <a:ln>
          <a:noFill/>
        </a:ln>
        <a:effectLst/>
      </c:spPr>
    </c:plotArea>
    <c:legend>
      <c:legendPos val="b"/>
      <c:layout>
        <c:manualLayout>
          <c:xMode val="edge"/>
          <c:yMode val="edge"/>
          <c:x val="0.33974932634603699"/>
          <c:y val="0.90594730858990002"/>
          <c:w val="0.45322294697952598"/>
          <c:h val="6.68121033632279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10153956528399"/>
          <c:y val="9.8432737778726395E-2"/>
          <c:w val="0.63534242428807397"/>
          <c:h val="0.67317496687253098"/>
        </c:manualLayout>
      </c:layout>
      <c:barChart>
        <c:barDir val="bar"/>
        <c:grouping val="stacked"/>
        <c:varyColors val="0"/>
        <c:ser>
          <c:idx val="0"/>
          <c:order val="0"/>
          <c:tx>
            <c:strRef>
              <c:f>Sheet1!$B$1</c:f>
              <c:strCache>
                <c:ptCount val="1"/>
                <c:pt idx="0">
                  <c:v>Very poor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2"/>
              <c:layout>
                <c:manualLayout>
                  <c:x val="1.1957240155990201E-2"/>
                  <c:y val="-0.1379406095076539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Places to eat &amp; drink - range</c:v>
                </c:pt>
                <c:pt idx="1">
                  <c:v>Places to eat &amp; drink - quality of service </c:v>
                </c:pt>
                <c:pt idx="2">
                  <c:v>Places to eat &amp; drink - value for money</c:v>
                </c:pt>
              </c:strCache>
            </c:strRef>
          </c:cat>
          <c:val>
            <c:numRef>
              <c:f>Sheet1!$B$2:$B$4</c:f>
              <c:numCache>
                <c:formatCode>General</c:formatCode>
                <c:ptCount val="3"/>
                <c:pt idx="2" formatCode="0%">
                  <c:v>0.01</c:v>
                </c:pt>
              </c:numCache>
            </c:numRef>
          </c:val>
        </c:ser>
        <c:ser>
          <c:idx val="1"/>
          <c:order val="1"/>
          <c:tx>
            <c:strRef>
              <c:f>Sheet1!$C$1</c:f>
              <c:strCache>
                <c:ptCount val="1"/>
                <c:pt idx="0">
                  <c:v>Poor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5409135331479201E-2"/>
                  <c:y val="-8.996126707020950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1387755409474201E-2"/>
                  <c:y val="-8.6962558167869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8398445370476699E-2"/>
                  <c:y val="-8.996126707020950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Places to eat &amp; drink - range</c:v>
                </c:pt>
                <c:pt idx="1">
                  <c:v>Places to eat &amp; drink - quality of service </c:v>
                </c:pt>
                <c:pt idx="2">
                  <c:v>Places to eat &amp; drink - value for money</c:v>
                </c:pt>
              </c:strCache>
            </c:strRef>
          </c:cat>
          <c:val>
            <c:numRef>
              <c:f>Sheet1!$C$2:$C$4</c:f>
              <c:numCache>
                <c:formatCode>0%</c:formatCode>
                <c:ptCount val="3"/>
                <c:pt idx="0">
                  <c:v>0.01</c:v>
                </c:pt>
                <c:pt idx="1">
                  <c:v>0.01</c:v>
                </c:pt>
                <c:pt idx="2">
                  <c:v>0.02</c:v>
                </c:pt>
              </c:numCache>
            </c:numRef>
          </c:val>
        </c:ser>
        <c:ser>
          <c:idx val="2"/>
          <c:order val="2"/>
          <c:tx>
            <c:strRef>
              <c:f>Sheet1!$D$1</c:f>
              <c:strCache>
                <c:ptCount val="1"/>
                <c:pt idx="0">
                  <c:v>Average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Places to eat &amp; drink - range</c:v>
                </c:pt>
                <c:pt idx="1">
                  <c:v>Places to eat &amp; drink - quality of service </c:v>
                </c:pt>
                <c:pt idx="2">
                  <c:v>Places to eat &amp; drink - value for money</c:v>
                </c:pt>
              </c:strCache>
            </c:strRef>
          </c:cat>
          <c:val>
            <c:numRef>
              <c:f>Sheet1!$D$2:$D$4</c:f>
              <c:numCache>
                <c:formatCode>0%</c:formatCode>
                <c:ptCount val="3"/>
                <c:pt idx="0">
                  <c:v>7.0000000000000007E-2</c:v>
                </c:pt>
                <c:pt idx="1">
                  <c:v>7.0000000000000007E-2</c:v>
                </c:pt>
                <c:pt idx="2">
                  <c:v>0.16</c:v>
                </c:pt>
              </c:numCache>
            </c:numRef>
          </c:val>
        </c:ser>
        <c:ser>
          <c:idx val="3"/>
          <c:order val="3"/>
          <c:tx>
            <c:strRef>
              <c:f>Sheet1!$E$1</c:f>
              <c:strCache>
                <c:ptCount val="1"/>
                <c:pt idx="0">
                  <c:v>Good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Places to eat &amp; drink - range</c:v>
                </c:pt>
                <c:pt idx="1">
                  <c:v>Places to eat &amp; drink - quality of service </c:v>
                </c:pt>
                <c:pt idx="2">
                  <c:v>Places to eat &amp; drink - value for money</c:v>
                </c:pt>
              </c:strCache>
            </c:strRef>
          </c:cat>
          <c:val>
            <c:numRef>
              <c:f>Sheet1!$E$2:$E$4</c:f>
              <c:numCache>
                <c:formatCode>0%</c:formatCode>
                <c:ptCount val="3"/>
                <c:pt idx="0">
                  <c:v>0.28000000000000003</c:v>
                </c:pt>
                <c:pt idx="1">
                  <c:v>0.32</c:v>
                </c:pt>
                <c:pt idx="2">
                  <c:v>0.4</c:v>
                </c:pt>
              </c:numCache>
            </c:numRef>
          </c:val>
        </c:ser>
        <c:ser>
          <c:idx val="4"/>
          <c:order val="4"/>
          <c:tx>
            <c:strRef>
              <c:f>Sheet1!$F$1</c:f>
              <c:strCache>
                <c:ptCount val="1"/>
                <c:pt idx="0">
                  <c:v>Very good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Places to eat &amp; drink - range</c:v>
                </c:pt>
                <c:pt idx="1">
                  <c:v>Places to eat &amp; drink - quality of service </c:v>
                </c:pt>
                <c:pt idx="2">
                  <c:v>Places to eat &amp; drink - value for money</c:v>
                </c:pt>
              </c:strCache>
            </c:strRef>
          </c:cat>
          <c:val>
            <c:numRef>
              <c:f>Sheet1!$F$2:$F$4</c:f>
              <c:numCache>
                <c:formatCode>0%</c:formatCode>
                <c:ptCount val="3"/>
                <c:pt idx="0">
                  <c:v>0.64</c:v>
                </c:pt>
                <c:pt idx="1">
                  <c:v>0.6</c:v>
                </c:pt>
                <c:pt idx="2">
                  <c:v>0.41</c:v>
                </c:pt>
              </c:numCache>
            </c:numRef>
          </c:val>
        </c:ser>
        <c:dLbls>
          <c:showLegendKey val="0"/>
          <c:showVal val="0"/>
          <c:showCatName val="0"/>
          <c:showSerName val="0"/>
          <c:showPercent val="0"/>
          <c:showBubbleSize val="0"/>
        </c:dLbls>
        <c:gapWidth val="150"/>
        <c:overlap val="100"/>
        <c:axId val="228691968"/>
        <c:axId val="228693504"/>
      </c:barChart>
      <c:catAx>
        <c:axId val="22869196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8693504"/>
        <c:crosses val="autoZero"/>
        <c:auto val="1"/>
        <c:lblAlgn val="ctr"/>
        <c:lblOffset val="100"/>
        <c:noMultiLvlLbl val="0"/>
      </c:catAx>
      <c:valAx>
        <c:axId val="228693504"/>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8691968"/>
        <c:crosses val="autoZero"/>
        <c:crossBetween val="between"/>
        <c:majorUnit val="0.2"/>
      </c:valAx>
      <c:spPr>
        <a:noFill/>
        <a:ln>
          <a:noFill/>
        </a:ln>
        <a:effectLst/>
      </c:spPr>
    </c:plotArea>
    <c:legend>
      <c:legendPos val="b"/>
      <c:layout>
        <c:manualLayout>
          <c:xMode val="edge"/>
          <c:yMode val="edge"/>
          <c:x val="0.33974932634603699"/>
          <c:y val="0.90594730858990002"/>
          <c:w val="0.45322294697952598"/>
          <c:h val="6.68121033632279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28485884821"/>
          <c:y val="5.1970036931396797E-2"/>
          <c:w val="0.85615467041504301"/>
          <c:h val="0.72372825889211501"/>
        </c:manualLayout>
      </c:layout>
      <c:barChart>
        <c:barDir val="col"/>
        <c:grouping val="stacked"/>
        <c:varyColors val="0"/>
        <c:ser>
          <c:idx val="0"/>
          <c:order val="0"/>
          <c:tx>
            <c:strRef>
              <c:f>Sheet1!$B$1</c:f>
              <c:strCache>
                <c:ptCount val="1"/>
                <c:pt idx="0">
                  <c:v>16-24 yrs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2016/17</c:v>
                </c:pt>
                <c:pt idx="1">
                  <c:v>2015/16</c:v>
                </c:pt>
                <c:pt idx="2">
                  <c:v>2014/15</c:v>
                </c:pt>
                <c:pt idx="3">
                  <c:v>2013/14</c:v>
                </c:pt>
                <c:pt idx="4">
                  <c:v>2012/13</c:v>
                </c:pt>
              </c:strCache>
            </c:strRef>
          </c:cat>
          <c:val>
            <c:numRef>
              <c:f>Sheet1!$B$2:$B$6</c:f>
              <c:numCache>
                <c:formatCode>0%</c:formatCode>
                <c:ptCount val="5"/>
                <c:pt idx="0">
                  <c:v>0.08</c:v>
                </c:pt>
                <c:pt idx="1">
                  <c:v>0.03</c:v>
                </c:pt>
                <c:pt idx="2">
                  <c:v>0.05</c:v>
                </c:pt>
                <c:pt idx="3">
                  <c:v>0.15</c:v>
                </c:pt>
                <c:pt idx="4">
                  <c:v>0.05</c:v>
                </c:pt>
              </c:numCache>
            </c:numRef>
          </c:val>
        </c:ser>
        <c:ser>
          <c:idx val="1"/>
          <c:order val="1"/>
          <c:tx>
            <c:strRef>
              <c:f>Sheet1!$C$1</c:f>
              <c:strCache>
                <c:ptCount val="1"/>
                <c:pt idx="0">
                  <c:v>25-34 yrs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2016/17</c:v>
                </c:pt>
                <c:pt idx="1">
                  <c:v>2015/16</c:v>
                </c:pt>
                <c:pt idx="2">
                  <c:v>2014/15</c:v>
                </c:pt>
                <c:pt idx="3">
                  <c:v>2013/14</c:v>
                </c:pt>
                <c:pt idx="4">
                  <c:v>2012/13</c:v>
                </c:pt>
              </c:strCache>
            </c:strRef>
          </c:cat>
          <c:val>
            <c:numRef>
              <c:f>Sheet1!$C$2:$C$6</c:f>
              <c:numCache>
                <c:formatCode>0%</c:formatCode>
                <c:ptCount val="5"/>
                <c:pt idx="0">
                  <c:v>0.1</c:v>
                </c:pt>
                <c:pt idx="1">
                  <c:v>0.1</c:v>
                </c:pt>
                <c:pt idx="2">
                  <c:v>0.09</c:v>
                </c:pt>
                <c:pt idx="3">
                  <c:v>0.14000000000000001</c:v>
                </c:pt>
                <c:pt idx="4">
                  <c:v>0.09</c:v>
                </c:pt>
              </c:numCache>
            </c:numRef>
          </c:val>
        </c:ser>
        <c:ser>
          <c:idx val="2"/>
          <c:order val="2"/>
          <c:tx>
            <c:strRef>
              <c:f>Sheet1!$D$1</c:f>
              <c:strCache>
                <c:ptCount val="1"/>
                <c:pt idx="0">
                  <c:v>35-44 yrs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2016/17</c:v>
                </c:pt>
                <c:pt idx="1">
                  <c:v>2015/16</c:v>
                </c:pt>
                <c:pt idx="2">
                  <c:v>2014/15</c:v>
                </c:pt>
                <c:pt idx="3">
                  <c:v>2013/14</c:v>
                </c:pt>
                <c:pt idx="4">
                  <c:v>2012/13</c:v>
                </c:pt>
              </c:strCache>
            </c:strRef>
          </c:cat>
          <c:val>
            <c:numRef>
              <c:f>Sheet1!$D$2:$D$6</c:f>
              <c:numCache>
                <c:formatCode>0%</c:formatCode>
                <c:ptCount val="5"/>
                <c:pt idx="0">
                  <c:v>0.15</c:v>
                </c:pt>
                <c:pt idx="1">
                  <c:v>0.18</c:v>
                </c:pt>
                <c:pt idx="2">
                  <c:v>0.15</c:v>
                </c:pt>
                <c:pt idx="3">
                  <c:v>0.16</c:v>
                </c:pt>
                <c:pt idx="4">
                  <c:v>0.22</c:v>
                </c:pt>
              </c:numCache>
            </c:numRef>
          </c:val>
        </c:ser>
        <c:ser>
          <c:idx val="3"/>
          <c:order val="3"/>
          <c:tx>
            <c:strRef>
              <c:f>Sheet1!$E$1</c:f>
              <c:strCache>
                <c:ptCount val="1"/>
                <c:pt idx="0">
                  <c:v>45-54 yrs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2016/17</c:v>
                </c:pt>
                <c:pt idx="1">
                  <c:v>2015/16</c:v>
                </c:pt>
                <c:pt idx="2">
                  <c:v>2014/15</c:v>
                </c:pt>
                <c:pt idx="3">
                  <c:v>2013/14</c:v>
                </c:pt>
                <c:pt idx="4">
                  <c:v>2012/13</c:v>
                </c:pt>
              </c:strCache>
            </c:strRef>
          </c:cat>
          <c:val>
            <c:numRef>
              <c:f>Sheet1!$E$2:$E$6</c:f>
              <c:numCache>
                <c:formatCode>0%</c:formatCode>
                <c:ptCount val="5"/>
                <c:pt idx="0">
                  <c:v>0.21</c:v>
                </c:pt>
                <c:pt idx="1">
                  <c:v>0.27</c:v>
                </c:pt>
                <c:pt idx="2">
                  <c:v>0.24</c:v>
                </c:pt>
                <c:pt idx="3">
                  <c:v>0.18</c:v>
                </c:pt>
                <c:pt idx="4">
                  <c:v>0.25</c:v>
                </c:pt>
              </c:numCache>
            </c:numRef>
          </c:val>
        </c:ser>
        <c:ser>
          <c:idx val="4"/>
          <c:order val="4"/>
          <c:tx>
            <c:strRef>
              <c:f>Sheet1!$F$1</c:f>
              <c:strCache>
                <c:ptCount val="1"/>
                <c:pt idx="0">
                  <c:v>55-64 yrs</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2016/17</c:v>
                </c:pt>
                <c:pt idx="1">
                  <c:v>2015/16</c:v>
                </c:pt>
                <c:pt idx="2">
                  <c:v>2014/15</c:v>
                </c:pt>
                <c:pt idx="3">
                  <c:v>2013/14</c:v>
                </c:pt>
                <c:pt idx="4">
                  <c:v>2012/13</c:v>
                </c:pt>
              </c:strCache>
            </c:strRef>
          </c:cat>
          <c:val>
            <c:numRef>
              <c:f>Sheet1!$F$2:$F$6</c:f>
              <c:numCache>
                <c:formatCode>0%</c:formatCode>
                <c:ptCount val="5"/>
                <c:pt idx="0">
                  <c:v>0.22</c:v>
                </c:pt>
                <c:pt idx="1">
                  <c:v>0.22</c:v>
                </c:pt>
                <c:pt idx="2">
                  <c:v>0.23</c:v>
                </c:pt>
                <c:pt idx="3">
                  <c:v>0.17</c:v>
                </c:pt>
                <c:pt idx="4">
                  <c:v>0.21</c:v>
                </c:pt>
              </c:numCache>
            </c:numRef>
          </c:val>
        </c:ser>
        <c:ser>
          <c:idx val="5"/>
          <c:order val="5"/>
          <c:tx>
            <c:strRef>
              <c:f>Sheet1!$G$1</c:f>
              <c:strCache>
                <c:ptCount val="1"/>
                <c:pt idx="0">
                  <c:v>65+ yrs</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2016/17</c:v>
                </c:pt>
                <c:pt idx="1">
                  <c:v>2015/16</c:v>
                </c:pt>
                <c:pt idx="2">
                  <c:v>2014/15</c:v>
                </c:pt>
                <c:pt idx="3">
                  <c:v>2013/14</c:v>
                </c:pt>
                <c:pt idx="4">
                  <c:v>2012/13</c:v>
                </c:pt>
              </c:strCache>
            </c:strRef>
          </c:cat>
          <c:val>
            <c:numRef>
              <c:f>Sheet1!$G$2:$G$6</c:f>
              <c:numCache>
                <c:formatCode>0%</c:formatCode>
                <c:ptCount val="5"/>
                <c:pt idx="0">
                  <c:v>0.24</c:v>
                </c:pt>
                <c:pt idx="1">
                  <c:v>0.19</c:v>
                </c:pt>
                <c:pt idx="2">
                  <c:v>0.25</c:v>
                </c:pt>
                <c:pt idx="3">
                  <c:v>0.2</c:v>
                </c:pt>
                <c:pt idx="4">
                  <c:v>0.19</c:v>
                </c:pt>
              </c:numCache>
            </c:numRef>
          </c:val>
        </c:ser>
        <c:dLbls>
          <c:showLegendKey val="0"/>
          <c:showVal val="0"/>
          <c:showCatName val="0"/>
          <c:showSerName val="0"/>
          <c:showPercent val="0"/>
          <c:showBubbleSize val="0"/>
        </c:dLbls>
        <c:gapWidth val="150"/>
        <c:overlap val="100"/>
        <c:axId val="194739584"/>
        <c:axId val="194745472"/>
      </c:barChart>
      <c:catAx>
        <c:axId val="19473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4745472"/>
        <c:crosses val="autoZero"/>
        <c:auto val="1"/>
        <c:lblAlgn val="ctr"/>
        <c:lblOffset val="100"/>
        <c:noMultiLvlLbl val="0"/>
      </c:catAx>
      <c:valAx>
        <c:axId val="19474547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739584"/>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10153956528399"/>
          <c:y val="9.3109478047473798E-2"/>
          <c:w val="0.63534242428807397"/>
          <c:h val="0.678498180156066"/>
        </c:manualLayout>
      </c:layout>
      <c:barChart>
        <c:barDir val="bar"/>
        <c:grouping val="stacked"/>
        <c:varyColors val="0"/>
        <c:ser>
          <c:idx val="0"/>
          <c:order val="0"/>
          <c:tx>
            <c:strRef>
              <c:f>Sheet1!$B$1</c:f>
              <c:strCache>
                <c:ptCount val="1"/>
                <c:pt idx="0">
                  <c:v>Very poor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2"/>
              <c:layout>
                <c:manualLayout>
                  <c:x val="7.47327509749382E-3"/>
                  <c:y val="-0.1308117989466089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Places to visit/attractions - range</c:v>
                </c:pt>
                <c:pt idx="1">
                  <c:v>Places to visit/attractions - quality of service</c:v>
                </c:pt>
                <c:pt idx="2">
                  <c:v>Places to visit/attractions - value for money</c:v>
                </c:pt>
              </c:strCache>
            </c:strRef>
          </c:cat>
          <c:val>
            <c:numRef>
              <c:f>Sheet1!$B$2:$B$4</c:f>
              <c:numCache>
                <c:formatCode>General</c:formatCode>
                <c:ptCount val="3"/>
                <c:pt idx="2" formatCode="0%">
                  <c:v>0.01</c:v>
                </c:pt>
              </c:numCache>
            </c:numRef>
          </c:val>
        </c:ser>
        <c:ser>
          <c:idx val="1"/>
          <c:order val="1"/>
          <c:tx>
            <c:strRef>
              <c:f>Sheet1!$C$1</c:f>
              <c:strCache>
                <c:ptCount val="1"/>
                <c:pt idx="0">
                  <c:v>Poor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8398445370476699E-2"/>
                  <c:y val="-8.246830803155780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0925170272982799E-2"/>
                  <c:y val="-0.116593125148065"/>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Places to visit/attractions - range</c:v>
                </c:pt>
                <c:pt idx="1">
                  <c:v>Places to visit/attractions - quality of service</c:v>
                </c:pt>
                <c:pt idx="2">
                  <c:v>Places to visit/attractions - value for money</c:v>
                </c:pt>
              </c:strCache>
            </c:strRef>
          </c:cat>
          <c:val>
            <c:numRef>
              <c:f>Sheet1!$C$2:$C$4</c:f>
              <c:numCache>
                <c:formatCode>General</c:formatCode>
                <c:ptCount val="3"/>
                <c:pt idx="0" formatCode="0%">
                  <c:v>0.01</c:v>
                </c:pt>
                <c:pt idx="2" formatCode="0%">
                  <c:v>0.02</c:v>
                </c:pt>
              </c:numCache>
            </c:numRef>
          </c:val>
        </c:ser>
        <c:ser>
          <c:idx val="2"/>
          <c:order val="2"/>
          <c:tx>
            <c:strRef>
              <c:f>Sheet1!$D$1</c:f>
              <c:strCache>
                <c:ptCount val="1"/>
                <c:pt idx="0">
                  <c:v>Average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Places to visit/attractions - range</c:v>
                </c:pt>
                <c:pt idx="1">
                  <c:v>Places to visit/attractions - quality of service</c:v>
                </c:pt>
                <c:pt idx="2">
                  <c:v>Places to visit/attractions - value for money</c:v>
                </c:pt>
              </c:strCache>
            </c:strRef>
          </c:cat>
          <c:val>
            <c:numRef>
              <c:f>Sheet1!$D$2:$D$4</c:f>
              <c:numCache>
                <c:formatCode>0%</c:formatCode>
                <c:ptCount val="3"/>
                <c:pt idx="0">
                  <c:v>0.06</c:v>
                </c:pt>
                <c:pt idx="1">
                  <c:v>0.06</c:v>
                </c:pt>
                <c:pt idx="2">
                  <c:v>0.12</c:v>
                </c:pt>
              </c:numCache>
            </c:numRef>
          </c:val>
        </c:ser>
        <c:ser>
          <c:idx val="3"/>
          <c:order val="3"/>
          <c:tx>
            <c:strRef>
              <c:f>Sheet1!$E$1</c:f>
              <c:strCache>
                <c:ptCount val="1"/>
                <c:pt idx="0">
                  <c:v>Good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Places to visit/attractions - range</c:v>
                </c:pt>
                <c:pt idx="1">
                  <c:v>Places to visit/attractions - quality of service</c:v>
                </c:pt>
                <c:pt idx="2">
                  <c:v>Places to visit/attractions - value for money</c:v>
                </c:pt>
              </c:strCache>
            </c:strRef>
          </c:cat>
          <c:val>
            <c:numRef>
              <c:f>Sheet1!$E$2:$E$4</c:f>
              <c:numCache>
                <c:formatCode>0%</c:formatCode>
                <c:ptCount val="3"/>
                <c:pt idx="0">
                  <c:v>0.27</c:v>
                </c:pt>
                <c:pt idx="1">
                  <c:v>0.32</c:v>
                </c:pt>
                <c:pt idx="2">
                  <c:v>0.37</c:v>
                </c:pt>
              </c:numCache>
            </c:numRef>
          </c:val>
        </c:ser>
        <c:ser>
          <c:idx val="4"/>
          <c:order val="4"/>
          <c:tx>
            <c:strRef>
              <c:f>Sheet1!$F$1</c:f>
              <c:strCache>
                <c:ptCount val="1"/>
                <c:pt idx="0">
                  <c:v>Very good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Places to visit/attractions - range</c:v>
                </c:pt>
                <c:pt idx="1">
                  <c:v>Places to visit/attractions - quality of service</c:v>
                </c:pt>
                <c:pt idx="2">
                  <c:v>Places to visit/attractions - value for money</c:v>
                </c:pt>
              </c:strCache>
            </c:strRef>
          </c:cat>
          <c:val>
            <c:numRef>
              <c:f>Sheet1!$F$2:$F$4</c:f>
              <c:numCache>
                <c:formatCode>0%</c:formatCode>
                <c:ptCount val="3"/>
                <c:pt idx="0">
                  <c:v>0.66</c:v>
                </c:pt>
                <c:pt idx="1">
                  <c:v>0.61</c:v>
                </c:pt>
                <c:pt idx="2">
                  <c:v>0.48</c:v>
                </c:pt>
              </c:numCache>
            </c:numRef>
          </c:val>
        </c:ser>
        <c:dLbls>
          <c:showLegendKey val="0"/>
          <c:showVal val="0"/>
          <c:showCatName val="0"/>
          <c:showSerName val="0"/>
          <c:showPercent val="0"/>
          <c:showBubbleSize val="0"/>
        </c:dLbls>
        <c:gapWidth val="150"/>
        <c:overlap val="100"/>
        <c:axId val="227833344"/>
        <c:axId val="227834880"/>
      </c:barChart>
      <c:catAx>
        <c:axId val="22783334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7834880"/>
        <c:crosses val="autoZero"/>
        <c:auto val="1"/>
        <c:lblAlgn val="ctr"/>
        <c:lblOffset val="100"/>
        <c:noMultiLvlLbl val="0"/>
      </c:catAx>
      <c:valAx>
        <c:axId val="227834880"/>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7833344"/>
        <c:crosses val="autoZero"/>
        <c:crossBetween val="between"/>
        <c:majorUnit val="0.2"/>
      </c:valAx>
      <c:spPr>
        <a:noFill/>
        <a:ln>
          <a:noFill/>
        </a:ln>
        <a:effectLst/>
      </c:spPr>
    </c:plotArea>
    <c:legend>
      <c:legendPos val="b"/>
      <c:layout>
        <c:manualLayout>
          <c:xMode val="edge"/>
          <c:yMode val="edge"/>
          <c:x val="0.33974932634603699"/>
          <c:y val="0.90594730858990002"/>
          <c:w val="0.45322294697952598"/>
          <c:h val="6.68121033632279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10153956528399"/>
          <c:y val="8.2006190735553597E-2"/>
          <c:w val="0.63534242428807397"/>
          <c:h val="0.68960157262638"/>
        </c:manualLayout>
      </c:layout>
      <c:barChart>
        <c:barDir val="bar"/>
        <c:grouping val="stacked"/>
        <c:varyColors val="0"/>
        <c:ser>
          <c:idx val="0"/>
          <c:order val="0"/>
          <c:tx>
            <c:strRef>
              <c:f>Sheet1!$B$1</c:f>
              <c:strCache>
                <c:ptCount val="1"/>
                <c:pt idx="0">
                  <c:v>Very poor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9679301169926194E-3"/>
                  <c:y val="-0.11166276641380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1957240155990201E-2"/>
                  <c:y val="-0.13223222338476501"/>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Theatre/galleries/museums - range</c:v>
                </c:pt>
                <c:pt idx="1">
                  <c:v>Theatre/galleries/museums - quality of service</c:v>
                </c:pt>
                <c:pt idx="2">
                  <c:v>Theatre/galleries/museums - value for money</c:v>
                </c:pt>
              </c:strCache>
            </c:strRef>
          </c:cat>
          <c:val>
            <c:numRef>
              <c:f>Sheet1!$B$2:$B$4</c:f>
              <c:numCache>
                <c:formatCode>0%</c:formatCode>
                <c:ptCount val="3"/>
                <c:pt idx="0">
                  <c:v>0.02</c:v>
                </c:pt>
                <c:pt idx="1">
                  <c:v>0.01</c:v>
                </c:pt>
              </c:numCache>
            </c:numRef>
          </c:val>
        </c:ser>
        <c:ser>
          <c:idx val="1"/>
          <c:order val="1"/>
          <c:tx>
            <c:strRef>
              <c:f>Sheet1!$C$1</c:f>
              <c:strCache>
                <c:ptCount val="1"/>
                <c:pt idx="0">
                  <c:v>Poor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3770654484718E-2"/>
                  <c:y val="-9.6970297148828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7828960623960803E-2"/>
                  <c:y val="-0.11753975411979201"/>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54091353314791E-2"/>
                  <c:y val="-0.10284728485481801"/>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Theatre/galleries/museums - range</c:v>
                </c:pt>
                <c:pt idx="1">
                  <c:v>Theatre/galleries/museums - quality of service</c:v>
                </c:pt>
                <c:pt idx="2">
                  <c:v>Theatre/galleries/museums - value for money</c:v>
                </c:pt>
              </c:strCache>
            </c:strRef>
          </c:cat>
          <c:val>
            <c:numRef>
              <c:f>Sheet1!$C$2:$C$4</c:f>
              <c:numCache>
                <c:formatCode>0%</c:formatCode>
                <c:ptCount val="3"/>
                <c:pt idx="0">
                  <c:v>0.03</c:v>
                </c:pt>
                <c:pt idx="1">
                  <c:v>0.01</c:v>
                </c:pt>
                <c:pt idx="2">
                  <c:v>0.02</c:v>
                </c:pt>
              </c:numCache>
            </c:numRef>
          </c:val>
        </c:ser>
        <c:ser>
          <c:idx val="2"/>
          <c:order val="2"/>
          <c:tx>
            <c:strRef>
              <c:f>Sheet1!$D$1</c:f>
              <c:strCache>
                <c:ptCount val="1"/>
                <c:pt idx="0">
                  <c:v>Average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Theatre/galleries/museums - range</c:v>
                </c:pt>
                <c:pt idx="1">
                  <c:v>Theatre/galleries/museums - quality of service</c:v>
                </c:pt>
                <c:pt idx="2">
                  <c:v>Theatre/galleries/museums - value for money</c:v>
                </c:pt>
              </c:strCache>
            </c:strRef>
          </c:cat>
          <c:val>
            <c:numRef>
              <c:f>Sheet1!$D$2:$D$4</c:f>
              <c:numCache>
                <c:formatCode>0%</c:formatCode>
                <c:ptCount val="3"/>
                <c:pt idx="0">
                  <c:v>0.13</c:v>
                </c:pt>
                <c:pt idx="1">
                  <c:v>0.11</c:v>
                </c:pt>
                <c:pt idx="2">
                  <c:v>0.12</c:v>
                </c:pt>
              </c:numCache>
            </c:numRef>
          </c:val>
        </c:ser>
        <c:ser>
          <c:idx val="3"/>
          <c:order val="3"/>
          <c:tx>
            <c:strRef>
              <c:f>Sheet1!$E$1</c:f>
              <c:strCache>
                <c:ptCount val="1"/>
                <c:pt idx="0">
                  <c:v>Good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Theatre/galleries/museums - range</c:v>
                </c:pt>
                <c:pt idx="1">
                  <c:v>Theatre/galleries/museums - quality of service</c:v>
                </c:pt>
                <c:pt idx="2">
                  <c:v>Theatre/galleries/museums - value for money</c:v>
                </c:pt>
              </c:strCache>
            </c:strRef>
          </c:cat>
          <c:val>
            <c:numRef>
              <c:f>Sheet1!$E$2:$E$4</c:f>
              <c:numCache>
                <c:formatCode>0%</c:formatCode>
                <c:ptCount val="3"/>
                <c:pt idx="0">
                  <c:v>0.32</c:v>
                </c:pt>
                <c:pt idx="1">
                  <c:v>0.33</c:v>
                </c:pt>
                <c:pt idx="2">
                  <c:v>0.39</c:v>
                </c:pt>
              </c:numCache>
            </c:numRef>
          </c:val>
        </c:ser>
        <c:ser>
          <c:idx val="4"/>
          <c:order val="4"/>
          <c:tx>
            <c:strRef>
              <c:f>Sheet1!$F$1</c:f>
              <c:strCache>
                <c:ptCount val="1"/>
                <c:pt idx="0">
                  <c:v>Very good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Theatre/galleries/museums - range</c:v>
                </c:pt>
                <c:pt idx="1">
                  <c:v>Theatre/galleries/museums - quality of service</c:v>
                </c:pt>
                <c:pt idx="2">
                  <c:v>Theatre/galleries/museums - value for money</c:v>
                </c:pt>
              </c:strCache>
            </c:strRef>
          </c:cat>
          <c:val>
            <c:numRef>
              <c:f>Sheet1!$F$2:$F$4</c:f>
              <c:numCache>
                <c:formatCode>0%</c:formatCode>
                <c:ptCount val="3"/>
                <c:pt idx="0">
                  <c:v>0.5</c:v>
                </c:pt>
                <c:pt idx="1">
                  <c:v>0.54</c:v>
                </c:pt>
                <c:pt idx="2">
                  <c:v>0.46</c:v>
                </c:pt>
              </c:numCache>
            </c:numRef>
          </c:val>
        </c:ser>
        <c:dLbls>
          <c:showLegendKey val="0"/>
          <c:showVal val="0"/>
          <c:showCatName val="0"/>
          <c:showSerName val="0"/>
          <c:showPercent val="0"/>
          <c:showBubbleSize val="0"/>
        </c:dLbls>
        <c:gapWidth val="150"/>
        <c:overlap val="100"/>
        <c:axId val="200408064"/>
        <c:axId val="227898112"/>
      </c:barChart>
      <c:catAx>
        <c:axId val="20040806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7898112"/>
        <c:crosses val="autoZero"/>
        <c:auto val="1"/>
        <c:lblAlgn val="ctr"/>
        <c:lblOffset val="100"/>
        <c:noMultiLvlLbl val="0"/>
      </c:catAx>
      <c:valAx>
        <c:axId val="227898112"/>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0408064"/>
        <c:crosses val="autoZero"/>
        <c:crossBetween val="between"/>
        <c:majorUnit val="0.2"/>
      </c:valAx>
      <c:spPr>
        <a:noFill/>
        <a:ln>
          <a:noFill/>
        </a:ln>
        <a:effectLst/>
      </c:spPr>
    </c:plotArea>
    <c:legend>
      <c:legendPos val="b"/>
      <c:layout>
        <c:manualLayout>
          <c:xMode val="edge"/>
          <c:yMode val="edge"/>
          <c:x val="0.33974932634603699"/>
          <c:y val="0.90594730858990002"/>
          <c:w val="0.45322294697952598"/>
          <c:h val="6.68121033632279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165679331298"/>
          <c:y val="8.84919933957663E-2"/>
          <c:w val="0.65327828452205905"/>
          <c:h val="0.68311597668316804"/>
        </c:manualLayout>
      </c:layout>
      <c:barChart>
        <c:barDir val="bar"/>
        <c:grouping val="stacked"/>
        <c:varyColors val="0"/>
        <c:ser>
          <c:idx val="0"/>
          <c:order val="0"/>
          <c:tx>
            <c:strRef>
              <c:f>Sheet1!$B$1</c:f>
              <c:strCache>
                <c:ptCount val="1"/>
                <c:pt idx="0">
                  <c:v>Very poor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Sheet1!$A$2:$A$3</c:f>
              <c:strCache>
                <c:ptCount val="2"/>
                <c:pt idx="0">
                  <c:v>Quality of the beaches</c:v>
                </c:pt>
                <c:pt idx="1">
                  <c:v>Cleanliness of the beaches</c:v>
                </c:pt>
              </c:strCache>
            </c:strRef>
          </c:cat>
          <c:val>
            <c:numRef>
              <c:f>Sheet1!$B$2:$B$3</c:f>
              <c:numCache>
                <c:formatCode>General</c:formatCode>
                <c:ptCount val="2"/>
              </c:numCache>
            </c:numRef>
          </c:val>
        </c:ser>
        <c:ser>
          <c:idx val="1"/>
          <c:order val="1"/>
          <c:tx>
            <c:strRef>
              <c:f>Sheet1!$C$1</c:f>
              <c:strCache>
                <c:ptCount val="1"/>
                <c:pt idx="0">
                  <c:v>Poor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Sheet1!$A$2:$A$3</c:f>
              <c:strCache>
                <c:ptCount val="2"/>
                <c:pt idx="0">
                  <c:v>Quality of the beaches</c:v>
                </c:pt>
                <c:pt idx="1">
                  <c:v>Cleanliness of the beaches</c:v>
                </c:pt>
              </c:strCache>
            </c:strRef>
          </c:cat>
          <c:val>
            <c:numRef>
              <c:f>Sheet1!$C$2:$C$3</c:f>
              <c:numCache>
                <c:formatCode>General</c:formatCode>
                <c:ptCount val="2"/>
              </c:numCache>
            </c:numRef>
          </c:val>
        </c:ser>
        <c:ser>
          <c:idx val="2"/>
          <c:order val="2"/>
          <c:tx>
            <c:strRef>
              <c:f>Sheet1!$D$1</c:f>
              <c:strCache>
                <c:ptCount val="1"/>
                <c:pt idx="0">
                  <c:v>Average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1957240155990201E-2"/>
                  <c:y val="-0.12463121654141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441205214486498E-2"/>
                  <c:y val="-0.14286993115723001"/>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Quality of the beaches</c:v>
                </c:pt>
                <c:pt idx="1">
                  <c:v>Cleanliness of the beaches</c:v>
                </c:pt>
              </c:strCache>
            </c:strRef>
          </c:cat>
          <c:val>
            <c:numRef>
              <c:f>Sheet1!$D$2:$D$3</c:f>
              <c:numCache>
                <c:formatCode>0%</c:formatCode>
                <c:ptCount val="2"/>
                <c:pt idx="0">
                  <c:v>0.02</c:v>
                </c:pt>
                <c:pt idx="1">
                  <c:v>0.02</c:v>
                </c:pt>
              </c:numCache>
            </c:numRef>
          </c:val>
        </c:ser>
        <c:ser>
          <c:idx val="3"/>
          <c:order val="3"/>
          <c:tx>
            <c:strRef>
              <c:f>Sheet1!$E$1</c:f>
              <c:strCache>
                <c:ptCount val="1"/>
                <c:pt idx="0">
                  <c:v>Good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Quality of the beaches</c:v>
                </c:pt>
                <c:pt idx="1">
                  <c:v>Cleanliness of the beaches</c:v>
                </c:pt>
              </c:strCache>
            </c:strRef>
          </c:cat>
          <c:val>
            <c:numRef>
              <c:f>Sheet1!$E$2:$E$3</c:f>
              <c:numCache>
                <c:formatCode>0%</c:formatCode>
                <c:ptCount val="2"/>
                <c:pt idx="0">
                  <c:v>0.11</c:v>
                </c:pt>
                <c:pt idx="1">
                  <c:v>0.12</c:v>
                </c:pt>
              </c:numCache>
            </c:numRef>
          </c:val>
        </c:ser>
        <c:ser>
          <c:idx val="4"/>
          <c:order val="4"/>
          <c:tx>
            <c:strRef>
              <c:f>Sheet1!$F$1</c:f>
              <c:strCache>
                <c:ptCount val="1"/>
                <c:pt idx="0">
                  <c:v>Very good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Quality of the beaches</c:v>
                </c:pt>
                <c:pt idx="1">
                  <c:v>Cleanliness of the beaches</c:v>
                </c:pt>
              </c:strCache>
            </c:strRef>
          </c:cat>
          <c:val>
            <c:numRef>
              <c:f>Sheet1!$F$2:$F$3</c:f>
              <c:numCache>
                <c:formatCode>0%</c:formatCode>
                <c:ptCount val="2"/>
                <c:pt idx="0">
                  <c:v>0.87</c:v>
                </c:pt>
                <c:pt idx="1">
                  <c:v>0.85</c:v>
                </c:pt>
              </c:numCache>
            </c:numRef>
          </c:val>
        </c:ser>
        <c:dLbls>
          <c:showLegendKey val="0"/>
          <c:showVal val="0"/>
          <c:showCatName val="0"/>
          <c:showSerName val="0"/>
          <c:showPercent val="0"/>
          <c:showBubbleSize val="0"/>
        </c:dLbls>
        <c:gapWidth val="150"/>
        <c:overlap val="100"/>
        <c:axId val="227938304"/>
        <c:axId val="227939840"/>
      </c:barChart>
      <c:catAx>
        <c:axId val="22793830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7939840"/>
        <c:crosses val="autoZero"/>
        <c:auto val="1"/>
        <c:lblAlgn val="ctr"/>
        <c:lblOffset val="100"/>
        <c:noMultiLvlLbl val="0"/>
      </c:catAx>
      <c:valAx>
        <c:axId val="227939840"/>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7938304"/>
        <c:crosses val="autoZero"/>
        <c:crossBetween val="between"/>
        <c:majorUnit val="0.2"/>
      </c:valAx>
      <c:spPr>
        <a:noFill/>
        <a:ln>
          <a:noFill/>
        </a:ln>
        <a:effectLst/>
      </c:spPr>
    </c:plotArea>
    <c:legend>
      <c:legendPos val="b"/>
      <c:layout>
        <c:manualLayout>
          <c:xMode val="edge"/>
          <c:yMode val="edge"/>
          <c:x val="0.33974932634603699"/>
          <c:y val="0.90594730858990002"/>
          <c:w val="0.45322294697952598"/>
          <c:h val="6.68121033632279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10153956528399"/>
          <c:y val="0.13080360549731099"/>
          <c:w val="0.63534242428807397"/>
          <c:h val="0.64080435897708399"/>
        </c:manualLayout>
      </c:layout>
      <c:barChart>
        <c:barDir val="bar"/>
        <c:grouping val="stacked"/>
        <c:varyColors val="0"/>
        <c:ser>
          <c:idx val="0"/>
          <c:order val="0"/>
          <c:tx>
            <c:strRef>
              <c:f>Sheet1!$B$1</c:f>
              <c:strCache>
                <c:ptCount val="1"/>
                <c:pt idx="0">
                  <c:v>Very poor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54091353314791E-2"/>
                  <c:y val="-0.107346717581291"/>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8398445370476699E-2"/>
                  <c:y val="-8.281032499128189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54091353314791E-2"/>
                  <c:y val="-9.507852128628660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Road signs</c:v>
                </c:pt>
                <c:pt idx="1">
                  <c:v>Pedestrian signs</c:v>
                </c:pt>
                <c:pt idx="2">
                  <c:v>Display maps &amp; information boards</c:v>
                </c:pt>
              </c:strCache>
            </c:strRef>
          </c:cat>
          <c:val>
            <c:numRef>
              <c:f>Sheet1!$B$2:$B$4</c:f>
              <c:numCache>
                <c:formatCode>0%</c:formatCode>
                <c:ptCount val="3"/>
                <c:pt idx="0">
                  <c:v>0.02</c:v>
                </c:pt>
                <c:pt idx="1">
                  <c:v>0.01</c:v>
                </c:pt>
                <c:pt idx="2">
                  <c:v>0.02</c:v>
                </c:pt>
              </c:numCache>
            </c:numRef>
          </c:val>
        </c:ser>
        <c:ser>
          <c:idx val="1"/>
          <c:order val="1"/>
          <c:tx>
            <c:strRef>
              <c:f>Sheet1!$C$1</c:f>
              <c:strCache>
                <c:ptCount val="1"/>
                <c:pt idx="0">
                  <c:v>Poor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2"/>
              <c:layout>
                <c:manualLayout>
                  <c:x val="-4.4839650584963297E-3"/>
                  <c:y val="-1.2268196295004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Road signs</c:v>
                </c:pt>
                <c:pt idx="1">
                  <c:v>Pedestrian signs</c:v>
                </c:pt>
                <c:pt idx="2">
                  <c:v>Display maps &amp; information boards</c:v>
                </c:pt>
              </c:strCache>
            </c:strRef>
          </c:cat>
          <c:val>
            <c:numRef>
              <c:f>Sheet1!$C$2:$C$4</c:f>
              <c:numCache>
                <c:formatCode>0%</c:formatCode>
                <c:ptCount val="3"/>
                <c:pt idx="0">
                  <c:v>0.03</c:v>
                </c:pt>
                <c:pt idx="1">
                  <c:v>0.03</c:v>
                </c:pt>
                <c:pt idx="2">
                  <c:v>0.03</c:v>
                </c:pt>
              </c:numCache>
            </c:numRef>
          </c:val>
        </c:ser>
        <c:ser>
          <c:idx val="2"/>
          <c:order val="2"/>
          <c:tx>
            <c:strRef>
              <c:f>Sheet1!$D$1</c:f>
              <c:strCache>
                <c:ptCount val="1"/>
                <c:pt idx="0">
                  <c:v>Average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Road signs</c:v>
                </c:pt>
                <c:pt idx="1">
                  <c:v>Pedestrian signs</c:v>
                </c:pt>
                <c:pt idx="2">
                  <c:v>Display maps &amp; information boards</c:v>
                </c:pt>
              </c:strCache>
            </c:strRef>
          </c:cat>
          <c:val>
            <c:numRef>
              <c:f>Sheet1!$D$2:$D$4</c:f>
              <c:numCache>
                <c:formatCode>0%</c:formatCode>
                <c:ptCount val="3"/>
                <c:pt idx="0">
                  <c:v>0.08</c:v>
                </c:pt>
                <c:pt idx="1">
                  <c:v>0.12</c:v>
                </c:pt>
                <c:pt idx="2">
                  <c:v>0.12</c:v>
                </c:pt>
              </c:numCache>
            </c:numRef>
          </c:val>
        </c:ser>
        <c:ser>
          <c:idx val="3"/>
          <c:order val="3"/>
          <c:tx>
            <c:strRef>
              <c:f>Sheet1!$E$1</c:f>
              <c:strCache>
                <c:ptCount val="1"/>
                <c:pt idx="0">
                  <c:v>Good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Road signs</c:v>
                </c:pt>
                <c:pt idx="1">
                  <c:v>Pedestrian signs</c:v>
                </c:pt>
                <c:pt idx="2">
                  <c:v>Display maps &amp; information boards</c:v>
                </c:pt>
              </c:strCache>
            </c:strRef>
          </c:cat>
          <c:val>
            <c:numRef>
              <c:f>Sheet1!$E$2:$E$4</c:f>
              <c:numCache>
                <c:formatCode>0%</c:formatCode>
                <c:ptCount val="3"/>
                <c:pt idx="0">
                  <c:v>0.22</c:v>
                </c:pt>
                <c:pt idx="1">
                  <c:v>0.27</c:v>
                </c:pt>
                <c:pt idx="2">
                  <c:v>0.27</c:v>
                </c:pt>
              </c:numCache>
            </c:numRef>
          </c:val>
        </c:ser>
        <c:ser>
          <c:idx val="4"/>
          <c:order val="4"/>
          <c:tx>
            <c:strRef>
              <c:f>Sheet1!$F$1</c:f>
              <c:strCache>
                <c:ptCount val="1"/>
                <c:pt idx="0">
                  <c:v>Very good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Road signs</c:v>
                </c:pt>
                <c:pt idx="1">
                  <c:v>Pedestrian signs</c:v>
                </c:pt>
                <c:pt idx="2">
                  <c:v>Display maps &amp; information boards</c:v>
                </c:pt>
              </c:strCache>
            </c:strRef>
          </c:cat>
          <c:val>
            <c:numRef>
              <c:f>Sheet1!$F$2:$F$4</c:f>
              <c:numCache>
                <c:formatCode>0%</c:formatCode>
                <c:ptCount val="3"/>
                <c:pt idx="0">
                  <c:v>0.64</c:v>
                </c:pt>
                <c:pt idx="1">
                  <c:v>0.57999999999999996</c:v>
                </c:pt>
                <c:pt idx="2">
                  <c:v>0.56000000000000005</c:v>
                </c:pt>
              </c:numCache>
            </c:numRef>
          </c:val>
        </c:ser>
        <c:dLbls>
          <c:showLegendKey val="0"/>
          <c:showVal val="0"/>
          <c:showCatName val="0"/>
          <c:showSerName val="0"/>
          <c:showPercent val="0"/>
          <c:showBubbleSize val="0"/>
        </c:dLbls>
        <c:gapWidth val="150"/>
        <c:overlap val="100"/>
        <c:axId val="229422208"/>
        <c:axId val="229423744"/>
      </c:barChart>
      <c:catAx>
        <c:axId val="22942220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9423744"/>
        <c:crosses val="autoZero"/>
        <c:auto val="1"/>
        <c:lblAlgn val="ctr"/>
        <c:lblOffset val="100"/>
        <c:noMultiLvlLbl val="0"/>
      </c:catAx>
      <c:valAx>
        <c:axId val="229423744"/>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9422208"/>
        <c:crosses val="autoZero"/>
        <c:crossBetween val="between"/>
        <c:majorUnit val="0.2"/>
      </c:valAx>
      <c:spPr>
        <a:noFill/>
        <a:ln>
          <a:noFill/>
        </a:ln>
        <a:effectLst/>
      </c:spPr>
    </c:plotArea>
    <c:legend>
      <c:legendPos val="b"/>
      <c:layout>
        <c:manualLayout>
          <c:xMode val="edge"/>
          <c:yMode val="edge"/>
          <c:x val="0.33974932634603699"/>
          <c:y val="0.90594730858990002"/>
          <c:w val="0.45322294697952598"/>
          <c:h val="6.68121033632279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10153956528399"/>
          <c:y val="8.32581162735124E-2"/>
          <c:w val="0.63534242428807397"/>
          <c:h val="0.688349662604263"/>
        </c:manualLayout>
      </c:layout>
      <c:barChart>
        <c:barDir val="bar"/>
        <c:grouping val="stacked"/>
        <c:varyColors val="0"/>
        <c:ser>
          <c:idx val="0"/>
          <c:order val="0"/>
          <c:tx>
            <c:strRef>
              <c:f>Sheet1!$B$1</c:f>
              <c:strCache>
                <c:ptCount val="1"/>
                <c:pt idx="0">
                  <c:v>Very poor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5409135331479201E-2"/>
                  <c:y val="-0.12717486543997999"/>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Public transport - quality of service</c:v>
                </c:pt>
                <c:pt idx="1">
                  <c:v>Public transport - value for money</c:v>
                </c:pt>
              </c:strCache>
            </c:strRef>
          </c:cat>
          <c:val>
            <c:numRef>
              <c:f>Sheet1!$B$2:$B$3</c:f>
              <c:numCache>
                <c:formatCode>0%</c:formatCode>
                <c:ptCount val="2"/>
                <c:pt idx="0">
                  <c:v>0.01</c:v>
                </c:pt>
                <c:pt idx="1">
                  <c:v>0.04</c:v>
                </c:pt>
              </c:numCache>
            </c:numRef>
          </c:val>
        </c:ser>
        <c:ser>
          <c:idx val="1"/>
          <c:order val="1"/>
          <c:tx>
            <c:strRef>
              <c:f>Sheet1!$C$1</c:f>
              <c:strCache>
                <c:ptCount val="1"/>
                <c:pt idx="0">
                  <c:v>Poor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Public transport - quality of service</c:v>
                </c:pt>
                <c:pt idx="1">
                  <c:v>Public transport - value for money</c:v>
                </c:pt>
              </c:strCache>
            </c:strRef>
          </c:cat>
          <c:val>
            <c:numRef>
              <c:f>Sheet1!$C$2:$C$3</c:f>
              <c:numCache>
                <c:formatCode>0%</c:formatCode>
                <c:ptCount val="2"/>
                <c:pt idx="0">
                  <c:v>0.08</c:v>
                </c:pt>
                <c:pt idx="1">
                  <c:v>0.05</c:v>
                </c:pt>
              </c:numCache>
            </c:numRef>
          </c:val>
        </c:ser>
        <c:ser>
          <c:idx val="2"/>
          <c:order val="2"/>
          <c:tx>
            <c:strRef>
              <c:f>Sheet1!$D$1</c:f>
              <c:strCache>
                <c:ptCount val="1"/>
                <c:pt idx="0">
                  <c:v>Average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Public transport - quality of service</c:v>
                </c:pt>
                <c:pt idx="1">
                  <c:v>Public transport - value for money</c:v>
                </c:pt>
              </c:strCache>
            </c:strRef>
          </c:cat>
          <c:val>
            <c:numRef>
              <c:f>Sheet1!$D$2:$D$3</c:f>
              <c:numCache>
                <c:formatCode>0%</c:formatCode>
                <c:ptCount val="2"/>
                <c:pt idx="0">
                  <c:v>0.11</c:v>
                </c:pt>
                <c:pt idx="1">
                  <c:v>0.06</c:v>
                </c:pt>
              </c:numCache>
            </c:numRef>
          </c:val>
        </c:ser>
        <c:ser>
          <c:idx val="3"/>
          <c:order val="3"/>
          <c:tx>
            <c:strRef>
              <c:f>Sheet1!$E$1</c:f>
              <c:strCache>
                <c:ptCount val="1"/>
                <c:pt idx="0">
                  <c:v>Good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Public transport - quality of service</c:v>
                </c:pt>
                <c:pt idx="1">
                  <c:v>Public transport - value for money</c:v>
                </c:pt>
              </c:strCache>
            </c:strRef>
          </c:cat>
          <c:val>
            <c:numRef>
              <c:f>Sheet1!$E$2:$E$3</c:f>
              <c:numCache>
                <c:formatCode>0%</c:formatCode>
                <c:ptCount val="2"/>
                <c:pt idx="0">
                  <c:v>0.22</c:v>
                </c:pt>
                <c:pt idx="1">
                  <c:v>0.31</c:v>
                </c:pt>
              </c:numCache>
            </c:numRef>
          </c:val>
        </c:ser>
        <c:ser>
          <c:idx val="4"/>
          <c:order val="4"/>
          <c:tx>
            <c:strRef>
              <c:f>Sheet1!$F$1</c:f>
              <c:strCache>
                <c:ptCount val="1"/>
                <c:pt idx="0">
                  <c:v>Very good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Public transport - quality of service</c:v>
                </c:pt>
                <c:pt idx="1">
                  <c:v>Public transport - value for money</c:v>
                </c:pt>
              </c:strCache>
            </c:strRef>
          </c:cat>
          <c:val>
            <c:numRef>
              <c:f>Sheet1!$F$2:$F$3</c:f>
              <c:numCache>
                <c:formatCode>0%</c:formatCode>
                <c:ptCount val="2"/>
                <c:pt idx="0">
                  <c:v>0.57999999999999996</c:v>
                </c:pt>
                <c:pt idx="1">
                  <c:v>0.53</c:v>
                </c:pt>
              </c:numCache>
            </c:numRef>
          </c:val>
        </c:ser>
        <c:dLbls>
          <c:showLegendKey val="0"/>
          <c:showVal val="0"/>
          <c:showCatName val="0"/>
          <c:showSerName val="0"/>
          <c:showPercent val="0"/>
          <c:showBubbleSize val="0"/>
        </c:dLbls>
        <c:gapWidth val="150"/>
        <c:overlap val="100"/>
        <c:axId val="229792768"/>
        <c:axId val="229815040"/>
      </c:barChart>
      <c:catAx>
        <c:axId val="22979276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9815040"/>
        <c:crosses val="autoZero"/>
        <c:auto val="1"/>
        <c:lblAlgn val="ctr"/>
        <c:lblOffset val="100"/>
        <c:noMultiLvlLbl val="0"/>
      </c:catAx>
      <c:valAx>
        <c:axId val="229815040"/>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9792768"/>
        <c:crosses val="autoZero"/>
        <c:crossBetween val="between"/>
        <c:majorUnit val="0.2"/>
      </c:valAx>
      <c:spPr>
        <a:noFill/>
        <a:ln>
          <a:noFill/>
        </a:ln>
        <a:effectLst/>
      </c:spPr>
    </c:plotArea>
    <c:legend>
      <c:legendPos val="b"/>
      <c:layout>
        <c:manualLayout>
          <c:xMode val="edge"/>
          <c:yMode val="edge"/>
          <c:x val="0.33974932634603699"/>
          <c:y val="0.90594730858990002"/>
          <c:w val="0.45322294697952598"/>
          <c:h val="6.68121033632279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10153956528399"/>
          <c:y val="9.3109478047473798E-2"/>
          <c:w val="0.63534242428807397"/>
          <c:h val="0.678498180156066"/>
        </c:manualLayout>
      </c:layout>
      <c:barChart>
        <c:barDir val="bar"/>
        <c:grouping val="stacked"/>
        <c:varyColors val="0"/>
        <c:ser>
          <c:idx val="0"/>
          <c:order val="0"/>
          <c:tx>
            <c:strRef>
              <c:f>Sheet1!$B$1</c:f>
              <c:strCache>
                <c:ptCount val="1"/>
                <c:pt idx="0">
                  <c:v>Very poor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Sheet1!$A$2:$A$3</c:f>
              <c:strCache>
                <c:ptCount val="2"/>
                <c:pt idx="0">
                  <c:v>Upkeep of the parks &amp; open spaces</c:v>
                </c:pt>
                <c:pt idx="1">
                  <c:v>Cleanliness of the streets</c:v>
                </c:pt>
              </c:strCache>
            </c:strRef>
          </c:cat>
          <c:val>
            <c:numRef>
              <c:f>Sheet1!$B$2:$B$3</c:f>
              <c:numCache>
                <c:formatCode>General</c:formatCode>
                <c:ptCount val="2"/>
              </c:numCache>
            </c:numRef>
          </c:val>
        </c:ser>
        <c:ser>
          <c:idx val="1"/>
          <c:order val="1"/>
          <c:tx>
            <c:strRef>
              <c:f>Sheet1!$C$1</c:f>
              <c:strCache>
                <c:ptCount val="1"/>
                <c:pt idx="0">
                  <c:v>Poor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2.8398445370476699E-2"/>
                  <c:y val="-0.13517071723776"/>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Upkeep of the parks &amp; open spaces</c:v>
                </c:pt>
                <c:pt idx="1">
                  <c:v>Cleanliness of the streets</c:v>
                </c:pt>
              </c:strCache>
            </c:strRef>
          </c:cat>
          <c:val>
            <c:numRef>
              <c:f>Sheet1!$C$2:$C$3</c:f>
              <c:numCache>
                <c:formatCode>0%</c:formatCode>
                <c:ptCount val="2"/>
                <c:pt idx="1">
                  <c:v>0.01</c:v>
                </c:pt>
              </c:numCache>
            </c:numRef>
          </c:val>
        </c:ser>
        <c:ser>
          <c:idx val="2"/>
          <c:order val="2"/>
          <c:tx>
            <c:strRef>
              <c:f>Sheet1!$D$1</c:f>
              <c:strCache>
                <c:ptCount val="1"/>
                <c:pt idx="0">
                  <c:v>Average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Upkeep of the parks &amp; open spaces</c:v>
                </c:pt>
                <c:pt idx="1">
                  <c:v>Cleanliness of the streets</c:v>
                </c:pt>
              </c:strCache>
            </c:strRef>
          </c:cat>
          <c:val>
            <c:numRef>
              <c:f>Sheet1!$D$2:$D$3</c:f>
              <c:numCache>
                <c:formatCode>0%</c:formatCode>
                <c:ptCount val="2"/>
                <c:pt idx="0">
                  <c:v>0.05</c:v>
                </c:pt>
                <c:pt idx="1">
                  <c:v>0.08</c:v>
                </c:pt>
              </c:numCache>
            </c:numRef>
          </c:val>
        </c:ser>
        <c:ser>
          <c:idx val="3"/>
          <c:order val="3"/>
          <c:tx>
            <c:strRef>
              <c:f>Sheet1!$E$1</c:f>
              <c:strCache>
                <c:ptCount val="1"/>
                <c:pt idx="0">
                  <c:v>Good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Upkeep of the parks &amp; open spaces</c:v>
                </c:pt>
                <c:pt idx="1">
                  <c:v>Cleanliness of the streets</c:v>
                </c:pt>
              </c:strCache>
            </c:strRef>
          </c:cat>
          <c:val>
            <c:numRef>
              <c:f>Sheet1!$E$2:$E$3</c:f>
              <c:numCache>
                <c:formatCode>0%</c:formatCode>
                <c:ptCount val="2"/>
                <c:pt idx="0">
                  <c:v>0.28000000000000003</c:v>
                </c:pt>
                <c:pt idx="1">
                  <c:v>0.33</c:v>
                </c:pt>
              </c:numCache>
            </c:numRef>
          </c:val>
        </c:ser>
        <c:ser>
          <c:idx val="4"/>
          <c:order val="4"/>
          <c:tx>
            <c:strRef>
              <c:f>Sheet1!$F$1</c:f>
              <c:strCache>
                <c:ptCount val="1"/>
                <c:pt idx="0">
                  <c:v>Very good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Upkeep of the parks &amp; open spaces</c:v>
                </c:pt>
                <c:pt idx="1">
                  <c:v>Cleanliness of the streets</c:v>
                </c:pt>
              </c:strCache>
            </c:strRef>
          </c:cat>
          <c:val>
            <c:numRef>
              <c:f>Sheet1!$F$2:$F$3</c:f>
              <c:numCache>
                <c:formatCode>0%</c:formatCode>
                <c:ptCount val="2"/>
                <c:pt idx="0">
                  <c:v>0.66</c:v>
                </c:pt>
                <c:pt idx="1">
                  <c:v>0.57999999999999996</c:v>
                </c:pt>
              </c:numCache>
            </c:numRef>
          </c:val>
        </c:ser>
        <c:dLbls>
          <c:showLegendKey val="0"/>
          <c:showVal val="0"/>
          <c:showCatName val="0"/>
          <c:showSerName val="0"/>
          <c:showPercent val="0"/>
          <c:showBubbleSize val="0"/>
        </c:dLbls>
        <c:gapWidth val="150"/>
        <c:overlap val="100"/>
        <c:axId val="229568512"/>
        <c:axId val="229570048"/>
      </c:barChart>
      <c:catAx>
        <c:axId val="22956851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9570048"/>
        <c:crosses val="autoZero"/>
        <c:auto val="1"/>
        <c:lblAlgn val="ctr"/>
        <c:lblOffset val="100"/>
        <c:noMultiLvlLbl val="0"/>
      </c:catAx>
      <c:valAx>
        <c:axId val="229570048"/>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9568512"/>
        <c:crosses val="autoZero"/>
        <c:crossBetween val="between"/>
        <c:majorUnit val="0.2"/>
      </c:valAx>
      <c:spPr>
        <a:noFill/>
        <a:ln>
          <a:noFill/>
        </a:ln>
        <a:effectLst/>
      </c:spPr>
    </c:plotArea>
    <c:legend>
      <c:legendPos val="b"/>
      <c:layout>
        <c:manualLayout>
          <c:xMode val="edge"/>
          <c:yMode val="edge"/>
          <c:x val="0.33974932634603699"/>
          <c:y val="0.90594730858990002"/>
          <c:w val="0.45322294697952598"/>
          <c:h val="6.68121033632279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10153956528399"/>
          <c:y val="0.12902305307034101"/>
          <c:w val="0.63534242428807397"/>
          <c:h val="0.64258460513319904"/>
        </c:manualLayout>
      </c:layout>
      <c:barChart>
        <c:barDir val="bar"/>
        <c:grouping val="stacked"/>
        <c:varyColors val="0"/>
        <c:ser>
          <c:idx val="0"/>
          <c:order val="0"/>
          <c:tx>
            <c:strRef>
              <c:f>Sheet1!$B$1</c:f>
              <c:strCache>
                <c:ptCount val="1"/>
                <c:pt idx="0">
                  <c:v>Very poor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c:f>
              <c:strCache>
                <c:ptCount val="1"/>
                <c:pt idx="0">
                  <c:v>Enjoyment of using the South West Coast Path</c:v>
                </c:pt>
              </c:strCache>
            </c:strRef>
          </c:cat>
          <c:val>
            <c:numRef>
              <c:f>Sheet1!$B$2</c:f>
              <c:numCache>
                <c:formatCode>0%</c:formatCode>
                <c:ptCount val="1"/>
              </c:numCache>
            </c:numRef>
          </c:val>
        </c:ser>
        <c:ser>
          <c:idx val="1"/>
          <c:order val="1"/>
          <c:tx>
            <c:strRef>
              <c:f>Sheet1!$C$1</c:f>
              <c:strCache>
                <c:ptCount val="1"/>
                <c:pt idx="0">
                  <c:v>Poor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c:f>
              <c:strCache>
                <c:ptCount val="1"/>
                <c:pt idx="0">
                  <c:v>Enjoyment of using the South West Coast Path</c:v>
                </c:pt>
              </c:strCache>
            </c:strRef>
          </c:cat>
          <c:val>
            <c:numRef>
              <c:f>Sheet1!$C$2</c:f>
              <c:numCache>
                <c:formatCode>General</c:formatCode>
                <c:ptCount val="1"/>
              </c:numCache>
            </c:numRef>
          </c:val>
        </c:ser>
        <c:ser>
          <c:idx val="2"/>
          <c:order val="2"/>
          <c:tx>
            <c:strRef>
              <c:f>Sheet1!$D$1</c:f>
              <c:strCache>
                <c:ptCount val="1"/>
                <c:pt idx="0">
                  <c:v>Average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3914480311980301E-2"/>
                  <c:y val="-0.19915709785408001"/>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Enjoyment of using the South West Coast Path</c:v>
                </c:pt>
              </c:strCache>
            </c:strRef>
          </c:cat>
          <c:val>
            <c:numRef>
              <c:f>Sheet1!$D$2</c:f>
              <c:numCache>
                <c:formatCode>0%</c:formatCode>
                <c:ptCount val="1"/>
                <c:pt idx="0">
                  <c:v>0.02</c:v>
                </c:pt>
              </c:numCache>
            </c:numRef>
          </c:val>
        </c:ser>
        <c:ser>
          <c:idx val="3"/>
          <c:order val="3"/>
          <c:tx>
            <c:strRef>
              <c:f>Sheet1!$E$1</c:f>
              <c:strCache>
                <c:ptCount val="1"/>
                <c:pt idx="0">
                  <c:v>Good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Enjoyment of using the South West Coast Path</c:v>
                </c:pt>
              </c:strCache>
            </c:strRef>
          </c:cat>
          <c:val>
            <c:numRef>
              <c:f>Sheet1!$E$2</c:f>
              <c:numCache>
                <c:formatCode>0%</c:formatCode>
                <c:ptCount val="1"/>
                <c:pt idx="0">
                  <c:v>0.18</c:v>
                </c:pt>
              </c:numCache>
            </c:numRef>
          </c:val>
        </c:ser>
        <c:ser>
          <c:idx val="4"/>
          <c:order val="4"/>
          <c:tx>
            <c:strRef>
              <c:f>Sheet1!$F$1</c:f>
              <c:strCache>
                <c:ptCount val="1"/>
                <c:pt idx="0">
                  <c:v>Very good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Enjoyment of using the South West Coast Path</c:v>
                </c:pt>
              </c:strCache>
            </c:strRef>
          </c:cat>
          <c:val>
            <c:numRef>
              <c:f>Sheet1!$F$2</c:f>
              <c:numCache>
                <c:formatCode>0%</c:formatCode>
                <c:ptCount val="1"/>
                <c:pt idx="0">
                  <c:v>0.8</c:v>
                </c:pt>
              </c:numCache>
            </c:numRef>
          </c:val>
        </c:ser>
        <c:dLbls>
          <c:showLegendKey val="0"/>
          <c:showVal val="0"/>
          <c:showCatName val="0"/>
          <c:showSerName val="0"/>
          <c:showPercent val="0"/>
          <c:showBubbleSize val="0"/>
        </c:dLbls>
        <c:gapWidth val="150"/>
        <c:overlap val="100"/>
        <c:axId val="229733120"/>
        <c:axId val="229734656"/>
      </c:barChart>
      <c:catAx>
        <c:axId val="22973312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9734656"/>
        <c:crosses val="autoZero"/>
        <c:auto val="1"/>
        <c:lblAlgn val="ctr"/>
        <c:lblOffset val="100"/>
        <c:noMultiLvlLbl val="0"/>
      </c:catAx>
      <c:valAx>
        <c:axId val="229734656"/>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9733120"/>
        <c:crosses val="autoZero"/>
        <c:crossBetween val="between"/>
        <c:majorUnit val="0.2"/>
      </c:valAx>
      <c:spPr>
        <a:noFill/>
        <a:ln>
          <a:noFill/>
        </a:ln>
        <a:effectLst/>
      </c:spPr>
    </c:plotArea>
    <c:legend>
      <c:legendPos val="b"/>
      <c:layout>
        <c:manualLayout>
          <c:xMode val="edge"/>
          <c:yMode val="edge"/>
          <c:x val="0.33974932634603699"/>
          <c:y val="0.90594730858990002"/>
          <c:w val="0.45322294697952598"/>
          <c:h val="6.68121033632279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165679331298"/>
          <c:y val="0.15840695730777399"/>
          <c:w val="0.65327828452205905"/>
          <c:h val="0.61320080597105397"/>
        </c:manualLayout>
      </c:layout>
      <c:barChart>
        <c:barDir val="bar"/>
        <c:grouping val="stacked"/>
        <c:varyColors val="0"/>
        <c:ser>
          <c:idx val="0"/>
          <c:order val="0"/>
          <c:tx>
            <c:strRef>
              <c:f>Sheet1!$B$1</c:f>
              <c:strCache>
                <c:ptCount val="1"/>
                <c:pt idx="0">
                  <c:v>Very poor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8.9679301169926506E-3"/>
                  <c:y val="-9.4021201657586498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Parking - ease of parking</c:v>
                </c:pt>
                <c:pt idx="1">
                  <c:v>Parking - quality of service</c:v>
                </c:pt>
                <c:pt idx="2">
                  <c:v>Parking - value for money</c:v>
                </c:pt>
              </c:strCache>
            </c:strRef>
          </c:cat>
          <c:val>
            <c:numRef>
              <c:f>Sheet1!$B$2:$B$4</c:f>
              <c:numCache>
                <c:formatCode>0%</c:formatCode>
                <c:ptCount val="3"/>
                <c:pt idx="0">
                  <c:v>0.06</c:v>
                </c:pt>
                <c:pt idx="1">
                  <c:v>0.03</c:v>
                </c:pt>
                <c:pt idx="2">
                  <c:v>0.09</c:v>
                </c:pt>
              </c:numCache>
            </c:numRef>
          </c:val>
        </c:ser>
        <c:ser>
          <c:idx val="1"/>
          <c:order val="1"/>
          <c:tx>
            <c:strRef>
              <c:f>Sheet1!$C$1</c:f>
              <c:strCache>
                <c:ptCount val="1"/>
                <c:pt idx="0">
                  <c:v>Poor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Parking - ease of parking</c:v>
                </c:pt>
                <c:pt idx="1">
                  <c:v>Parking - quality of service</c:v>
                </c:pt>
                <c:pt idx="2">
                  <c:v>Parking - value for money</c:v>
                </c:pt>
              </c:strCache>
            </c:strRef>
          </c:cat>
          <c:val>
            <c:numRef>
              <c:f>Sheet1!$C$2:$C$4</c:f>
              <c:numCache>
                <c:formatCode>0%</c:formatCode>
                <c:ptCount val="3"/>
                <c:pt idx="0">
                  <c:v>7.0000000000000007E-2</c:v>
                </c:pt>
                <c:pt idx="1">
                  <c:v>0.05</c:v>
                </c:pt>
                <c:pt idx="2">
                  <c:v>0.12</c:v>
                </c:pt>
              </c:numCache>
            </c:numRef>
          </c:val>
        </c:ser>
        <c:ser>
          <c:idx val="2"/>
          <c:order val="2"/>
          <c:tx>
            <c:strRef>
              <c:f>Sheet1!$D$1</c:f>
              <c:strCache>
                <c:ptCount val="1"/>
                <c:pt idx="0">
                  <c:v>Average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Parking - ease of parking</c:v>
                </c:pt>
                <c:pt idx="1">
                  <c:v>Parking - quality of service</c:v>
                </c:pt>
                <c:pt idx="2">
                  <c:v>Parking - value for money</c:v>
                </c:pt>
              </c:strCache>
            </c:strRef>
          </c:cat>
          <c:val>
            <c:numRef>
              <c:f>Sheet1!$D$2:$D$4</c:f>
              <c:numCache>
                <c:formatCode>0%</c:formatCode>
                <c:ptCount val="3"/>
                <c:pt idx="0">
                  <c:v>0.17</c:v>
                </c:pt>
                <c:pt idx="1">
                  <c:v>0.2</c:v>
                </c:pt>
                <c:pt idx="2">
                  <c:v>0.24</c:v>
                </c:pt>
              </c:numCache>
            </c:numRef>
          </c:val>
        </c:ser>
        <c:ser>
          <c:idx val="3"/>
          <c:order val="3"/>
          <c:tx>
            <c:strRef>
              <c:f>Sheet1!$E$1</c:f>
              <c:strCache>
                <c:ptCount val="1"/>
                <c:pt idx="0">
                  <c:v>Good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Parking - ease of parking</c:v>
                </c:pt>
                <c:pt idx="1">
                  <c:v>Parking - quality of service</c:v>
                </c:pt>
                <c:pt idx="2">
                  <c:v>Parking - value for money</c:v>
                </c:pt>
              </c:strCache>
            </c:strRef>
          </c:cat>
          <c:val>
            <c:numRef>
              <c:f>Sheet1!$E$2:$E$4</c:f>
              <c:numCache>
                <c:formatCode>0%</c:formatCode>
                <c:ptCount val="3"/>
                <c:pt idx="0">
                  <c:v>0.28999999999999998</c:v>
                </c:pt>
                <c:pt idx="1">
                  <c:v>0.35</c:v>
                </c:pt>
                <c:pt idx="2">
                  <c:v>0.28999999999999998</c:v>
                </c:pt>
              </c:numCache>
            </c:numRef>
          </c:val>
        </c:ser>
        <c:ser>
          <c:idx val="4"/>
          <c:order val="4"/>
          <c:tx>
            <c:strRef>
              <c:f>Sheet1!$F$1</c:f>
              <c:strCache>
                <c:ptCount val="1"/>
                <c:pt idx="0">
                  <c:v>Very good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Parking - ease of parking</c:v>
                </c:pt>
                <c:pt idx="1">
                  <c:v>Parking - quality of service</c:v>
                </c:pt>
                <c:pt idx="2">
                  <c:v>Parking - value for money</c:v>
                </c:pt>
              </c:strCache>
            </c:strRef>
          </c:cat>
          <c:val>
            <c:numRef>
              <c:f>Sheet1!$F$2:$F$4</c:f>
              <c:numCache>
                <c:formatCode>0%</c:formatCode>
                <c:ptCount val="3"/>
                <c:pt idx="0">
                  <c:v>0.41</c:v>
                </c:pt>
                <c:pt idx="1">
                  <c:v>0.36</c:v>
                </c:pt>
                <c:pt idx="2">
                  <c:v>0.25</c:v>
                </c:pt>
              </c:numCache>
            </c:numRef>
          </c:val>
        </c:ser>
        <c:dLbls>
          <c:showLegendKey val="0"/>
          <c:showVal val="0"/>
          <c:showCatName val="0"/>
          <c:showSerName val="0"/>
          <c:showPercent val="0"/>
          <c:showBubbleSize val="0"/>
        </c:dLbls>
        <c:gapWidth val="150"/>
        <c:overlap val="100"/>
        <c:axId val="229885824"/>
        <c:axId val="229887360"/>
      </c:barChart>
      <c:catAx>
        <c:axId val="22988582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9887360"/>
        <c:crosses val="autoZero"/>
        <c:auto val="1"/>
        <c:lblAlgn val="ctr"/>
        <c:lblOffset val="100"/>
        <c:noMultiLvlLbl val="0"/>
      </c:catAx>
      <c:valAx>
        <c:axId val="229887360"/>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9885824"/>
        <c:crosses val="autoZero"/>
        <c:crossBetween val="between"/>
        <c:majorUnit val="0.2"/>
      </c:valAx>
      <c:spPr>
        <a:noFill/>
        <a:ln>
          <a:noFill/>
        </a:ln>
        <a:effectLst/>
      </c:spPr>
    </c:plotArea>
    <c:legend>
      <c:legendPos val="b"/>
      <c:layout>
        <c:manualLayout>
          <c:xMode val="edge"/>
          <c:yMode val="edge"/>
          <c:x val="0.33974932634603699"/>
          <c:y val="0.90594730858990002"/>
          <c:w val="0.45322294697952598"/>
          <c:h val="6.68121033632279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165679331298"/>
          <c:y val="0.117268116971491"/>
          <c:w val="0.65327828452205905"/>
          <c:h val="0.65433964639044195"/>
        </c:manualLayout>
      </c:layout>
      <c:barChart>
        <c:barDir val="bar"/>
        <c:grouping val="stacked"/>
        <c:varyColors val="0"/>
        <c:ser>
          <c:idx val="0"/>
          <c:order val="0"/>
          <c:tx>
            <c:strRef>
              <c:f>Sheet1!$B$1</c:f>
              <c:strCache>
                <c:ptCount val="1"/>
                <c:pt idx="0">
                  <c:v>Very poor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2"/>
              <c:layout>
                <c:manualLayout>
                  <c:x val="2.3914480311980402E-2"/>
                  <c:y val="-0.10284728485481801"/>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Nightlife/evening entertainment - range</c:v>
                </c:pt>
                <c:pt idx="1">
                  <c:v>Nightlife/evening entertainment - quality of service</c:v>
                </c:pt>
                <c:pt idx="2">
                  <c:v>Nightlife/evening entertainment - value for money</c:v>
                </c:pt>
              </c:strCache>
            </c:strRef>
          </c:cat>
          <c:val>
            <c:numRef>
              <c:f>Sheet1!$B$2:$B$4</c:f>
              <c:numCache>
                <c:formatCode>0%</c:formatCode>
                <c:ptCount val="3"/>
                <c:pt idx="0">
                  <c:v>0.04</c:v>
                </c:pt>
                <c:pt idx="1">
                  <c:v>0.04</c:v>
                </c:pt>
                <c:pt idx="2">
                  <c:v>0.03</c:v>
                </c:pt>
              </c:numCache>
            </c:numRef>
          </c:val>
        </c:ser>
        <c:ser>
          <c:idx val="1"/>
          <c:order val="1"/>
          <c:tx>
            <c:strRef>
              <c:f>Sheet1!$C$1</c:f>
              <c:strCache>
                <c:ptCount val="1"/>
                <c:pt idx="0">
                  <c:v>Poor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Nightlife/evening entertainment - range</c:v>
                </c:pt>
                <c:pt idx="1">
                  <c:v>Nightlife/evening entertainment - quality of service</c:v>
                </c:pt>
                <c:pt idx="2">
                  <c:v>Nightlife/evening entertainment - value for money</c:v>
                </c:pt>
              </c:strCache>
            </c:strRef>
          </c:cat>
          <c:val>
            <c:numRef>
              <c:f>Sheet1!$C$2:$C$4</c:f>
              <c:numCache>
                <c:formatCode>0%</c:formatCode>
                <c:ptCount val="3"/>
                <c:pt idx="0">
                  <c:v>0.08</c:v>
                </c:pt>
                <c:pt idx="1">
                  <c:v>0.04</c:v>
                </c:pt>
                <c:pt idx="2">
                  <c:v>0.06</c:v>
                </c:pt>
              </c:numCache>
            </c:numRef>
          </c:val>
        </c:ser>
        <c:ser>
          <c:idx val="2"/>
          <c:order val="2"/>
          <c:tx>
            <c:strRef>
              <c:f>Sheet1!$D$1</c:f>
              <c:strCache>
                <c:ptCount val="1"/>
                <c:pt idx="0">
                  <c:v>Average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Nightlife/evening entertainment - range</c:v>
                </c:pt>
                <c:pt idx="1">
                  <c:v>Nightlife/evening entertainment - quality of service</c:v>
                </c:pt>
                <c:pt idx="2">
                  <c:v>Nightlife/evening entertainment - value for money</c:v>
                </c:pt>
              </c:strCache>
            </c:strRef>
          </c:cat>
          <c:val>
            <c:numRef>
              <c:f>Sheet1!$D$2:$D$4</c:f>
              <c:numCache>
                <c:formatCode>0%</c:formatCode>
                <c:ptCount val="3"/>
                <c:pt idx="0">
                  <c:v>0.16</c:v>
                </c:pt>
                <c:pt idx="1">
                  <c:v>0.14000000000000001</c:v>
                </c:pt>
                <c:pt idx="2">
                  <c:v>0.16</c:v>
                </c:pt>
              </c:numCache>
            </c:numRef>
          </c:val>
        </c:ser>
        <c:ser>
          <c:idx val="3"/>
          <c:order val="3"/>
          <c:tx>
            <c:strRef>
              <c:f>Sheet1!$E$1</c:f>
              <c:strCache>
                <c:ptCount val="1"/>
                <c:pt idx="0">
                  <c:v>Good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Nightlife/evening entertainment - range</c:v>
                </c:pt>
                <c:pt idx="1">
                  <c:v>Nightlife/evening entertainment - quality of service</c:v>
                </c:pt>
                <c:pt idx="2">
                  <c:v>Nightlife/evening entertainment - value for money</c:v>
                </c:pt>
              </c:strCache>
            </c:strRef>
          </c:cat>
          <c:val>
            <c:numRef>
              <c:f>Sheet1!$E$2:$E$4</c:f>
              <c:numCache>
                <c:formatCode>0%</c:formatCode>
                <c:ptCount val="3"/>
                <c:pt idx="0">
                  <c:v>0.33</c:v>
                </c:pt>
                <c:pt idx="1">
                  <c:v>0.38</c:v>
                </c:pt>
                <c:pt idx="2">
                  <c:v>0.36</c:v>
                </c:pt>
              </c:numCache>
            </c:numRef>
          </c:val>
        </c:ser>
        <c:ser>
          <c:idx val="4"/>
          <c:order val="4"/>
          <c:tx>
            <c:strRef>
              <c:f>Sheet1!$F$1</c:f>
              <c:strCache>
                <c:ptCount val="1"/>
                <c:pt idx="0">
                  <c:v>Very good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Nightlife/evening entertainment - range</c:v>
                </c:pt>
                <c:pt idx="1">
                  <c:v>Nightlife/evening entertainment - quality of service</c:v>
                </c:pt>
                <c:pt idx="2">
                  <c:v>Nightlife/evening entertainment - value for money</c:v>
                </c:pt>
              </c:strCache>
            </c:strRef>
          </c:cat>
          <c:val>
            <c:numRef>
              <c:f>Sheet1!$F$2:$F$4</c:f>
              <c:numCache>
                <c:formatCode>0%</c:formatCode>
                <c:ptCount val="3"/>
                <c:pt idx="0">
                  <c:v>0.39</c:v>
                </c:pt>
                <c:pt idx="1">
                  <c:v>0.39</c:v>
                </c:pt>
                <c:pt idx="2">
                  <c:v>0.4</c:v>
                </c:pt>
              </c:numCache>
            </c:numRef>
          </c:val>
        </c:ser>
        <c:dLbls>
          <c:showLegendKey val="0"/>
          <c:showVal val="0"/>
          <c:showCatName val="0"/>
          <c:showSerName val="0"/>
          <c:showPercent val="0"/>
          <c:showBubbleSize val="0"/>
        </c:dLbls>
        <c:gapWidth val="150"/>
        <c:overlap val="100"/>
        <c:axId val="231075840"/>
        <c:axId val="231077376"/>
      </c:barChart>
      <c:catAx>
        <c:axId val="23107584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31077376"/>
        <c:crosses val="autoZero"/>
        <c:auto val="1"/>
        <c:lblAlgn val="ctr"/>
        <c:lblOffset val="100"/>
        <c:noMultiLvlLbl val="0"/>
      </c:catAx>
      <c:valAx>
        <c:axId val="231077376"/>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31075840"/>
        <c:crosses val="autoZero"/>
        <c:crossBetween val="between"/>
        <c:majorUnit val="0.2"/>
      </c:valAx>
      <c:spPr>
        <a:noFill/>
        <a:ln>
          <a:noFill/>
        </a:ln>
        <a:effectLst/>
      </c:spPr>
    </c:plotArea>
    <c:legend>
      <c:legendPos val="b"/>
      <c:layout>
        <c:manualLayout>
          <c:xMode val="edge"/>
          <c:yMode val="edge"/>
          <c:x val="0.33974932634603699"/>
          <c:y val="0.90594730858990002"/>
          <c:w val="0.45322294697952598"/>
          <c:h val="6.68121033632279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165679331298"/>
          <c:y val="0.117268116971491"/>
          <c:w val="0.65327828452205905"/>
          <c:h val="0.65433964639044195"/>
        </c:manualLayout>
      </c:layout>
      <c:barChart>
        <c:barDir val="bar"/>
        <c:grouping val="stacked"/>
        <c:varyColors val="0"/>
        <c:ser>
          <c:idx val="0"/>
          <c:order val="0"/>
          <c:tx>
            <c:strRef>
              <c:f>Sheet1!$B$1</c:f>
              <c:strCache>
                <c:ptCount val="1"/>
                <c:pt idx="0">
                  <c:v>Very poor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Sheet1!$A$2:$A$4</c:f>
              <c:strCache>
                <c:ptCount val="3"/>
                <c:pt idx="0">
                  <c:v>General atmosphere</c:v>
                </c:pt>
                <c:pt idx="1">
                  <c:v>Feeling of welcome</c:v>
                </c:pt>
                <c:pt idx="2">
                  <c:v>Overall enjoyment of your visit</c:v>
                </c:pt>
              </c:strCache>
            </c:strRef>
          </c:cat>
          <c:val>
            <c:numRef>
              <c:f>Sheet1!$B$2:$B$4</c:f>
              <c:numCache>
                <c:formatCode>General</c:formatCode>
                <c:ptCount val="3"/>
              </c:numCache>
            </c:numRef>
          </c:val>
        </c:ser>
        <c:ser>
          <c:idx val="1"/>
          <c:order val="1"/>
          <c:tx>
            <c:strRef>
              <c:f>Sheet1!$C$1</c:f>
              <c:strCache>
                <c:ptCount val="1"/>
                <c:pt idx="0">
                  <c:v>Poor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Sheet1!$A$2:$A$4</c:f>
              <c:strCache>
                <c:ptCount val="3"/>
                <c:pt idx="0">
                  <c:v>General atmosphere</c:v>
                </c:pt>
                <c:pt idx="1">
                  <c:v>Feeling of welcome</c:v>
                </c:pt>
                <c:pt idx="2">
                  <c:v>Overall enjoyment of your visit</c:v>
                </c:pt>
              </c:strCache>
            </c:strRef>
          </c:cat>
          <c:val>
            <c:numRef>
              <c:f>Sheet1!$C$2:$C$4</c:f>
              <c:numCache>
                <c:formatCode>General</c:formatCode>
                <c:ptCount val="3"/>
              </c:numCache>
            </c:numRef>
          </c:val>
        </c:ser>
        <c:ser>
          <c:idx val="2"/>
          <c:order val="2"/>
          <c:tx>
            <c:strRef>
              <c:f>Sheet1!$D$1</c:f>
              <c:strCache>
                <c:ptCount val="1"/>
                <c:pt idx="0">
                  <c:v>Average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1957240155990201E-2"/>
                  <c:y val="-8.521632173684889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69037903509779E-2"/>
                  <c:y val="-8.521632173684889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69037903509779E-2"/>
                  <c:y val="-9.990879100182280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General atmosphere</c:v>
                </c:pt>
                <c:pt idx="1">
                  <c:v>Feeling of welcome</c:v>
                </c:pt>
                <c:pt idx="2">
                  <c:v>Overall enjoyment of your visit</c:v>
                </c:pt>
              </c:strCache>
            </c:strRef>
          </c:cat>
          <c:val>
            <c:numRef>
              <c:f>Sheet1!$D$2:$D$4</c:f>
              <c:numCache>
                <c:formatCode>0%</c:formatCode>
                <c:ptCount val="3"/>
                <c:pt idx="0">
                  <c:v>0.02</c:v>
                </c:pt>
                <c:pt idx="1">
                  <c:v>0.02</c:v>
                </c:pt>
                <c:pt idx="2">
                  <c:v>0.02</c:v>
                </c:pt>
              </c:numCache>
            </c:numRef>
          </c:val>
        </c:ser>
        <c:ser>
          <c:idx val="3"/>
          <c:order val="3"/>
          <c:tx>
            <c:strRef>
              <c:f>Sheet1!$E$1</c:f>
              <c:strCache>
                <c:ptCount val="1"/>
                <c:pt idx="0">
                  <c:v>Good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General atmosphere</c:v>
                </c:pt>
                <c:pt idx="1">
                  <c:v>Feeling of welcome</c:v>
                </c:pt>
                <c:pt idx="2">
                  <c:v>Overall enjoyment of your visit</c:v>
                </c:pt>
              </c:strCache>
            </c:strRef>
          </c:cat>
          <c:val>
            <c:numRef>
              <c:f>Sheet1!$E$2:$E$4</c:f>
              <c:numCache>
                <c:formatCode>0%</c:formatCode>
                <c:ptCount val="3"/>
                <c:pt idx="0">
                  <c:v>0.15</c:v>
                </c:pt>
                <c:pt idx="1">
                  <c:v>0.15</c:v>
                </c:pt>
                <c:pt idx="2">
                  <c:v>0.13</c:v>
                </c:pt>
              </c:numCache>
            </c:numRef>
          </c:val>
        </c:ser>
        <c:ser>
          <c:idx val="4"/>
          <c:order val="4"/>
          <c:tx>
            <c:strRef>
              <c:f>Sheet1!$F$1</c:f>
              <c:strCache>
                <c:ptCount val="1"/>
                <c:pt idx="0">
                  <c:v>Very good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General atmosphere</c:v>
                </c:pt>
                <c:pt idx="1">
                  <c:v>Feeling of welcome</c:v>
                </c:pt>
                <c:pt idx="2">
                  <c:v>Overall enjoyment of your visit</c:v>
                </c:pt>
              </c:strCache>
            </c:strRef>
          </c:cat>
          <c:val>
            <c:numRef>
              <c:f>Sheet1!$F$2:$F$4</c:f>
              <c:numCache>
                <c:formatCode>0%</c:formatCode>
                <c:ptCount val="3"/>
                <c:pt idx="0">
                  <c:v>0.83</c:v>
                </c:pt>
                <c:pt idx="1">
                  <c:v>0.83</c:v>
                </c:pt>
                <c:pt idx="2">
                  <c:v>0.84</c:v>
                </c:pt>
              </c:numCache>
            </c:numRef>
          </c:val>
        </c:ser>
        <c:dLbls>
          <c:showLegendKey val="0"/>
          <c:showVal val="0"/>
          <c:showCatName val="0"/>
          <c:showSerName val="0"/>
          <c:showPercent val="0"/>
          <c:showBubbleSize val="0"/>
        </c:dLbls>
        <c:gapWidth val="150"/>
        <c:overlap val="100"/>
        <c:axId val="231011072"/>
        <c:axId val="231012608"/>
      </c:barChart>
      <c:catAx>
        <c:axId val="23101107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31012608"/>
        <c:crosses val="autoZero"/>
        <c:auto val="1"/>
        <c:lblAlgn val="ctr"/>
        <c:lblOffset val="100"/>
        <c:noMultiLvlLbl val="0"/>
      </c:catAx>
      <c:valAx>
        <c:axId val="231012608"/>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31011072"/>
        <c:crosses val="autoZero"/>
        <c:crossBetween val="between"/>
        <c:majorUnit val="0.2"/>
      </c:valAx>
      <c:spPr>
        <a:noFill/>
        <a:ln>
          <a:noFill/>
        </a:ln>
        <a:effectLst/>
      </c:spPr>
    </c:plotArea>
    <c:legend>
      <c:legendPos val="b"/>
      <c:layout>
        <c:manualLayout>
          <c:xMode val="edge"/>
          <c:yMode val="edge"/>
          <c:x val="0.33974932634603699"/>
          <c:y val="0.90594730858990002"/>
          <c:w val="0.45322294697952598"/>
          <c:h val="6.68121033632279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01277469999"/>
          <c:y val="0.12706531242880401"/>
          <c:w val="0.89619872253000099"/>
          <c:h val="0.59344629693303796"/>
        </c:manualLayout>
      </c:layout>
      <c:barChart>
        <c:barDir val="col"/>
        <c:grouping val="stacked"/>
        <c:varyColors val="0"/>
        <c:ser>
          <c:idx val="0"/>
          <c:order val="0"/>
          <c:tx>
            <c:strRef>
              <c:f>Sheet1!$B$1</c:f>
              <c:strCache>
                <c:ptCount val="1"/>
                <c:pt idx="0">
                  <c:v>Adults only</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2016/17</c:v>
                </c:pt>
                <c:pt idx="1">
                  <c:v>2015/16</c:v>
                </c:pt>
                <c:pt idx="2">
                  <c:v>2014/15</c:v>
                </c:pt>
                <c:pt idx="3">
                  <c:v>2013/14</c:v>
                </c:pt>
                <c:pt idx="4">
                  <c:v>2012/13</c:v>
                </c:pt>
              </c:strCache>
            </c:strRef>
          </c:cat>
          <c:val>
            <c:numRef>
              <c:f>Sheet1!$B$2:$B$6</c:f>
              <c:numCache>
                <c:formatCode>0%</c:formatCode>
                <c:ptCount val="5"/>
                <c:pt idx="0">
                  <c:v>0.73</c:v>
                </c:pt>
                <c:pt idx="1">
                  <c:v>0.78</c:v>
                </c:pt>
                <c:pt idx="2">
                  <c:v>0.82</c:v>
                </c:pt>
                <c:pt idx="3">
                  <c:v>0.76</c:v>
                </c:pt>
                <c:pt idx="4">
                  <c:v>0.76</c:v>
                </c:pt>
              </c:numCache>
            </c:numRef>
          </c:val>
        </c:ser>
        <c:ser>
          <c:idx val="1"/>
          <c:order val="1"/>
          <c:tx>
            <c:strRef>
              <c:f>Sheet1!$C$1</c:f>
              <c:strCache>
                <c:ptCount val="1"/>
                <c:pt idx="0">
                  <c:v>Adults with children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2016/17</c:v>
                </c:pt>
                <c:pt idx="1">
                  <c:v>2015/16</c:v>
                </c:pt>
                <c:pt idx="2">
                  <c:v>2014/15</c:v>
                </c:pt>
                <c:pt idx="3">
                  <c:v>2013/14</c:v>
                </c:pt>
                <c:pt idx="4">
                  <c:v>2012/13</c:v>
                </c:pt>
              </c:strCache>
            </c:strRef>
          </c:cat>
          <c:val>
            <c:numRef>
              <c:f>Sheet1!$C$2:$C$6</c:f>
              <c:numCache>
                <c:formatCode>0%</c:formatCode>
                <c:ptCount val="5"/>
                <c:pt idx="0">
                  <c:v>0.27</c:v>
                </c:pt>
                <c:pt idx="1">
                  <c:v>0.22</c:v>
                </c:pt>
                <c:pt idx="2">
                  <c:v>0.18</c:v>
                </c:pt>
                <c:pt idx="3">
                  <c:v>0.24</c:v>
                </c:pt>
                <c:pt idx="4">
                  <c:v>0.24</c:v>
                </c:pt>
              </c:numCache>
            </c:numRef>
          </c:val>
        </c:ser>
        <c:dLbls>
          <c:showLegendKey val="0"/>
          <c:showVal val="0"/>
          <c:showCatName val="0"/>
          <c:showSerName val="0"/>
          <c:showPercent val="0"/>
          <c:showBubbleSize val="0"/>
        </c:dLbls>
        <c:gapWidth val="150"/>
        <c:overlap val="100"/>
        <c:axId val="198022272"/>
        <c:axId val="198023808"/>
      </c:barChart>
      <c:catAx>
        <c:axId val="198022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8023808"/>
        <c:crosses val="autoZero"/>
        <c:auto val="1"/>
        <c:lblAlgn val="ctr"/>
        <c:lblOffset val="100"/>
        <c:noMultiLvlLbl val="0"/>
      </c:catAx>
      <c:valAx>
        <c:axId val="19802380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022272"/>
        <c:crosses val="autoZero"/>
        <c:crossBetween val="between"/>
        <c:majorUnit val="0.2"/>
      </c:valAx>
      <c:spPr>
        <a:noFill/>
        <a:ln>
          <a:noFill/>
        </a:ln>
        <a:effectLst/>
      </c:spPr>
    </c:plotArea>
    <c:legend>
      <c:legendPos val="b"/>
      <c:layout>
        <c:manualLayout>
          <c:xMode val="edge"/>
          <c:yMode val="edge"/>
          <c:x val="0.23695916042496101"/>
          <c:y val="0.89002817023021896"/>
          <c:w val="0.562934964108466"/>
          <c:h val="0.10018086305444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01277469999"/>
          <c:y val="7.6627024303700803E-2"/>
          <c:w val="0.89619872253000099"/>
          <c:h val="0.55398497801906998"/>
        </c:manualLayout>
      </c:layout>
      <c:barChart>
        <c:barDir val="col"/>
        <c:grouping val="stacked"/>
        <c:varyColors val="0"/>
        <c:ser>
          <c:idx val="0"/>
          <c:order val="0"/>
          <c:tx>
            <c:strRef>
              <c:f>Sheet1!$B$1</c:f>
              <c:strCache>
                <c:ptCount val="1"/>
                <c:pt idx="0">
                  <c:v>Much worse than expected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4686347615263998E-2"/>
                  <c:y val="-1.9814647236870798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2015/16</c:v>
                </c:pt>
                <c:pt idx="2">
                  <c:v>2014/15</c:v>
                </c:pt>
                <c:pt idx="3">
                  <c:v>2013/14</c:v>
                </c:pt>
              </c:strCache>
            </c:strRef>
          </c:cat>
          <c:val>
            <c:numRef>
              <c:f>Sheet1!$B$2:$B$5</c:f>
              <c:numCache>
                <c:formatCode>General</c:formatCode>
                <c:ptCount val="4"/>
                <c:pt idx="0" formatCode="0%">
                  <c:v>0.01</c:v>
                </c:pt>
              </c:numCache>
            </c:numRef>
          </c:val>
        </c:ser>
        <c:ser>
          <c:idx val="1"/>
          <c:order val="1"/>
          <c:tx>
            <c:strRef>
              <c:f>Sheet1!$C$1</c:f>
              <c:strCache>
                <c:ptCount val="1"/>
                <c:pt idx="0">
                  <c:v>Worse than expected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2772141067171905E-2"/>
                  <c:y val="-1.18887883421225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8.8943727970987804E-2"/>
                  <c:y val="-1.9814647236870798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8.3553199003049305E-2"/>
                  <c:y val="-1.9814647236870798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3"/>
              <c:layout>
                <c:manualLayout>
                  <c:x val="8.0857934519079994E-2"/>
                  <c:y val="-1.9814647236870798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2015/16</c:v>
                </c:pt>
                <c:pt idx="2">
                  <c:v>2014/15</c:v>
                </c:pt>
                <c:pt idx="3">
                  <c:v>2013/14</c:v>
                </c:pt>
              </c:strCache>
            </c:strRef>
          </c:cat>
          <c:val>
            <c:numRef>
              <c:f>Sheet1!$C$2:$C$5</c:f>
              <c:numCache>
                <c:formatCode>0%</c:formatCode>
                <c:ptCount val="4"/>
                <c:pt idx="0">
                  <c:v>0.01</c:v>
                </c:pt>
                <c:pt idx="1">
                  <c:v>0.01</c:v>
                </c:pt>
                <c:pt idx="2">
                  <c:v>0.01</c:v>
                </c:pt>
                <c:pt idx="3">
                  <c:v>0.01</c:v>
                </c:pt>
              </c:numCache>
            </c:numRef>
          </c:val>
        </c:ser>
        <c:ser>
          <c:idx val="2"/>
          <c:order val="2"/>
          <c:tx>
            <c:strRef>
              <c:f>Sheet1!$D$1</c:f>
              <c:strCache>
                <c:ptCount val="1"/>
                <c:pt idx="0">
                  <c:v>As expected</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6952644839693301E-3"/>
                  <c:y val="-1.873404686866169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2016/17</c:v>
                </c:pt>
                <c:pt idx="1">
                  <c:v>2015/16</c:v>
                </c:pt>
                <c:pt idx="2">
                  <c:v>2014/15</c:v>
                </c:pt>
                <c:pt idx="3">
                  <c:v>2013/14</c:v>
                </c:pt>
              </c:strCache>
            </c:strRef>
          </c:cat>
          <c:val>
            <c:numRef>
              <c:f>Sheet1!$D$2:$D$5</c:f>
              <c:numCache>
                <c:formatCode>0%</c:formatCode>
                <c:ptCount val="4"/>
                <c:pt idx="0">
                  <c:v>0.71</c:v>
                </c:pt>
                <c:pt idx="1">
                  <c:v>0.65</c:v>
                </c:pt>
                <c:pt idx="2">
                  <c:v>0.63</c:v>
                </c:pt>
                <c:pt idx="3">
                  <c:v>0.56999999999999995</c:v>
                </c:pt>
              </c:numCache>
            </c:numRef>
          </c:val>
        </c:ser>
        <c:ser>
          <c:idx val="3"/>
          <c:order val="3"/>
          <c:tx>
            <c:strRef>
              <c:f>Sheet1!$E$1</c:f>
              <c:strCache>
                <c:ptCount val="1"/>
                <c:pt idx="0">
                  <c:v>Better than expected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dLbl>
              <c:idx val="3"/>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2016/17</c:v>
                </c:pt>
                <c:pt idx="1">
                  <c:v>2015/16</c:v>
                </c:pt>
                <c:pt idx="2">
                  <c:v>2014/15</c:v>
                </c:pt>
                <c:pt idx="3">
                  <c:v>2013/14</c:v>
                </c:pt>
              </c:strCache>
            </c:strRef>
          </c:cat>
          <c:val>
            <c:numRef>
              <c:f>Sheet1!$E$2:$E$5</c:f>
              <c:numCache>
                <c:formatCode>0%</c:formatCode>
                <c:ptCount val="4"/>
                <c:pt idx="0">
                  <c:v>0.21</c:v>
                </c:pt>
                <c:pt idx="1">
                  <c:v>0.24</c:v>
                </c:pt>
                <c:pt idx="2">
                  <c:v>0.27</c:v>
                </c:pt>
                <c:pt idx="3">
                  <c:v>0.28999999999999998</c:v>
                </c:pt>
              </c:numCache>
            </c:numRef>
          </c:val>
        </c:ser>
        <c:ser>
          <c:idx val="4"/>
          <c:order val="4"/>
          <c:tx>
            <c:strRef>
              <c:f>Sheet1!$F$1</c:f>
              <c:strCache>
                <c:ptCount val="1"/>
                <c:pt idx="0">
                  <c:v>Much better than expectedq</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076876583202594E-2"/>
                  <c:y val="-1.18887883421225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2016/17</c:v>
                </c:pt>
                <c:pt idx="1">
                  <c:v>2015/16</c:v>
                </c:pt>
                <c:pt idx="2">
                  <c:v>2014/15</c:v>
                </c:pt>
                <c:pt idx="3">
                  <c:v>2013/14</c:v>
                </c:pt>
              </c:strCache>
            </c:strRef>
          </c:cat>
          <c:val>
            <c:numRef>
              <c:f>Sheet1!$F$2:$F$5</c:f>
              <c:numCache>
                <c:formatCode>0%</c:formatCode>
                <c:ptCount val="4"/>
                <c:pt idx="0">
                  <c:v>0.06</c:v>
                </c:pt>
                <c:pt idx="1">
                  <c:v>0.08</c:v>
                </c:pt>
                <c:pt idx="2">
                  <c:v>0.08</c:v>
                </c:pt>
                <c:pt idx="3">
                  <c:v>0.12</c:v>
                </c:pt>
              </c:numCache>
            </c:numRef>
          </c:val>
        </c:ser>
        <c:ser>
          <c:idx val="5"/>
          <c:order val="5"/>
          <c:tx>
            <c:strRef>
              <c:f>Sheet1!$G$1</c:f>
              <c:strCache>
                <c:ptCount val="1"/>
                <c:pt idx="0">
                  <c:v>Don't know</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4"/>
                <c:pt idx="0">
                  <c:v>2016/17</c:v>
                </c:pt>
                <c:pt idx="1">
                  <c:v>2015/16</c:v>
                </c:pt>
                <c:pt idx="2">
                  <c:v>2014/15</c:v>
                </c:pt>
                <c:pt idx="3">
                  <c:v>2013/14</c:v>
                </c:pt>
              </c:strCache>
            </c:strRef>
          </c:cat>
          <c:val>
            <c:numRef>
              <c:f>Sheet1!$G$2:$G$5</c:f>
              <c:numCache>
                <c:formatCode>0%</c:formatCode>
                <c:ptCount val="4"/>
                <c:pt idx="0">
                  <c:v>0.01</c:v>
                </c:pt>
                <c:pt idx="1">
                  <c:v>0.01</c:v>
                </c:pt>
                <c:pt idx="2">
                  <c:v>0.01</c:v>
                </c:pt>
                <c:pt idx="3">
                  <c:v>0.01</c:v>
                </c:pt>
              </c:numCache>
            </c:numRef>
          </c:val>
        </c:ser>
        <c:dLbls>
          <c:showLegendKey val="0"/>
          <c:showVal val="0"/>
          <c:showCatName val="0"/>
          <c:showSerName val="0"/>
          <c:showPercent val="0"/>
          <c:showBubbleSize val="0"/>
        </c:dLbls>
        <c:gapWidth val="150"/>
        <c:overlap val="100"/>
        <c:axId val="231175680"/>
        <c:axId val="231177216"/>
      </c:barChart>
      <c:catAx>
        <c:axId val="231175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31177216"/>
        <c:crosses val="autoZero"/>
        <c:auto val="1"/>
        <c:lblAlgn val="ctr"/>
        <c:lblOffset val="100"/>
        <c:noMultiLvlLbl val="0"/>
      </c:catAx>
      <c:valAx>
        <c:axId val="2311772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1175680"/>
        <c:crosses val="autoZero"/>
        <c:crossBetween val="between"/>
        <c:majorUnit val="0.2"/>
      </c:valAx>
      <c:spPr>
        <a:noFill/>
        <a:ln>
          <a:noFill/>
        </a:ln>
        <a:effectLst/>
      </c:spPr>
    </c:plotArea>
    <c:legend>
      <c:legendPos val="b"/>
      <c:layout>
        <c:manualLayout>
          <c:xMode val="edge"/>
          <c:yMode val="edge"/>
          <c:x val="6.4462237434549693E-2"/>
          <c:y val="0.81653352887945796"/>
          <c:w val="0.91719807944366405"/>
          <c:h val="0.183466471120542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510386420283006E-2"/>
          <c:y val="5.2349300347840598E-2"/>
          <c:w val="0.89911826343525603"/>
          <c:h val="0.64900040294741201"/>
        </c:manualLayout>
      </c:layout>
      <c:barChart>
        <c:barDir val="col"/>
        <c:grouping val="stacked"/>
        <c:varyColors val="0"/>
        <c:ser>
          <c:idx val="0"/>
          <c:order val="0"/>
          <c:tx>
            <c:strRef>
              <c:f>Sheet1!$B$1</c:f>
              <c:strCache>
                <c:ptCount val="1"/>
                <c:pt idx="0">
                  <c:v>Detractors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10536111702261999"/>
                  <c:y val="-5.095112888691390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93279035626557E-2"/>
                  <c:y val="-5.487044649359949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4746985431237501E-2"/>
                  <c:y val="-3.919317606685680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2016/17</c:v>
                </c:pt>
                <c:pt idx="1">
                  <c:v>Summer</c:v>
                </c:pt>
                <c:pt idx="2">
                  <c:v>Autumn/winter</c:v>
                </c:pt>
                <c:pt idx="3">
                  <c:v>Spring</c:v>
                </c:pt>
              </c:strCache>
            </c:strRef>
          </c:cat>
          <c:val>
            <c:numRef>
              <c:f>Sheet1!$B$2:$B$5</c:f>
              <c:numCache>
                <c:formatCode>0%</c:formatCode>
                <c:ptCount val="4"/>
                <c:pt idx="0">
                  <c:v>0.02</c:v>
                </c:pt>
                <c:pt idx="1">
                  <c:v>0.03</c:v>
                </c:pt>
                <c:pt idx="2">
                  <c:v>0.01</c:v>
                </c:pt>
              </c:numCache>
            </c:numRef>
          </c:val>
        </c:ser>
        <c:ser>
          <c:idx val="1"/>
          <c:order val="1"/>
          <c:tx>
            <c:strRef>
              <c:f>Sheet1!$C$1</c:f>
              <c:strCache>
                <c:ptCount val="1"/>
                <c:pt idx="0">
                  <c:v>Passives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Sheet1!$C$2:$C$5</c:f>
              <c:numCache>
                <c:formatCode>0%</c:formatCode>
                <c:ptCount val="4"/>
                <c:pt idx="0">
                  <c:v>0.24</c:v>
                </c:pt>
                <c:pt idx="1">
                  <c:v>0.26</c:v>
                </c:pt>
                <c:pt idx="2">
                  <c:v>0.23</c:v>
                </c:pt>
                <c:pt idx="3">
                  <c:v>0.21</c:v>
                </c:pt>
              </c:numCache>
            </c:numRef>
          </c:val>
        </c:ser>
        <c:ser>
          <c:idx val="2"/>
          <c:order val="2"/>
          <c:tx>
            <c:strRef>
              <c:f>Sheet1!$D$1</c:f>
              <c:strCache>
                <c:ptCount val="1"/>
                <c:pt idx="0">
                  <c:v>Promoters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Sheet1!$D$2:$D$5</c:f>
              <c:numCache>
                <c:formatCode>0%</c:formatCode>
                <c:ptCount val="4"/>
                <c:pt idx="0">
                  <c:v>0.75</c:v>
                </c:pt>
                <c:pt idx="1">
                  <c:v>0.71</c:v>
                </c:pt>
                <c:pt idx="2">
                  <c:v>0.76</c:v>
                </c:pt>
                <c:pt idx="3">
                  <c:v>0.78</c:v>
                </c:pt>
              </c:numCache>
            </c:numRef>
          </c:val>
        </c:ser>
        <c:dLbls>
          <c:showLegendKey val="0"/>
          <c:showVal val="0"/>
          <c:showCatName val="0"/>
          <c:showSerName val="0"/>
          <c:showPercent val="0"/>
          <c:showBubbleSize val="0"/>
        </c:dLbls>
        <c:gapWidth val="150"/>
        <c:overlap val="100"/>
        <c:axId val="233501056"/>
        <c:axId val="233502592"/>
      </c:barChart>
      <c:catAx>
        <c:axId val="233501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33502592"/>
        <c:crosses val="autoZero"/>
        <c:auto val="1"/>
        <c:lblAlgn val="ctr"/>
        <c:lblOffset val="100"/>
        <c:noMultiLvlLbl val="0"/>
      </c:catAx>
      <c:valAx>
        <c:axId val="23350259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3350105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654575721095E-2"/>
          <c:y val="6.9602054798144103E-2"/>
          <c:w val="0.919732393122076"/>
          <c:h val="0.63687063667726995"/>
        </c:manualLayout>
      </c:layout>
      <c:barChart>
        <c:barDir val="col"/>
        <c:grouping val="stacked"/>
        <c:varyColors val="0"/>
        <c:ser>
          <c:idx val="0"/>
          <c:order val="0"/>
          <c:tx>
            <c:strRef>
              <c:f>Sheet1!$B$1</c:f>
              <c:strCache>
                <c:ptCount val="1"/>
                <c:pt idx="0">
                  <c:v>Very unlikely</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101666360406156"/>
                  <c:y val="-4.8152037945322503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0.103976959506296"/>
                  <c:y val="-3.7040029188709599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5492166705176606E-2"/>
                  <c:y val="-1.8520014594354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2016/17</c:v>
                </c:pt>
                <c:pt idx="1">
                  <c:v>Summer</c:v>
                </c:pt>
                <c:pt idx="2">
                  <c:v>Autumn/winter</c:v>
                </c:pt>
                <c:pt idx="3">
                  <c:v>Spring</c:v>
                </c:pt>
              </c:strCache>
            </c:strRef>
          </c:cat>
          <c:val>
            <c:numRef>
              <c:f>Sheet1!$B$2:$B$5</c:f>
              <c:numCache>
                <c:formatCode>General</c:formatCode>
                <c:ptCount val="4"/>
                <c:pt idx="0" formatCode="0%">
                  <c:v>0.01</c:v>
                </c:pt>
                <c:pt idx="2" formatCode="0%">
                  <c:v>0.01</c:v>
                </c:pt>
                <c:pt idx="3" formatCode="0%">
                  <c:v>0.03</c:v>
                </c:pt>
              </c:numCache>
            </c:numRef>
          </c:val>
        </c:ser>
        <c:ser>
          <c:idx val="1"/>
          <c:order val="1"/>
          <c:tx>
            <c:strRef>
              <c:f>Sheet1!$C$1</c:f>
              <c:strCache>
                <c:ptCount val="1"/>
                <c:pt idx="0">
                  <c:v>Unlikely</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9.9355761306016102E-2"/>
                  <c:y val="-0.10371208172838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13219355906856"/>
                  <c:y val="-8.88960700529031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2423964005596396E-2"/>
                  <c:y val="-0.1296401021604839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2016/17</c:v>
                </c:pt>
                <c:pt idx="1">
                  <c:v>Summer</c:v>
                </c:pt>
                <c:pt idx="2">
                  <c:v>Autumn/winter</c:v>
                </c:pt>
                <c:pt idx="3">
                  <c:v>Spring</c:v>
                </c:pt>
              </c:strCache>
            </c:strRef>
          </c:cat>
          <c:val>
            <c:numRef>
              <c:f>Sheet1!$C$2:$C$5</c:f>
              <c:numCache>
                <c:formatCode>0%</c:formatCode>
                <c:ptCount val="4"/>
                <c:pt idx="0">
                  <c:v>0.01</c:v>
                </c:pt>
                <c:pt idx="1">
                  <c:v>0.01</c:v>
                </c:pt>
                <c:pt idx="2">
                  <c:v>0.01</c:v>
                </c:pt>
              </c:numCache>
            </c:numRef>
          </c:val>
        </c:ser>
        <c:ser>
          <c:idx val="2"/>
          <c:order val="2"/>
          <c:tx>
            <c:strRef>
              <c:f>Sheet1!$D$1</c:f>
              <c:strCache>
                <c:ptCount val="1"/>
                <c:pt idx="0">
                  <c:v>Neither unlikely nor likely</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9.9355761306016102E-2"/>
                  <c:y val="-0.16668013134919299"/>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9355761306016102E-2"/>
                  <c:y val="-0.14075211091709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103976959506296"/>
                  <c:y val="-5.556004378306449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9.0113364905456503E-2"/>
                  <c:y val="-9.630407589064489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2016/17</c:v>
                </c:pt>
                <c:pt idx="1">
                  <c:v>Summer</c:v>
                </c:pt>
                <c:pt idx="2">
                  <c:v>Autumn/winter</c:v>
                </c:pt>
                <c:pt idx="3">
                  <c:v>Spring</c:v>
                </c:pt>
              </c:strCache>
            </c:strRef>
          </c:cat>
          <c:val>
            <c:numRef>
              <c:f>Sheet1!$D$2:$D$5</c:f>
              <c:numCache>
                <c:formatCode>0%</c:formatCode>
                <c:ptCount val="4"/>
                <c:pt idx="0">
                  <c:v>0.02</c:v>
                </c:pt>
                <c:pt idx="1">
                  <c:v>0.03</c:v>
                </c:pt>
                <c:pt idx="2">
                  <c:v>0.01</c:v>
                </c:pt>
                <c:pt idx="3">
                  <c:v>0.01</c:v>
                </c:pt>
              </c:numCache>
            </c:numRef>
          </c:val>
        </c:ser>
        <c:ser>
          <c:idx val="3"/>
          <c:order val="3"/>
          <c:tx>
            <c:strRef>
              <c:f>Sheet1!$E$1</c:f>
              <c:strCache>
                <c:ptCount val="1"/>
                <c:pt idx="0">
                  <c:v>Likely</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2016/17</c:v>
                </c:pt>
                <c:pt idx="1">
                  <c:v>Summer</c:v>
                </c:pt>
                <c:pt idx="2">
                  <c:v>Autumn/winter</c:v>
                </c:pt>
                <c:pt idx="3">
                  <c:v>Spring</c:v>
                </c:pt>
              </c:strCache>
            </c:strRef>
          </c:cat>
          <c:val>
            <c:numRef>
              <c:f>Sheet1!$E$2:$E$5</c:f>
              <c:numCache>
                <c:formatCode>0%</c:formatCode>
                <c:ptCount val="4"/>
                <c:pt idx="0">
                  <c:v>0.12</c:v>
                </c:pt>
                <c:pt idx="1">
                  <c:v>0.13</c:v>
                </c:pt>
                <c:pt idx="2">
                  <c:v>0.11</c:v>
                </c:pt>
                <c:pt idx="3">
                  <c:v>0.09</c:v>
                </c:pt>
              </c:numCache>
            </c:numRef>
          </c:val>
        </c:ser>
        <c:ser>
          <c:idx val="4"/>
          <c:order val="4"/>
          <c:tx>
            <c:strRef>
              <c:f>Sheet1!$F$1</c:f>
              <c:strCache>
                <c:ptCount val="1"/>
                <c:pt idx="0">
                  <c:v>Very likely</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2016/17</c:v>
                </c:pt>
                <c:pt idx="1">
                  <c:v>Summer</c:v>
                </c:pt>
                <c:pt idx="2">
                  <c:v>Autumn/winter</c:v>
                </c:pt>
                <c:pt idx="3">
                  <c:v>Spring</c:v>
                </c:pt>
              </c:strCache>
            </c:strRef>
          </c:cat>
          <c:val>
            <c:numRef>
              <c:f>Sheet1!$F$2:$F$5</c:f>
              <c:numCache>
                <c:formatCode>0%</c:formatCode>
                <c:ptCount val="4"/>
                <c:pt idx="0">
                  <c:v>0.84</c:v>
                </c:pt>
                <c:pt idx="1">
                  <c:v>0.82</c:v>
                </c:pt>
                <c:pt idx="2">
                  <c:v>0.85</c:v>
                </c:pt>
                <c:pt idx="3">
                  <c:v>0.87</c:v>
                </c:pt>
              </c:numCache>
            </c:numRef>
          </c:val>
        </c:ser>
        <c:ser>
          <c:idx val="5"/>
          <c:order val="5"/>
          <c:tx>
            <c:strRef>
              <c:f>Sheet1!$G$1</c:f>
              <c:strCache>
                <c:ptCount val="1"/>
                <c:pt idx="0">
                  <c:v>Don't know</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4"/>
                <c:pt idx="0">
                  <c:v>2016/17</c:v>
                </c:pt>
                <c:pt idx="1">
                  <c:v>Summer</c:v>
                </c:pt>
                <c:pt idx="2">
                  <c:v>Autumn/winter</c:v>
                </c:pt>
                <c:pt idx="3">
                  <c:v>Spring</c:v>
                </c:pt>
              </c:strCache>
            </c:strRef>
          </c:cat>
          <c:val>
            <c:numRef>
              <c:f>Sheet1!$G$2:$G$5</c:f>
              <c:numCache>
                <c:formatCode>0%</c:formatCode>
                <c:ptCount val="4"/>
                <c:pt idx="1">
                  <c:v>0.01</c:v>
                </c:pt>
              </c:numCache>
            </c:numRef>
          </c:val>
        </c:ser>
        <c:dLbls>
          <c:showLegendKey val="0"/>
          <c:showVal val="0"/>
          <c:showCatName val="0"/>
          <c:showSerName val="0"/>
          <c:showPercent val="0"/>
          <c:showBubbleSize val="0"/>
        </c:dLbls>
        <c:gapWidth val="150"/>
        <c:overlap val="100"/>
        <c:axId val="234161664"/>
        <c:axId val="234163200"/>
      </c:barChart>
      <c:catAx>
        <c:axId val="234161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34163200"/>
        <c:crosses val="autoZero"/>
        <c:auto val="1"/>
        <c:lblAlgn val="ctr"/>
        <c:lblOffset val="100"/>
        <c:noMultiLvlLbl val="0"/>
      </c:catAx>
      <c:valAx>
        <c:axId val="23416320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34161664"/>
        <c:crosses val="autoZero"/>
        <c:crossBetween val="between"/>
        <c:majorUnit val="0.2"/>
      </c:valAx>
      <c:spPr>
        <a:noFill/>
        <a:ln>
          <a:noFill/>
        </a:ln>
        <a:effectLst/>
      </c:spPr>
    </c:plotArea>
    <c:legend>
      <c:legendPos val="b"/>
      <c:layout>
        <c:manualLayout>
          <c:xMode val="edge"/>
          <c:yMode val="edge"/>
          <c:x val="0.169756804896287"/>
          <c:y val="0.81948527192193699"/>
          <c:w val="0.751290023851932"/>
          <c:h val="0.1656987164025789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37805221954003E-2"/>
          <c:y val="6.9602054798144103E-2"/>
          <c:w val="0.90355814067727802"/>
          <c:h val="0.710950695054689"/>
        </c:manualLayout>
      </c:layout>
      <c:barChart>
        <c:barDir val="col"/>
        <c:grouping val="clustered"/>
        <c:varyColors val="0"/>
        <c:ser>
          <c:idx val="0"/>
          <c:order val="0"/>
          <c:tx>
            <c:strRef>
              <c:f>Sheet1!$B$1</c:f>
              <c:strCache>
                <c:ptCount val="1"/>
                <c:pt idx="0">
                  <c:v>Main holiday</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2016/17</c:v>
                </c:pt>
                <c:pt idx="1">
                  <c:v>Summer</c:v>
                </c:pt>
                <c:pt idx="2">
                  <c:v>Autumn/winter</c:v>
                </c:pt>
                <c:pt idx="3">
                  <c:v>Spring</c:v>
                </c:pt>
              </c:strCache>
            </c:strRef>
          </c:cat>
          <c:val>
            <c:numRef>
              <c:f>Sheet1!$B$2:$B$5</c:f>
              <c:numCache>
                <c:formatCode>0%</c:formatCode>
                <c:ptCount val="4"/>
                <c:pt idx="0">
                  <c:v>0.33</c:v>
                </c:pt>
                <c:pt idx="1">
                  <c:v>0.47</c:v>
                </c:pt>
                <c:pt idx="2">
                  <c:v>0.21</c:v>
                </c:pt>
                <c:pt idx="3">
                  <c:v>0.23</c:v>
                </c:pt>
              </c:numCache>
            </c:numRef>
          </c:val>
        </c:ser>
        <c:ser>
          <c:idx val="1"/>
          <c:order val="1"/>
          <c:tx>
            <c:strRef>
              <c:f>Sheet1!$C$1</c:f>
              <c:strCache>
                <c:ptCount val="1"/>
                <c:pt idx="0">
                  <c:v>Secondary/additional holiday</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2016/17</c:v>
                </c:pt>
                <c:pt idx="1">
                  <c:v>Summer</c:v>
                </c:pt>
                <c:pt idx="2">
                  <c:v>Autumn/winter</c:v>
                </c:pt>
                <c:pt idx="3">
                  <c:v>Spring</c:v>
                </c:pt>
              </c:strCache>
            </c:strRef>
          </c:cat>
          <c:val>
            <c:numRef>
              <c:f>Sheet1!$C$2:$C$5</c:f>
              <c:numCache>
                <c:formatCode>0%</c:formatCode>
                <c:ptCount val="4"/>
                <c:pt idx="0">
                  <c:v>0.72</c:v>
                </c:pt>
                <c:pt idx="1">
                  <c:v>0.67</c:v>
                </c:pt>
                <c:pt idx="2">
                  <c:v>0.78</c:v>
                </c:pt>
                <c:pt idx="3">
                  <c:v>0.76</c:v>
                </c:pt>
              </c:numCache>
            </c:numRef>
          </c:val>
        </c:ser>
        <c:ser>
          <c:idx val="2"/>
          <c:order val="2"/>
          <c:tx>
            <c:strRef>
              <c:f>Sheet1!$D$1</c:f>
              <c:strCache>
                <c:ptCount val="1"/>
                <c:pt idx="0">
                  <c:v>Short break</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2016/17</c:v>
                </c:pt>
                <c:pt idx="1">
                  <c:v>Summer</c:v>
                </c:pt>
                <c:pt idx="2">
                  <c:v>Autumn/winter</c:v>
                </c:pt>
                <c:pt idx="3">
                  <c:v>Spring</c:v>
                </c:pt>
              </c:strCache>
            </c:strRef>
          </c:cat>
          <c:val>
            <c:numRef>
              <c:f>Sheet1!$D$2:$D$5</c:f>
              <c:numCache>
                <c:formatCode>0%</c:formatCode>
                <c:ptCount val="4"/>
                <c:pt idx="0">
                  <c:v>0.43</c:v>
                </c:pt>
                <c:pt idx="1">
                  <c:v>0.45</c:v>
                </c:pt>
                <c:pt idx="2">
                  <c:v>0.4</c:v>
                </c:pt>
                <c:pt idx="3">
                  <c:v>0.45</c:v>
                </c:pt>
              </c:numCache>
            </c:numRef>
          </c:val>
        </c:ser>
        <c:dLbls>
          <c:showLegendKey val="0"/>
          <c:showVal val="0"/>
          <c:showCatName val="0"/>
          <c:showSerName val="0"/>
          <c:showPercent val="0"/>
          <c:showBubbleSize val="0"/>
        </c:dLbls>
        <c:gapWidth val="150"/>
        <c:axId val="233968000"/>
        <c:axId val="233969536"/>
      </c:barChart>
      <c:catAx>
        <c:axId val="233968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33969536"/>
        <c:crosses val="autoZero"/>
        <c:auto val="1"/>
        <c:lblAlgn val="ctr"/>
        <c:lblOffset val="100"/>
        <c:noMultiLvlLbl val="0"/>
      </c:catAx>
      <c:valAx>
        <c:axId val="2339695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33968000"/>
        <c:crosses val="autoZero"/>
        <c:crossBetween val="between"/>
        <c:majorUnit val="0.2"/>
      </c:valAx>
      <c:spPr>
        <a:noFill/>
        <a:ln>
          <a:noFill/>
        </a:ln>
        <a:effectLst/>
      </c:spPr>
    </c:plotArea>
    <c:legend>
      <c:legendPos val="b"/>
      <c:layout>
        <c:manualLayout>
          <c:xMode val="edge"/>
          <c:yMode val="edge"/>
          <c:x val="0.10043883189209001"/>
          <c:y val="0.90097333613709796"/>
          <c:w val="0.83673197596249205"/>
          <c:h val="6.916415775874619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654575721095E-2"/>
          <c:y val="8.9242839576051697E-2"/>
          <c:w val="0.919732393122076"/>
          <c:h val="0.72945590041733599"/>
        </c:manualLayout>
      </c:layout>
      <c:barChart>
        <c:barDir val="col"/>
        <c:grouping val="clustered"/>
        <c:varyColors val="0"/>
        <c:ser>
          <c:idx val="0"/>
          <c:order val="0"/>
          <c:tx>
            <c:strRef>
              <c:f>Sheet1!$B$1</c:f>
              <c:strCache>
                <c:ptCount val="1"/>
                <c:pt idx="0">
                  <c:v>2016/17</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10"/>
                <c:pt idx="0">
                  <c:v>Good beaches</c:v>
                </c:pt>
                <c:pt idx="1">
                  <c:v>Stunning coastline</c:v>
                </c:pt>
                <c:pt idx="2">
                  <c:v>Fishing villages/ harbours</c:v>
                </c:pt>
                <c:pt idx="3">
                  <c:v>Local food &amp; drink</c:v>
                </c:pt>
                <c:pt idx="4">
                  <c:v>Unspoilt countryside</c:v>
                </c:pt>
                <c:pt idx="5">
                  <c:v>Unique landscape</c:v>
                </c:pt>
                <c:pt idx="6">
                  <c:v>Laid back</c:v>
                </c:pt>
                <c:pt idx="7">
                  <c:v>The South West </c:v>
                </c:pt>
                <c:pt idx="8">
                  <c:v>South West Coast Path</c:v>
                </c:pt>
                <c:pt idx="9">
                  <c:v>Historic buildings &amp; gardens</c:v>
                </c:pt>
              </c:strCache>
            </c:strRef>
          </c:cat>
          <c:val>
            <c:numRef>
              <c:f>Sheet1!$B$2:$B$21</c:f>
              <c:numCache>
                <c:formatCode>0%</c:formatCode>
                <c:ptCount val="10"/>
                <c:pt idx="0">
                  <c:v>0.91</c:v>
                </c:pt>
                <c:pt idx="1">
                  <c:v>0.88</c:v>
                </c:pt>
                <c:pt idx="2">
                  <c:v>0.78</c:v>
                </c:pt>
                <c:pt idx="3">
                  <c:v>0.76</c:v>
                </c:pt>
                <c:pt idx="4">
                  <c:v>0.71</c:v>
                </c:pt>
                <c:pt idx="5">
                  <c:v>0.62</c:v>
                </c:pt>
                <c:pt idx="6">
                  <c:v>0.6</c:v>
                </c:pt>
                <c:pt idx="7">
                  <c:v>0.57999999999999996</c:v>
                </c:pt>
                <c:pt idx="8">
                  <c:v>0.56000000000000005</c:v>
                </c:pt>
                <c:pt idx="9">
                  <c:v>0.48</c:v>
                </c:pt>
              </c:numCache>
            </c:numRef>
          </c:val>
        </c:ser>
        <c:ser>
          <c:idx val="1"/>
          <c:order val="1"/>
          <c:tx>
            <c:strRef>
              <c:f>Sheet1!$C$1</c:f>
              <c:strCache>
                <c:ptCount val="1"/>
                <c:pt idx="0">
                  <c:v>Summer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10"/>
                <c:pt idx="0">
                  <c:v>Good beaches</c:v>
                </c:pt>
                <c:pt idx="1">
                  <c:v>Stunning coastline</c:v>
                </c:pt>
                <c:pt idx="2">
                  <c:v>Fishing villages/ harbours</c:v>
                </c:pt>
                <c:pt idx="3">
                  <c:v>Local food &amp; drink</c:v>
                </c:pt>
                <c:pt idx="4">
                  <c:v>Unspoilt countryside</c:v>
                </c:pt>
                <c:pt idx="5">
                  <c:v>Unique landscape</c:v>
                </c:pt>
                <c:pt idx="6">
                  <c:v>Laid back</c:v>
                </c:pt>
                <c:pt idx="7">
                  <c:v>The South West </c:v>
                </c:pt>
                <c:pt idx="8">
                  <c:v>South West Coast Path</c:v>
                </c:pt>
                <c:pt idx="9">
                  <c:v>Historic buildings &amp; gardens</c:v>
                </c:pt>
              </c:strCache>
            </c:strRef>
          </c:cat>
          <c:val>
            <c:numRef>
              <c:f>Sheet1!$C$2:$C$21</c:f>
              <c:numCache>
                <c:formatCode>0%</c:formatCode>
                <c:ptCount val="10"/>
                <c:pt idx="0">
                  <c:v>0.87</c:v>
                </c:pt>
                <c:pt idx="1">
                  <c:v>0.87</c:v>
                </c:pt>
                <c:pt idx="2">
                  <c:v>0.77</c:v>
                </c:pt>
                <c:pt idx="3">
                  <c:v>0.69</c:v>
                </c:pt>
                <c:pt idx="4">
                  <c:v>0.66</c:v>
                </c:pt>
                <c:pt idx="5">
                  <c:v>0.56000000000000005</c:v>
                </c:pt>
                <c:pt idx="6">
                  <c:v>0.6</c:v>
                </c:pt>
                <c:pt idx="7">
                  <c:v>0.61</c:v>
                </c:pt>
                <c:pt idx="8">
                  <c:v>0.54</c:v>
                </c:pt>
                <c:pt idx="9">
                  <c:v>0.59</c:v>
                </c:pt>
              </c:numCache>
            </c:numRef>
          </c:val>
        </c:ser>
        <c:ser>
          <c:idx val="2"/>
          <c:order val="2"/>
          <c:tx>
            <c:strRef>
              <c:f>Sheet1!$D$1</c:f>
              <c:strCache>
                <c:ptCount val="1"/>
                <c:pt idx="0">
                  <c:v>Autumn/winter</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10"/>
                <c:pt idx="0">
                  <c:v>Good beaches</c:v>
                </c:pt>
                <c:pt idx="1">
                  <c:v>Stunning coastline</c:v>
                </c:pt>
                <c:pt idx="2">
                  <c:v>Fishing villages/ harbours</c:v>
                </c:pt>
                <c:pt idx="3">
                  <c:v>Local food &amp; drink</c:v>
                </c:pt>
                <c:pt idx="4">
                  <c:v>Unspoilt countryside</c:v>
                </c:pt>
                <c:pt idx="5">
                  <c:v>Unique landscape</c:v>
                </c:pt>
                <c:pt idx="6">
                  <c:v>Laid back</c:v>
                </c:pt>
                <c:pt idx="7">
                  <c:v>The South West </c:v>
                </c:pt>
                <c:pt idx="8">
                  <c:v>South West Coast Path</c:v>
                </c:pt>
                <c:pt idx="9">
                  <c:v>Historic buildings &amp; gardens</c:v>
                </c:pt>
              </c:strCache>
            </c:strRef>
          </c:cat>
          <c:val>
            <c:numRef>
              <c:f>Sheet1!$D$2:$D$21</c:f>
              <c:numCache>
                <c:formatCode>0%</c:formatCode>
                <c:ptCount val="10"/>
                <c:pt idx="0">
                  <c:v>0.94</c:v>
                </c:pt>
                <c:pt idx="1">
                  <c:v>0.92</c:v>
                </c:pt>
                <c:pt idx="2">
                  <c:v>0.8</c:v>
                </c:pt>
                <c:pt idx="3">
                  <c:v>0.8</c:v>
                </c:pt>
                <c:pt idx="4">
                  <c:v>0.76</c:v>
                </c:pt>
                <c:pt idx="5">
                  <c:v>0.7</c:v>
                </c:pt>
                <c:pt idx="6">
                  <c:v>0.6</c:v>
                </c:pt>
                <c:pt idx="7">
                  <c:v>0.57999999999999996</c:v>
                </c:pt>
                <c:pt idx="8">
                  <c:v>0.55000000000000004</c:v>
                </c:pt>
                <c:pt idx="9">
                  <c:v>0.28999999999999998</c:v>
                </c:pt>
              </c:numCache>
            </c:numRef>
          </c:val>
        </c:ser>
        <c:ser>
          <c:idx val="3"/>
          <c:order val="3"/>
          <c:tx>
            <c:strRef>
              <c:f>Sheet1!$E$1</c:f>
              <c:strCache>
                <c:ptCount val="1"/>
                <c:pt idx="0">
                  <c:v>Spring</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0"/>
                <c:pt idx="0">
                  <c:v>Good beaches</c:v>
                </c:pt>
                <c:pt idx="1">
                  <c:v>Stunning coastline</c:v>
                </c:pt>
                <c:pt idx="2">
                  <c:v>Fishing villages/ harbours</c:v>
                </c:pt>
                <c:pt idx="3">
                  <c:v>Local food &amp; drink</c:v>
                </c:pt>
                <c:pt idx="4">
                  <c:v>Unspoilt countryside</c:v>
                </c:pt>
                <c:pt idx="5">
                  <c:v>Unique landscape</c:v>
                </c:pt>
                <c:pt idx="6">
                  <c:v>Laid back</c:v>
                </c:pt>
                <c:pt idx="7">
                  <c:v>The South West </c:v>
                </c:pt>
                <c:pt idx="8">
                  <c:v>South West Coast Path</c:v>
                </c:pt>
                <c:pt idx="9">
                  <c:v>Historic buildings &amp; gardens</c:v>
                </c:pt>
              </c:strCache>
            </c:strRef>
          </c:cat>
          <c:val>
            <c:numRef>
              <c:f>Sheet1!$E$2:$E$21</c:f>
              <c:numCache>
                <c:formatCode>0%</c:formatCode>
                <c:ptCount val="10"/>
                <c:pt idx="0">
                  <c:v>0.94</c:v>
                </c:pt>
                <c:pt idx="1">
                  <c:v>0.85</c:v>
                </c:pt>
                <c:pt idx="2">
                  <c:v>0.79</c:v>
                </c:pt>
                <c:pt idx="3">
                  <c:v>0.85</c:v>
                </c:pt>
                <c:pt idx="4">
                  <c:v>0.71</c:v>
                </c:pt>
                <c:pt idx="5">
                  <c:v>0.62</c:v>
                </c:pt>
                <c:pt idx="6">
                  <c:v>0.61</c:v>
                </c:pt>
                <c:pt idx="7">
                  <c:v>0.54</c:v>
                </c:pt>
                <c:pt idx="8">
                  <c:v>0.62</c:v>
                </c:pt>
                <c:pt idx="9">
                  <c:v>0.52</c:v>
                </c:pt>
              </c:numCache>
            </c:numRef>
          </c:val>
        </c:ser>
        <c:dLbls>
          <c:showLegendKey val="0"/>
          <c:showVal val="0"/>
          <c:showCatName val="0"/>
          <c:showSerName val="0"/>
          <c:showPercent val="0"/>
          <c:showBubbleSize val="0"/>
        </c:dLbls>
        <c:gapWidth val="100"/>
        <c:overlap val="-24"/>
        <c:axId val="75334016"/>
        <c:axId val="75335552"/>
      </c:barChart>
      <c:catAx>
        <c:axId val="75334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5335552"/>
        <c:crosses val="autoZero"/>
        <c:auto val="1"/>
        <c:lblAlgn val="ctr"/>
        <c:lblOffset val="100"/>
        <c:noMultiLvlLbl val="0"/>
      </c:catAx>
      <c:valAx>
        <c:axId val="7533555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5334016"/>
        <c:crosses val="autoZero"/>
        <c:crossBetween val="between"/>
        <c:majorUnit val="0.2"/>
      </c:valAx>
      <c:spPr>
        <a:noFill/>
        <a:ln>
          <a:noFill/>
        </a:ln>
        <a:effectLst/>
      </c:spPr>
    </c:plotArea>
    <c:legend>
      <c:legendPos val="b"/>
      <c:layout>
        <c:manualLayout>
          <c:xMode val="edge"/>
          <c:yMode val="edge"/>
          <c:x val="0.27071715412655001"/>
          <c:y val="2.3179060143694901E-2"/>
          <c:w val="0.41808806024838202"/>
          <c:h val="5.6393895384476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654575721095E-2"/>
          <c:y val="8.9242839576051697E-2"/>
          <c:w val="0.919732393122076"/>
          <c:h val="0.77691068680938902"/>
        </c:manualLayout>
      </c:layout>
      <c:barChart>
        <c:barDir val="col"/>
        <c:grouping val="clustered"/>
        <c:varyColors val="0"/>
        <c:ser>
          <c:idx val="0"/>
          <c:order val="0"/>
          <c:tx>
            <c:strRef>
              <c:f>Sheet1!$B$1</c:f>
              <c:strCache>
                <c:ptCount val="1"/>
                <c:pt idx="0">
                  <c:v>2016/17</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10"/>
                <c:pt idx="0">
                  <c:v>Surf culture</c:v>
                </c:pt>
                <c:pt idx="1">
                  <c:v>Distinctive heritage</c:v>
                </c:pt>
                <c:pt idx="2">
                  <c:v>Doc Martin</c:v>
                </c:pt>
                <c:pt idx="3">
                  <c:v>Dog friendly</c:v>
                </c:pt>
                <c:pt idx="4">
                  <c:v>Poldark</c:v>
                </c:pt>
                <c:pt idx="5">
                  <c:v>Cultural</c:v>
                </c:pt>
                <c:pt idx="6">
                  <c:v>Iconic attractions</c:v>
                </c:pt>
                <c:pt idx="7">
                  <c:v>Museums &amp; art galleries</c:v>
                </c:pt>
                <c:pt idx="8">
                  <c:v>Events &amp; festivals </c:v>
                </c:pt>
                <c:pt idx="9">
                  <c:v>Theatre &amp; arts </c:v>
                </c:pt>
              </c:strCache>
            </c:strRef>
          </c:cat>
          <c:val>
            <c:numRef>
              <c:f>Sheet1!$B$2:$B$21</c:f>
              <c:numCache>
                <c:formatCode>0%</c:formatCode>
                <c:ptCount val="10"/>
                <c:pt idx="0">
                  <c:v>0.45</c:v>
                </c:pt>
                <c:pt idx="1">
                  <c:v>0.41</c:v>
                </c:pt>
                <c:pt idx="2">
                  <c:v>0.39</c:v>
                </c:pt>
                <c:pt idx="3">
                  <c:v>0.38</c:v>
                </c:pt>
                <c:pt idx="4">
                  <c:v>0.33</c:v>
                </c:pt>
                <c:pt idx="5">
                  <c:v>0.23</c:v>
                </c:pt>
                <c:pt idx="6">
                  <c:v>0.23</c:v>
                </c:pt>
                <c:pt idx="7">
                  <c:v>0.19</c:v>
                </c:pt>
                <c:pt idx="8">
                  <c:v>0.15</c:v>
                </c:pt>
                <c:pt idx="9">
                  <c:v>0.11</c:v>
                </c:pt>
              </c:numCache>
            </c:numRef>
          </c:val>
        </c:ser>
        <c:ser>
          <c:idx val="1"/>
          <c:order val="1"/>
          <c:tx>
            <c:strRef>
              <c:f>Sheet1!$C$1</c:f>
              <c:strCache>
                <c:ptCount val="1"/>
                <c:pt idx="0">
                  <c:v>Summer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10"/>
                <c:pt idx="0">
                  <c:v>Surf culture</c:v>
                </c:pt>
                <c:pt idx="1">
                  <c:v>Distinctive heritage</c:v>
                </c:pt>
                <c:pt idx="2">
                  <c:v>Doc Martin</c:v>
                </c:pt>
                <c:pt idx="3">
                  <c:v>Dog friendly</c:v>
                </c:pt>
                <c:pt idx="4">
                  <c:v>Poldark</c:v>
                </c:pt>
                <c:pt idx="5">
                  <c:v>Cultural</c:v>
                </c:pt>
                <c:pt idx="6">
                  <c:v>Iconic attractions</c:v>
                </c:pt>
                <c:pt idx="7">
                  <c:v>Museums &amp; art galleries</c:v>
                </c:pt>
                <c:pt idx="8">
                  <c:v>Events &amp; festivals </c:v>
                </c:pt>
                <c:pt idx="9">
                  <c:v>Theatre &amp; arts </c:v>
                </c:pt>
              </c:strCache>
            </c:strRef>
          </c:cat>
          <c:val>
            <c:numRef>
              <c:f>Sheet1!$C$2:$C$21</c:f>
              <c:numCache>
                <c:formatCode>0%</c:formatCode>
                <c:ptCount val="10"/>
                <c:pt idx="0">
                  <c:v>0.43</c:v>
                </c:pt>
                <c:pt idx="1">
                  <c:v>0.37</c:v>
                </c:pt>
                <c:pt idx="2">
                  <c:v>0.39</c:v>
                </c:pt>
                <c:pt idx="3">
                  <c:v>0.36</c:v>
                </c:pt>
                <c:pt idx="4">
                  <c:v>0.31</c:v>
                </c:pt>
                <c:pt idx="5">
                  <c:v>0.2</c:v>
                </c:pt>
                <c:pt idx="6">
                  <c:v>0.25</c:v>
                </c:pt>
                <c:pt idx="7">
                  <c:v>0.18</c:v>
                </c:pt>
                <c:pt idx="8">
                  <c:v>0.16</c:v>
                </c:pt>
                <c:pt idx="9">
                  <c:v>0.12</c:v>
                </c:pt>
              </c:numCache>
            </c:numRef>
          </c:val>
        </c:ser>
        <c:ser>
          <c:idx val="2"/>
          <c:order val="2"/>
          <c:tx>
            <c:strRef>
              <c:f>Sheet1!$D$1</c:f>
              <c:strCache>
                <c:ptCount val="1"/>
                <c:pt idx="0">
                  <c:v>Autumn/winter</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10"/>
                <c:pt idx="0">
                  <c:v>Surf culture</c:v>
                </c:pt>
                <c:pt idx="1">
                  <c:v>Distinctive heritage</c:v>
                </c:pt>
                <c:pt idx="2">
                  <c:v>Doc Martin</c:v>
                </c:pt>
                <c:pt idx="3">
                  <c:v>Dog friendly</c:v>
                </c:pt>
                <c:pt idx="4">
                  <c:v>Poldark</c:v>
                </c:pt>
                <c:pt idx="5">
                  <c:v>Cultural</c:v>
                </c:pt>
                <c:pt idx="6">
                  <c:v>Iconic attractions</c:v>
                </c:pt>
                <c:pt idx="7">
                  <c:v>Museums &amp; art galleries</c:v>
                </c:pt>
                <c:pt idx="8">
                  <c:v>Events &amp; festivals </c:v>
                </c:pt>
                <c:pt idx="9">
                  <c:v>Theatre &amp; arts </c:v>
                </c:pt>
              </c:strCache>
            </c:strRef>
          </c:cat>
          <c:val>
            <c:numRef>
              <c:f>Sheet1!$D$2:$D$21</c:f>
              <c:numCache>
                <c:formatCode>0%</c:formatCode>
                <c:ptCount val="10"/>
                <c:pt idx="0">
                  <c:v>0.51</c:v>
                </c:pt>
                <c:pt idx="1">
                  <c:v>0.45</c:v>
                </c:pt>
                <c:pt idx="2">
                  <c:v>0.41</c:v>
                </c:pt>
                <c:pt idx="3">
                  <c:v>0.4</c:v>
                </c:pt>
                <c:pt idx="4">
                  <c:v>0.35</c:v>
                </c:pt>
                <c:pt idx="5">
                  <c:v>0.3</c:v>
                </c:pt>
                <c:pt idx="6">
                  <c:v>0.23</c:v>
                </c:pt>
                <c:pt idx="7">
                  <c:v>0.19</c:v>
                </c:pt>
                <c:pt idx="8">
                  <c:v>0.13</c:v>
                </c:pt>
                <c:pt idx="9">
                  <c:v>0.09</c:v>
                </c:pt>
              </c:numCache>
            </c:numRef>
          </c:val>
        </c:ser>
        <c:ser>
          <c:idx val="3"/>
          <c:order val="3"/>
          <c:tx>
            <c:strRef>
              <c:f>Sheet1!$E$1</c:f>
              <c:strCache>
                <c:ptCount val="1"/>
                <c:pt idx="0">
                  <c:v>Spring</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0"/>
                <c:pt idx="0">
                  <c:v>Surf culture</c:v>
                </c:pt>
                <c:pt idx="1">
                  <c:v>Distinctive heritage</c:v>
                </c:pt>
                <c:pt idx="2">
                  <c:v>Doc Martin</c:v>
                </c:pt>
                <c:pt idx="3">
                  <c:v>Dog friendly</c:v>
                </c:pt>
                <c:pt idx="4">
                  <c:v>Poldark</c:v>
                </c:pt>
                <c:pt idx="5">
                  <c:v>Cultural</c:v>
                </c:pt>
                <c:pt idx="6">
                  <c:v>Iconic attractions</c:v>
                </c:pt>
                <c:pt idx="7">
                  <c:v>Museums &amp; art galleries</c:v>
                </c:pt>
                <c:pt idx="8">
                  <c:v>Events &amp; festivals </c:v>
                </c:pt>
                <c:pt idx="9">
                  <c:v>Theatre &amp; arts </c:v>
                </c:pt>
              </c:strCache>
            </c:strRef>
          </c:cat>
          <c:val>
            <c:numRef>
              <c:f>Sheet1!$E$2:$E$21</c:f>
              <c:numCache>
                <c:formatCode>0%</c:formatCode>
                <c:ptCount val="10"/>
                <c:pt idx="0">
                  <c:v>0.38</c:v>
                </c:pt>
                <c:pt idx="1">
                  <c:v>0.41</c:v>
                </c:pt>
                <c:pt idx="2">
                  <c:v>0.37</c:v>
                </c:pt>
                <c:pt idx="3">
                  <c:v>0.4</c:v>
                </c:pt>
                <c:pt idx="4">
                  <c:v>0.31</c:v>
                </c:pt>
                <c:pt idx="5">
                  <c:v>0.2</c:v>
                </c:pt>
                <c:pt idx="6">
                  <c:v>0.17</c:v>
                </c:pt>
                <c:pt idx="7">
                  <c:v>0.19</c:v>
                </c:pt>
                <c:pt idx="8">
                  <c:v>0.13</c:v>
                </c:pt>
                <c:pt idx="9">
                  <c:v>0.1</c:v>
                </c:pt>
              </c:numCache>
            </c:numRef>
          </c:val>
        </c:ser>
        <c:dLbls>
          <c:showLegendKey val="0"/>
          <c:showVal val="0"/>
          <c:showCatName val="0"/>
          <c:showSerName val="0"/>
          <c:showPercent val="0"/>
          <c:showBubbleSize val="0"/>
        </c:dLbls>
        <c:gapWidth val="100"/>
        <c:overlap val="-24"/>
        <c:axId val="234061184"/>
        <c:axId val="234083456"/>
      </c:barChart>
      <c:catAx>
        <c:axId val="234061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34083456"/>
        <c:crosses val="autoZero"/>
        <c:auto val="1"/>
        <c:lblAlgn val="ctr"/>
        <c:lblOffset val="100"/>
        <c:noMultiLvlLbl val="0"/>
      </c:catAx>
      <c:valAx>
        <c:axId val="23408345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34061184"/>
        <c:crosses val="autoZero"/>
        <c:crossBetween val="between"/>
        <c:majorUnit val="0.2"/>
      </c:valAx>
      <c:spPr>
        <a:noFill/>
        <a:ln>
          <a:noFill/>
        </a:ln>
        <a:effectLst/>
      </c:spPr>
    </c:plotArea>
    <c:legend>
      <c:legendPos val="b"/>
      <c:layout>
        <c:manualLayout>
          <c:xMode val="edge"/>
          <c:yMode val="edge"/>
          <c:x val="0.29095596987580902"/>
          <c:y val="2.3179060143694901E-2"/>
          <c:w val="0.41808806024838202"/>
          <c:h val="5.6393895384476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395416320927294E-2"/>
          <c:y val="8.5618670929478599E-2"/>
          <c:w val="0.879665359686849"/>
          <c:h val="0.62446260263242903"/>
        </c:manualLayout>
      </c:layout>
      <c:barChart>
        <c:barDir val="col"/>
        <c:grouping val="stacked"/>
        <c:varyColors val="0"/>
        <c:ser>
          <c:idx val="0"/>
          <c:order val="0"/>
          <c:tx>
            <c:strRef>
              <c:f>Sheet1!$B$1</c:f>
              <c:strCache>
                <c:ptCount val="1"/>
                <c:pt idx="0">
                  <c:v>South West/local resident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8234618850475902E-3"/>
                  <c:y val="-1.449700395057140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45021074216708E-3"/>
                  <c:y val="-4.6134011368299498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411285959160998E-4"/>
                  <c:y val="-1.0247584570810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94676657406431E-3"/>
                  <c:y val="-1.3100215416382199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0501461782237601E-3"/>
                  <c:y val="-1.310021541638219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2016/17</c:v>
                </c:pt>
                <c:pt idx="1">
                  <c:v>2015/16</c:v>
                </c:pt>
                <c:pt idx="2">
                  <c:v>2014/15</c:v>
                </c:pt>
                <c:pt idx="3">
                  <c:v>2013/14</c:v>
                </c:pt>
                <c:pt idx="4">
                  <c:v>2012/13</c:v>
                </c:pt>
              </c:strCache>
            </c:strRef>
          </c:cat>
          <c:val>
            <c:numRef>
              <c:f>Sheet1!$B$2:$B$6</c:f>
              <c:numCache>
                <c:formatCode>0%</c:formatCode>
                <c:ptCount val="5"/>
                <c:pt idx="0">
                  <c:v>0.27</c:v>
                </c:pt>
                <c:pt idx="1">
                  <c:v>0.27</c:v>
                </c:pt>
                <c:pt idx="2">
                  <c:v>0.26</c:v>
                </c:pt>
                <c:pt idx="3">
                  <c:v>0.28000000000000003</c:v>
                </c:pt>
                <c:pt idx="4">
                  <c:v>0.28000000000000003</c:v>
                </c:pt>
              </c:numCache>
            </c:numRef>
          </c:val>
        </c:ser>
        <c:ser>
          <c:idx val="1"/>
          <c:order val="1"/>
          <c:tx>
            <c:strRef>
              <c:f>Sheet1!$C$1</c:f>
              <c:strCache>
                <c:ptCount val="1"/>
                <c:pt idx="0">
                  <c:v>Other UK resident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2016/17</c:v>
                </c:pt>
                <c:pt idx="1">
                  <c:v>2015/16</c:v>
                </c:pt>
                <c:pt idx="2">
                  <c:v>2014/15</c:v>
                </c:pt>
                <c:pt idx="3">
                  <c:v>2013/14</c:v>
                </c:pt>
                <c:pt idx="4">
                  <c:v>2012/13</c:v>
                </c:pt>
              </c:strCache>
            </c:strRef>
          </c:cat>
          <c:val>
            <c:numRef>
              <c:f>Sheet1!$C$2:$C$6</c:f>
              <c:numCache>
                <c:formatCode>0%</c:formatCode>
                <c:ptCount val="5"/>
                <c:pt idx="0">
                  <c:v>0.68</c:v>
                </c:pt>
                <c:pt idx="1">
                  <c:v>0.67</c:v>
                </c:pt>
                <c:pt idx="2">
                  <c:v>0.68</c:v>
                </c:pt>
                <c:pt idx="3">
                  <c:v>0.64</c:v>
                </c:pt>
                <c:pt idx="4">
                  <c:v>0.66</c:v>
                </c:pt>
              </c:numCache>
            </c:numRef>
          </c:val>
        </c:ser>
        <c:ser>
          <c:idx val="2"/>
          <c:order val="2"/>
          <c:tx>
            <c:strRef>
              <c:f>Sheet1!$D$1</c:f>
              <c:strCache>
                <c:ptCount val="1"/>
                <c:pt idx="0">
                  <c:v>Overseas resident</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8047486325629597E-2"/>
                  <c:y val="-2.939262143234680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32638557183758E-2"/>
                  <c:y val="-9.5618536695258501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8980407258587804E-3"/>
                  <c:y val="-7.4120634542666902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9796375972013305E-17"/>
                  <c:y val="-7.412063454266690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4490203629293902E-3"/>
                  <c:y val="-3.706031727133349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2016/17</c:v>
                </c:pt>
                <c:pt idx="1">
                  <c:v>2015/16</c:v>
                </c:pt>
                <c:pt idx="2">
                  <c:v>2014/15</c:v>
                </c:pt>
                <c:pt idx="3">
                  <c:v>2013/14</c:v>
                </c:pt>
                <c:pt idx="4">
                  <c:v>2012/13</c:v>
                </c:pt>
              </c:strCache>
            </c:strRef>
          </c:cat>
          <c:val>
            <c:numRef>
              <c:f>Sheet1!$D$2:$D$6</c:f>
              <c:numCache>
                <c:formatCode>0%</c:formatCode>
                <c:ptCount val="5"/>
                <c:pt idx="0">
                  <c:v>0.05</c:v>
                </c:pt>
                <c:pt idx="1">
                  <c:v>0.06</c:v>
                </c:pt>
                <c:pt idx="2">
                  <c:v>0.06</c:v>
                </c:pt>
                <c:pt idx="3">
                  <c:v>0.08</c:v>
                </c:pt>
                <c:pt idx="4">
                  <c:v>0.06</c:v>
                </c:pt>
              </c:numCache>
            </c:numRef>
          </c:val>
        </c:ser>
        <c:dLbls>
          <c:showLegendKey val="0"/>
          <c:showVal val="1"/>
          <c:showCatName val="0"/>
          <c:showSerName val="0"/>
          <c:showPercent val="0"/>
          <c:showBubbleSize val="0"/>
        </c:dLbls>
        <c:gapWidth val="150"/>
        <c:overlap val="100"/>
        <c:axId val="198405504"/>
        <c:axId val="198419584"/>
      </c:barChart>
      <c:catAx>
        <c:axId val="198405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8419584"/>
        <c:crosses val="autoZero"/>
        <c:auto val="1"/>
        <c:lblAlgn val="ctr"/>
        <c:lblOffset val="100"/>
        <c:noMultiLvlLbl val="0"/>
      </c:catAx>
      <c:valAx>
        <c:axId val="1984195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8405504"/>
        <c:crosses val="autoZero"/>
        <c:crossBetween val="between"/>
        <c:majorUnit val="0.2"/>
      </c:valAx>
      <c:spPr>
        <a:noFill/>
        <a:ln>
          <a:noFill/>
        </a:ln>
        <a:effectLst/>
      </c:spPr>
    </c:plotArea>
    <c:legend>
      <c:legendPos val="b"/>
      <c:layout>
        <c:manualLayout>
          <c:xMode val="edge"/>
          <c:yMode val="edge"/>
          <c:x val="6.8477973237790798E-2"/>
          <c:y val="0.87726966598145295"/>
          <c:w val="0.89999990906486904"/>
          <c:h val="9.14488634164433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69605384245006E-2"/>
          <c:y val="6.2879094524519993E-2"/>
          <c:w val="0.87798282431949703"/>
          <c:h val="0.72435943178826501"/>
        </c:manualLayout>
      </c:layout>
      <c:barChart>
        <c:barDir val="col"/>
        <c:grouping val="stacked"/>
        <c:varyColors val="0"/>
        <c:ser>
          <c:idx val="0"/>
          <c:order val="0"/>
          <c:tx>
            <c:strRef>
              <c:f>Sheet1!$B$1</c:f>
              <c:strCache>
                <c:ptCount val="1"/>
                <c:pt idx="0">
                  <c:v>AB</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2016/17</c:v>
                </c:pt>
                <c:pt idx="1">
                  <c:v>2015/16</c:v>
                </c:pt>
                <c:pt idx="2">
                  <c:v>2014/15</c:v>
                </c:pt>
                <c:pt idx="3">
                  <c:v>2013/14</c:v>
                </c:pt>
                <c:pt idx="4">
                  <c:v>2012/13</c:v>
                </c:pt>
              </c:strCache>
            </c:strRef>
          </c:cat>
          <c:val>
            <c:numRef>
              <c:f>Sheet1!$B$2:$B$6</c:f>
              <c:numCache>
                <c:formatCode>0%</c:formatCode>
                <c:ptCount val="5"/>
                <c:pt idx="0">
                  <c:v>0.23</c:v>
                </c:pt>
                <c:pt idx="1">
                  <c:v>0.28000000000000003</c:v>
                </c:pt>
                <c:pt idx="2">
                  <c:v>0.34</c:v>
                </c:pt>
                <c:pt idx="3">
                  <c:v>0.37</c:v>
                </c:pt>
                <c:pt idx="4">
                  <c:v>0.35</c:v>
                </c:pt>
              </c:numCache>
            </c:numRef>
          </c:val>
        </c:ser>
        <c:ser>
          <c:idx val="1"/>
          <c:order val="1"/>
          <c:tx>
            <c:strRef>
              <c:f>Sheet1!$C$1</c:f>
              <c:strCache>
                <c:ptCount val="1"/>
                <c:pt idx="0">
                  <c:v>C1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2016/17</c:v>
                </c:pt>
                <c:pt idx="1">
                  <c:v>2015/16</c:v>
                </c:pt>
                <c:pt idx="2">
                  <c:v>2014/15</c:v>
                </c:pt>
                <c:pt idx="3">
                  <c:v>2013/14</c:v>
                </c:pt>
                <c:pt idx="4">
                  <c:v>2012/13</c:v>
                </c:pt>
              </c:strCache>
            </c:strRef>
          </c:cat>
          <c:val>
            <c:numRef>
              <c:f>Sheet1!$C$2:$C$6</c:f>
              <c:numCache>
                <c:formatCode>0%</c:formatCode>
                <c:ptCount val="5"/>
                <c:pt idx="0">
                  <c:v>0.44</c:v>
                </c:pt>
                <c:pt idx="1">
                  <c:v>0.43</c:v>
                </c:pt>
                <c:pt idx="2">
                  <c:v>0.37</c:v>
                </c:pt>
                <c:pt idx="3">
                  <c:v>0.36</c:v>
                </c:pt>
                <c:pt idx="4">
                  <c:v>0.34</c:v>
                </c:pt>
              </c:numCache>
            </c:numRef>
          </c:val>
        </c:ser>
        <c:ser>
          <c:idx val="2"/>
          <c:order val="2"/>
          <c:tx>
            <c:strRef>
              <c:f>Sheet1!$D$1</c:f>
              <c:strCache>
                <c:ptCount val="1"/>
                <c:pt idx="0">
                  <c:v>C2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2016/17</c:v>
                </c:pt>
                <c:pt idx="1">
                  <c:v>2015/16</c:v>
                </c:pt>
                <c:pt idx="2">
                  <c:v>2014/15</c:v>
                </c:pt>
                <c:pt idx="3">
                  <c:v>2013/14</c:v>
                </c:pt>
                <c:pt idx="4">
                  <c:v>2012/13</c:v>
                </c:pt>
              </c:strCache>
            </c:strRef>
          </c:cat>
          <c:val>
            <c:numRef>
              <c:f>Sheet1!$D$2:$D$6</c:f>
              <c:numCache>
                <c:formatCode>0%</c:formatCode>
                <c:ptCount val="5"/>
                <c:pt idx="0">
                  <c:v>0.22</c:v>
                </c:pt>
                <c:pt idx="1">
                  <c:v>0.22</c:v>
                </c:pt>
                <c:pt idx="2">
                  <c:v>0.23</c:v>
                </c:pt>
                <c:pt idx="3">
                  <c:v>0.19</c:v>
                </c:pt>
                <c:pt idx="4">
                  <c:v>0.21</c:v>
                </c:pt>
              </c:numCache>
            </c:numRef>
          </c:val>
        </c:ser>
        <c:ser>
          <c:idx val="3"/>
          <c:order val="3"/>
          <c:tx>
            <c:strRef>
              <c:f>Sheet1!$E$1</c:f>
              <c:strCache>
                <c:ptCount val="1"/>
                <c:pt idx="0">
                  <c:v>DE</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2016/17</c:v>
                </c:pt>
                <c:pt idx="1">
                  <c:v>2015/16</c:v>
                </c:pt>
                <c:pt idx="2">
                  <c:v>2014/15</c:v>
                </c:pt>
                <c:pt idx="3">
                  <c:v>2013/14</c:v>
                </c:pt>
                <c:pt idx="4">
                  <c:v>2012/13</c:v>
                </c:pt>
              </c:strCache>
            </c:strRef>
          </c:cat>
          <c:val>
            <c:numRef>
              <c:f>Sheet1!$E$2:$E$6</c:f>
              <c:numCache>
                <c:formatCode>0%</c:formatCode>
                <c:ptCount val="5"/>
                <c:pt idx="0">
                  <c:v>0.12</c:v>
                </c:pt>
                <c:pt idx="1">
                  <c:v>0.08</c:v>
                </c:pt>
                <c:pt idx="2">
                  <c:v>7.0000000000000007E-2</c:v>
                </c:pt>
                <c:pt idx="3">
                  <c:v>0.08</c:v>
                </c:pt>
                <c:pt idx="4">
                  <c:v>0.09</c:v>
                </c:pt>
              </c:numCache>
            </c:numRef>
          </c:val>
        </c:ser>
        <c:dLbls>
          <c:showLegendKey val="0"/>
          <c:showVal val="0"/>
          <c:showCatName val="0"/>
          <c:showSerName val="0"/>
          <c:showPercent val="0"/>
          <c:showBubbleSize val="0"/>
        </c:dLbls>
        <c:gapWidth val="150"/>
        <c:overlap val="100"/>
        <c:axId val="198150784"/>
        <c:axId val="198156672"/>
      </c:barChart>
      <c:catAx>
        <c:axId val="198150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98156672"/>
        <c:crosses val="autoZero"/>
        <c:auto val="1"/>
        <c:lblAlgn val="ctr"/>
        <c:lblOffset val="100"/>
        <c:noMultiLvlLbl val="0"/>
      </c:catAx>
      <c:valAx>
        <c:axId val="1981566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15078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77430899344"/>
          <c:y val="0.204825623094854"/>
          <c:w val="0.71531506033364001"/>
          <c:h val="0.67245969021117002"/>
        </c:manualLayout>
      </c:layout>
      <c:pie3DChart>
        <c:varyColors val="1"/>
        <c:ser>
          <c:idx val="0"/>
          <c:order val="0"/>
          <c:tx>
            <c:strRef>
              <c:f>Sheet1!$B$1</c:f>
              <c:strCache>
                <c:ptCount val="1"/>
                <c:pt idx="0">
                  <c:v>2016/17</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dLbl>
              <c:idx val="0"/>
              <c:layout>
                <c:manualLayout>
                  <c:x val="-1.1594140829754299E-2"/>
                  <c:y val="0.11187087074661101"/>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dLbl>
              <c:idx val="1"/>
              <c:layout>
                <c:manualLayout>
                  <c:x val="-3.0972639764188199E-2"/>
                  <c:y val="0.17837210866056999"/>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dLbl>
              <c:idx val="2"/>
              <c:layout>
                <c:manualLayout>
                  <c:x val="-2.38672367064931E-2"/>
                  <c:y val="-0.12667066661149501"/>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dLbl>
              <c:idx val="3"/>
              <c:layout>
                <c:manualLayout>
                  <c:x val="4.2196695395209103E-3"/>
                  <c:y val="-7.248046578667879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dLbl>
              <c:idx val="4"/>
              <c:layout>
                <c:manualLayout>
                  <c:x val="4.1374128670477101E-2"/>
                  <c:y val="-4.783209886760179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Employed full-time (30+hrs per week)</c:v>
                </c:pt>
                <c:pt idx="1">
                  <c:v>Employed part-time (8-29 hrs per wk)</c:v>
                </c:pt>
                <c:pt idx="2">
                  <c:v>Self-employed</c:v>
                </c:pt>
                <c:pt idx="3">
                  <c:v>Retired with company/ private pension</c:v>
                </c:pt>
                <c:pt idx="4">
                  <c:v>Retired - state pension</c:v>
                </c:pt>
              </c:strCache>
            </c:strRef>
          </c:cat>
          <c:val>
            <c:numRef>
              <c:f>Sheet1!$B$2:$B$6</c:f>
              <c:numCache>
                <c:formatCode>0%</c:formatCode>
                <c:ptCount val="5"/>
                <c:pt idx="0">
                  <c:v>0.66</c:v>
                </c:pt>
                <c:pt idx="1">
                  <c:v>0.03</c:v>
                </c:pt>
                <c:pt idx="2">
                  <c:v>0.02</c:v>
                </c:pt>
                <c:pt idx="3">
                  <c:v>0.26</c:v>
                </c:pt>
                <c:pt idx="4">
                  <c:v>0.02</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0.14938</cdr:x>
      <cdr:y>0.8</cdr:y>
    </cdr:from>
    <cdr:to>
      <cdr:x>0.25327</cdr:x>
      <cdr:y>0.88889</cdr:y>
    </cdr:to>
    <cdr:sp macro="" textlink="">
      <cdr:nvSpPr>
        <cdr:cNvPr id="7" name="TextBox 6"/>
        <cdr:cNvSpPr txBox="1"/>
      </cdr:nvSpPr>
      <cdr:spPr>
        <a:xfrm xmlns:a="http://schemas.openxmlformats.org/drawingml/2006/main">
          <a:off x="828254" y="2592288"/>
          <a:ext cx="576064" cy="28803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b="1" dirty="0"/>
            <a:t>+</a:t>
          </a:r>
          <a:r>
            <a:rPr lang="en-GB" sz="1100" b="1" dirty="0" smtClean="0"/>
            <a:t>14%</a:t>
          </a:r>
          <a:endParaRPr lang="en-GB" sz="1100" b="1" dirty="0"/>
        </a:p>
      </cdr:txBody>
    </cdr:sp>
  </cdr:relSizeAnchor>
  <cdr:relSizeAnchor xmlns:cdr="http://schemas.openxmlformats.org/drawingml/2006/chartDrawing">
    <cdr:from>
      <cdr:x>0.38314</cdr:x>
      <cdr:y>0.8</cdr:y>
    </cdr:from>
    <cdr:to>
      <cdr:x>0.48703</cdr:x>
      <cdr:y>0.88889</cdr:y>
    </cdr:to>
    <cdr:sp macro="" textlink="">
      <cdr:nvSpPr>
        <cdr:cNvPr id="8" name="TextBox 1"/>
        <cdr:cNvSpPr txBox="1"/>
      </cdr:nvSpPr>
      <cdr:spPr>
        <a:xfrm xmlns:a="http://schemas.openxmlformats.org/drawingml/2006/main">
          <a:off x="2124398" y="2592288"/>
          <a:ext cx="576064" cy="28803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+33</a:t>
          </a:r>
          <a:r>
            <a:rPr lang="en-GB" sz="1100" b="1" dirty="0" smtClean="0"/>
            <a:t>%</a:t>
          </a:r>
          <a:endParaRPr lang="en-GB" sz="1100" b="1" dirty="0"/>
        </a:p>
      </cdr:txBody>
    </cdr:sp>
  </cdr:relSizeAnchor>
  <cdr:relSizeAnchor xmlns:cdr="http://schemas.openxmlformats.org/drawingml/2006/chartDrawing">
    <cdr:from>
      <cdr:x>0.6169</cdr:x>
      <cdr:y>0.8</cdr:y>
    </cdr:from>
    <cdr:to>
      <cdr:x>0.72079</cdr:x>
      <cdr:y>0.88889</cdr:y>
    </cdr:to>
    <cdr:sp macro="" textlink="">
      <cdr:nvSpPr>
        <cdr:cNvPr id="9" name="TextBox 1"/>
        <cdr:cNvSpPr txBox="1"/>
      </cdr:nvSpPr>
      <cdr:spPr>
        <a:xfrm xmlns:a="http://schemas.openxmlformats.org/drawingml/2006/main">
          <a:off x="3420542" y="2592288"/>
          <a:ext cx="576064" cy="28803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a:t>0</a:t>
          </a:r>
          <a:r>
            <a:rPr lang="en-GB" sz="1100" b="1" dirty="0" smtClean="0"/>
            <a:t>%</a:t>
          </a:r>
          <a:endParaRPr lang="en-GB" sz="1100" b="1" dirty="0"/>
        </a:p>
      </cdr:txBody>
    </cdr:sp>
  </cdr:relSizeAnchor>
  <cdr:relSizeAnchor xmlns:cdr="http://schemas.openxmlformats.org/drawingml/2006/chartDrawing">
    <cdr:from>
      <cdr:x>0.83767</cdr:x>
      <cdr:y>0.8</cdr:y>
    </cdr:from>
    <cdr:to>
      <cdr:x>0.94157</cdr:x>
      <cdr:y>0.88889</cdr:y>
    </cdr:to>
    <cdr:sp macro="" textlink="">
      <cdr:nvSpPr>
        <cdr:cNvPr id="10" name="TextBox 1"/>
        <cdr:cNvSpPr txBox="1"/>
      </cdr:nvSpPr>
      <cdr:spPr>
        <a:xfrm xmlns:a="http://schemas.openxmlformats.org/drawingml/2006/main">
          <a:off x="4644678" y="2592288"/>
          <a:ext cx="576064" cy="28803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-16</a:t>
          </a:r>
          <a:r>
            <a:rPr lang="en-GB" sz="1100" b="1" dirty="0" smtClean="0"/>
            <a:t>%</a:t>
          </a:r>
          <a:endParaRPr lang="en-GB" sz="11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0.87288</cdr:x>
      <cdr:y>0</cdr:y>
    </cdr:from>
    <cdr:to>
      <cdr:x>1</cdr:x>
      <cdr:y>0.17955</cdr:y>
    </cdr:to>
    <cdr:sp macro="" textlink="">
      <cdr:nvSpPr>
        <cdr:cNvPr id="2" name="TextBox 1"/>
        <cdr:cNvSpPr txBox="1"/>
      </cdr:nvSpPr>
      <cdr:spPr>
        <a:xfrm xmlns:a="http://schemas.openxmlformats.org/drawingml/2006/main">
          <a:off x="7416824" y="0"/>
          <a:ext cx="1080120" cy="69843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100" b="1" dirty="0" smtClean="0"/>
            <a:t>Ave. score</a:t>
          </a:r>
        </a:p>
        <a:p xmlns:a="http://schemas.openxmlformats.org/drawingml/2006/main">
          <a:pPr algn="ctr"/>
          <a:r>
            <a:rPr lang="en-GB" sz="1100" b="1" dirty="0" smtClean="0"/>
            <a:t>(out of max. 5.00)</a:t>
          </a:r>
          <a:endParaRPr lang="en-GB" sz="1100" b="1" dirty="0"/>
        </a:p>
      </cdr:txBody>
    </cdr:sp>
  </cdr:relSizeAnchor>
  <cdr:relSizeAnchor xmlns:cdr="http://schemas.openxmlformats.org/drawingml/2006/chartDrawing">
    <cdr:from>
      <cdr:x>0.88136</cdr:x>
      <cdr:y>0.56647</cdr:y>
    </cdr:from>
    <cdr:to>
      <cdr:x>0.98792</cdr:x>
      <cdr:y>0.64148</cdr:y>
    </cdr:to>
    <cdr:sp macro="" textlink="">
      <cdr:nvSpPr>
        <cdr:cNvPr id="6" name="TextBox 1"/>
        <cdr:cNvSpPr txBox="1"/>
      </cdr:nvSpPr>
      <cdr:spPr>
        <a:xfrm xmlns:a="http://schemas.openxmlformats.org/drawingml/2006/main">
          <a:off x="7488832" y="2448272"/>
          <a:ext cx="905434" cy="32414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4.60</a:t>
          </a:r>
          <a:endParaRPr lang="en-GB" sz="1100" b="1" dirty="0"/>
        </a:p>
      </cdr:txBody>
    </cdr:sp>
  </cdr:relSizeAnchor>
  <cdr:relSizeAnchor xmlns:cdr="http://schemas.openxmlformats.org/drawingml/2006/chartDrawing">
    <cdr:from>
      <cdr:x>0.88136</cdr:x>
      <cdr:y>0.22214</cdr:y>
    </cdr:from>
    <cdr:to>
      <cdr:x>0.98543</cdr:x>
      <cdr:y>0.29714</cdr:y>
    </cdr:to>
    <cdr:sp macro="" textlink="">
      <cdr:nvSpPr>
        <cdr:cNvPr id="7" name="TextBox 1"/>
        <cdr:cNvSpPr txBox="1"/>
      </cdr:nvSpPr>
      <cdr:spPr>
        <a:xfrm xmlns:a="http://schemas.openxmlformats.org/drawingml/2006/main">
          <a:off x="7488832" y="864096"/>
          <a:ext cx="884277" cy="29174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smtClean="0"/>
            <a:t>4.47</a:t>
          </a:r>
          <a:endParaRPr lang="en-GB" sz="1100" b="1" dirty="0"/>
        </a:p>
      </cdr:txBody>
    </cdr:sp>
  </cdr:relSizeAnchor>
</c:userShapes>
</file>

<file path=ppt/drawings/drawing11.xml><?xml version="1.0" encoding="utf-8"?>
<c:userShapes xmlns:c="http://schemas.openxmlformats.org/drawingml/2006/chart">
  <cdr:relSizeAnchor xmlns:cdr="http://schemas.openxmlformats.org/drawingml/2006/chartDrawing">
    <cdr:from>
      <cdr:x>0.85593</cdr:x>
      <cdr:y>0</cdr:y>
    </cdr:from>
    <cdr:to>
      <cdr:x>1</cdr:x>
      <cdr:y>0.17955</cdr:y>
    </cdr:to>
    <cdr:sp macro="" textlink="">
      <cdr:nvSpPr>
        <cdr:cNvPr id="2" name="TextBox 1"/>
        <cdr:cNvSpPr txBox="1"/>
      </cdr:nvSpPr>
      <cdr:spPr>
        <a:xfrm xmlns:a="http://schemas.openxmlformats.org/drawingml/2006/main">
          <a:off x="7272808" y="0"/>
          <a:ext cx="1224136" cy="69843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100" b="1" dirty="0" smtClean="0"/>
            <a:t>Ave. score</a:t>
          </a:r>
        </a:p>
        <a:p xmlns:a="http://schemas.openxmlformats.org/drawingml/2006/main">
          <a:pPr algn="ctr"/>
          <a:r>
            <a:rPr lang="en-GB" sz="1100" b="1" dirty="0" smtClean="0"/>
            <a:t>(out of max. 5.00)</a:t>
          </a:r>
          <a:endParaRPr lang="en-GB" sz="1100" b="1" dirty="0"/>
        </a:p>
      </cdr:txBody>
    </cdr:sp>
  </cdr:relSizeAnchor>
  <cdr:relSizeAnchor xmlns:cdr="http://schemas.openxmlformats.org/drawingml/2006/chartDrawing">
    <cdr:from>
      <cdr:x>0.88136</cdr:x>
      <cdr:y>0.425</cdr:y>
    </cdr:from>
    <cdr:to>
      <cdr:x>0.98792</cdr:x>
      <cdr:y>0.5</cdr:y>
    </cdr:to>
    <cdr:sp macro="" textlink="">
      <cdr:nvSpPr>
        <cdr:cNvPr id="5" name="TextBox 1"/>
        <cdr:cNvSpPr txBox="1"/>
      </cdr:nvSpPr>
      <cdr:spPr>
        <a:xfrm xmlns:a="http://schemas.openxmlformats.org/drawingml/2006/main">
          <a:off x="7488832" y="1653205"/>
          <a:ext cx="905434" cy="29174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4.77</a:t>
          </a:r>
          <a:endParaRPr lang="en-GB" sz="1100" b="1" dirty="0"/>
        </a:p>
      </cdr:txBody>
    </cdr:sp>
  </cdr:relSizeAnchor>
</c:userShapes>
</file>

<file path=ppt/drawings/drawing12.xml><?xml version="1.0" encoding="utf-8"?>
<c:userShapes xmlns:c="http://schemas.openxmlformats.org/drawingml/2006/chart">
  <cdr:relSizeAnchor xmlns:cdr="http://schemas.openxmlformats.org/drawingml/2006/chartDrawing">
    <cdr:from>
      <cdr:x>0.83898</cdr:x>
      <cdr:y>0</cdr:y>
    </cdr:from>
    <cdr:to>
      <cdr:x>1</cdr:x>
      <cdr:y>0.17955</cdr:y>
    </cdr:to>
    <cdr:sp macro="" textlink="">
      <cdr:nvSpPr>
        <cdr:cNvPr id="2" name="TextBox 1"/>
        <cdr:cNvSpPr txBox="1"/>
      </cdr:nvSpPr>
      <cdr:spPr>
        <a:xfrm xmlns:a="http://schemas.openxmlformats.org/drawingml/2006/main">
          <a:off x="7128792" y="0"/>
          <a:ext cx="1368152" cy="69841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100" b="1" dirty="0" smtClean="0"/>
            <a:t>Ave. score</a:t>
          </a:r>
        </a:p>
        <a:p xmlns:a="http://schemas.openxmlformats.org/drawingml/2006/main">
          <a:pPr algn="ctr"/>
          <a:r>
            <a:rPr lang="en-GB" sz="1100" b="1" dirty="0" smtClean="0"/>
            <a:t>(out of max. 5.00)</a:t>
          </a:r>
          <a:endParaRPr lang="en-GB" sz="1100" b="1" dirty="0"/>
        </a:p>
      </cdr:txBody>
    </cdr:sp>
  </cdr:relSizeAnchor>
  <cdr:relSizeAnchor xmlns:cdr="http://schemas.openxmlformats.org/drawingml/2006/chartDrawing">
    <cdr:from>
      <cdr:x>0.88136</cdr:x>
      <cdr:y>0.62939</cdr:y>
    </cdr:from>
    <cdr:to>
      <cdr:x>0.98792</cdr:x>
      <cdr:y>0.70439</cdr:y>
    </cdr:to>
    <cdr:sp macro="" textlink="">
      <cdr:nvSpPr>
        <cdr:cNvPr id="6" name="TextBox 1"/>
        <cdr:cNvSpPr txBox="1"/>
      </cdr:nvSpPr>
      <cdr:spPr>
        <a:xfrm xmlns:a="http://schemas.openxmlformats.org/drawingml/2006/main">
          <a:off x="7488832" y="2448272"/>
          <a:ext cx="905434" cy="29174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3.92</a:t>
          </a:r>
          <a:endParaRPr lang="en-GB" sz="1100" b="1" dirty="0"/>
        </a:p>
      </cdr:txBody>
    </cdr:sp>
  </cdr:relSizeAnchor>
  <cdr:relSizeAnchor xmlns:cdr="http://schemas.openxmlformats.org/drawingml/2006/chartDrawing">
    <cdr:from>
      <cdr:x>0.88136</cdr:x>
      <cdr:y>0.22214</cdr:y>
    </cdr:from>
    <cdr:to>
      <cdr:x>0.98543</cdr:x>
      <cdr:y>0.29714</cdr:y>
    </cdr:to>
    <cdr:sp macro="" textlink="">
      <cdr:nvSpPr>
        <cdr:cNvPr id="7" name="TextBox 1"/>
        <cdr:cNvSpPr txBox="1"/>
      </cdr:nvSpPr>
      <cdr:spPr>
        <a:xfrm xmlns:a="http://schemas.openxmlformats.org/drawingml/2006/main">
          <a:off x="7488832" y="864096"/>
          <a:ext cx="884277" cy="29174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smtClean="0"/>
            <a:t>3.49</a:t>
          </a:r>
          <a:endParaRPr lang="en-GB" sz="1100" b="1" dirty="0"/>
        </a:p>
      </cdr:txBody>
    </cdr:sp>
  </cdr:relSizeAnchor>
  <cdr:relSizeAnchor xmlns:cdr="http://schemas.openxmlformats.org/drawingml/2006/chartDrawing">
    <cdr:from>
      <cdr:x>0.88136</cdr:x>
      <cdr:y>0.425</cdr:y>
    </cdr:from>
    <cdr:to>
      <cdr:x>0.98792</cdr:x>
      <cdr:y>0.5</cdr:y>
    </cdr:to>
    <cdr:sp macro="" textlink="">
      <cdr:nvSpPr>
        <cdr:cNvPr id="5" name="TextBox 1"/>
        <cdr:cNvSpPr txBox="1"/>
      </cdr:nvSpPr>
      <cdr:spPr>
        <a:xfrm xmlns:a="http://schemas.openxmlformats.org/drawingml/2006/main">
          <a:off x="7488832" y="1653205"/>
          <a:ext cx="905434" cy="29174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3.96</a:t>
          </a:r>
          <a:endParaRPr lang="en-GB" sz="1100" b="1" dirty="0"/>
        </a:p>
      </cdr:txBody>
    </cdr:sp>
  </cdr:relSizeAnchor>
</c:userShapes>
</file>

<file path=ppt/drawings/drawing13.xml><?xml version="1.0" encoding="utf-8"?>
<c:userShapes xmlns:c="http://schemas.openxmlformats.org/drawingml/2006/chart">
  <cdr:relSizeAnchor xmlns:cdr="http://schemas.openxmlformats.org/drawingml/2006/chartDrawing">
    <cdr:from>
      <cdr:x>0.83898</cdr:x>
      <cdr:y>2.31377E-7</cdr:y>
    </cdr:from>
    <cdr:to>
      <cdr:x>1</cdr:x>
      <cdr:y>0.11663</cdr:y>
    </cdr:to>
    <cdr:sp macro="" textlink="">
      <cdr:nvSpPr>
        <cdr:cNvPr id="2" name="TextBox 1"/>
        <cdr:cNvSpPr txBox="1"/>
      </cdr:nvSpPr>
      <cdr:spPr>
        <a:xfrm xmlns:a="http://schemas.openxmlformats.org/drawingml/2006/main">
          <a:off x="7128766" y="1"/>
          <a:ext cx="1368178" cy="50405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100" b="1" dirty="0" smtClean="0"/>
            <a:t>Ave. score</a:t>
          </a:r>
        </a:p>
        <a:p xmlns:a="http://schemas.openxmlformats.org/drawingml/2006/main">
          <a:pPr algn="ctr"/>
          <a:r>
            <a:rPr lang="en-GB" sz="1100" b="1" dirty="0" smtClean="0"/>
            <a:t>(out of max. 5.00)</a:t>
          </a:r>
          <a:endParaRPr lang="en-GB" sz="1100" b="1" dirty="0"/>
        </a:p>
      </cdr:txBody>
    </cdr:sp>
  </cdr:relSizeAnchor>
  <cdr:relSizeAnchor xmlns:cdr="http://schemas.openxmlformats.org/drawingml/2006/chartDrawing">
    <cdr:from>
      <cdr:x>0.88936</cdr:x>
      <cdr:y>0.61646</cdr:y>
    </cdr:from>
    <cdr:to>
      <cdr:x>0.99592</cdr:x>
      <cdr:y>0.69146</cdr:y>
    </cdr:to>
    <cdr:sp macro="" textlink="">
      <cdr:nvSpPr>
        <cdr:cNvPr id="6" name="TextBox 1"/>
        <cdr:cNvSpPr txBox="1"/>
      </cdr:nvSpPr>
      <cdr:spPr>
        <a:xfrm xmlns:a="http://schemas.openxmlformats.org/drawingml/2006/main">
          <a:off x="7556871" y="2664296"/>
          <a:ext cx="905434" cy="32414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4.05</a:t>
          </a:r>
          <a:endParaRPr lang="en-GB" sz="1100" b="1" dirty="0"/>
        </a:p>
      </cdr:txBody>
    </cdr:sp>
  </cdr:relSizeAnchor>
  <cdr:relSizeAnchor xmlns:cdr="http://schemas.openxmlformats.org/drawingml/2006/chartDrawing">
    <cdr:from>
      <cdr:x>0.88136</cdr:x>
      <cdr:y>0.18327</cdr:y>
    </cdr:from>
    <cdr:to>
      <cdr:x>0.98543</cdr:x>
      <cdr:y>0.25827</cdr:y>
    </cdr:to>
    <cdr:sp macro="" textlink="">
      <cdr:nvSpPr>
        <cdr:cNvPr id="7" name="TextBox 1"/>
        <cdr:cNvSpPr txBox="1"/>
      </cdr:nvSpPr>
      <cdr:spPr>
        <a:xfrm xmlns:a="http://schemas.openxmlformats.org/drawingml/2006/main">
          <a:off x="7488832" y="792088"/>
          <a:ext cx="884277" cy="32414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smtClean="0"/>
            <a:t>3.95</a:t>
          </a:r>
          <a:endParaRPr lang="en-GB" sz="1100" b="1" dirty="0"/>
        </a:p>
      </cdr:txBody>
    </cdr:sp>
  </cdr:relSizeAnchor>
  <cdr:relSizeAnchor xmlns:cdr="http://schemas.openxmlformats.org/drawingml/2006/chartDrawing">
    <cdr:from>
      <cdr:x>0.88136</cdr:x>
      <cdr:y>0.40604</cdr:y>
    </cdr:from>
    <cdr:to>
      <cdr:x>0.98792</cdr:x>
      <cdr:y>0.48104</cdr:y>
    </cdr:to>
    <cdr:sp macro="" textlink="">
      <cdr:nvSpPr>
        <cdr:cNvPr id="5" name="TextBox 1"/>
        <cdr:cNvSpPr txBox="1"/>
      </cdr:nvSpPr>
      <cdr:spPr>
        <a:xfrm xmlns:a="http://schemas.openxmlformats.org/drawingml/2006/main">
          <a:off x="7488832" y="1754891"/>
          <a:ext cx="905434" cy="32414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4.05</a:t>
          </a:r>
          <a:endParaRPr lang="en-GB" sz="1100" b="1" dirty="0"/>
        </a:p>
      </cdr:txBody>
    </cdr:sp>
  </cdr:relSizeAnchor>
</c:userShapes>
</file>

<file path=ppt/drawings/drawing14.xml><?xml version="1.0" encoding="utf-8"?>
<c:userShapes xmlns:c="http://schemas.openxmlformats.org/drawingml/2006/chart">
  <cdr:relSizeAnchor xmlns:cdr="http://schemas.openxmlformats.org/drawingml/2006/chartDrawing">
    <cdr:from>
      <cdr:x>0.83898</cdr:x>
      <cdr:y>2.31377E-7</cdr:y>
    </cdr:from>
    <cdr:to>
      <cdr:x>1</cdr:x>
      <cdr:y>0.11663</cdr:y>
    </cdr:to>
    <cdr:sp macro="" textlink="">
      <cdr:nvSpPr>
        <cdr:cNvPr id="2" name="TextBox 1"/>
        <cdr:cNvSpPr txBox="1"/>
      </cdr:nvSpPr>
      <cdr:spPr>
        <a:xfrm xmlns:a="http://schemas.openxmlformats.org/drawingml/2006/main">
          <a:off x="7128766" y="1"/>
          <a:ext cx="1368178" cy="50405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100" b="1" dirty="0" smtClean="0"/>
            <a:t>Ave. score</a:t>
          </a:r>
        </a:p>
        <a:p xmlns:a="http://schemas.openxmlformats.org/drawingml/2006/main">
          <a:pPr algn="ctr"/>
          <a:r>
            <a:rPr lang="en-GB" sz="1100" b="1" dirty="0" smtClean="0"/>
            <a:t>(out of max. 5.00)</a:t>
          </a:r>
          <a:endParaRPr lang="en-GB" sz="1100" b="1" dirty="0"/>
        </a:p>
      </cdr:txBody>
    </cdr:sp>
  </cdr:relSizeAnchor>
  <cdr:relSizeAnchor xmlns:cdr="http://schemas.openxmlformats.org/drawingml/2006/chartDrawing">
    <cdr:from>
      <cdr:x>0.88136</cdr:x>
      <cdr:y>0.62939</cdr:y>
    </cdr:from>
    <cdr:to>
      <cdr:x>0.98792</cdr:x>
      <cdr:y>0.70439</cdr:y>
    </cdr:to>
    <cdr:sp macro="" textlink="">
      <cdr:nvSpPr>
        <cdr:cNvPr id="6" name="TextBox 1"/>
        <cdr:cNvSpPr txBox="1"/>
      </cdr:nvSpPr>
      <cdr:spPr>
        <a:xfrm xmlns:a="http://schemas.openxmlformats.org/drawingml/2006/main">
          <a:off x="7488832" y="2448272"/>
          <a:ext cx="905434" cy="29174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4.81</a:t>
          </a:r>
          <a:endParaRPr lang="en-GB" sz="1100" b="1" dirty="0"/>
        </a:p>
      </cdr:txBody>
    </cdr:sp>
  </cdr:relSizeAnchor>
  <cdr:relSizeAnchor xmlns:cdr="http://schemas.openxmlformats.org/drawingml/2006/chartDrawing">
    <cdr:from>
      <cdr:x>0.88136</cdr:x>
      <cdr:y>0.18327</cdr:y>
    </cdr:from>
    <cdr:to>
      <cdr:x>0.98543</cdr:x>
      <cdr:y>0.25827</cdr:y>
    </cdr:to>
    <cdr:sp macro="" textlink="">
      <cdr:nvSpPr>
        <cdr:cNvPr id="7" name="TextBox 1"/>
        <cdr:cNvSpPr txBox="1"/>
      </cdr:nvSpPr>
      <cdr:spPr>
        <a:xfrm xmlns:a="http://schemas.openxmlformats.org/drawingml/2006/main">
          <a:off x="7488832" y="792088"/>
          <a:ext cx="884277" cy="32414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4.82</a:t>
          </a:r>
          <a:endParaRPr lang="en-GB" sz="1100" b="1" dirty="0"/>
        </a:p>
      </cdr:txBody>
    </cdr:sp>
  </cdr:relSizeAnchor>
  <cdr:relSizeAnchor xmlns:cdr="http://schemas.openxmlformats.org/drawingml/2006/chartDrawing">
    <cdr:from>
      <cdr:x>0.88136</cdr:x>
      <cdr:y>0.39986</cdr:y>
    </cdr:from>
    <cdr:to>
      <cdr:x>0.98792</cdr:x>
      <cdr:y>0.47486</cdr:y>
    </cdr:to>
    <cdr:sp macro="" textlink="">
      <cdr:nvSpPr>
        <cdr:cNvPr id="5" name="TextBox 1"/>
        <cdr:cNvSpPr txBox="1"/>
      </cdr:nvSpPr>
      <cdr:spPr>
        <a:xfrm xmlns:a="http://schemas.openxmlformats.org/drawingml/2006/main">
          <a:off x="7488832" y="1728192"/>
          <a:ext cx="905434" cy="32414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4.80</a:t>
          </a:r>
          <a:endParaRPr lang="en-GB" sz="1100" b="1" dirty="0"/>
        </a:p>
      </cdr:txBody>
    </cdr:sp>
  </cdr:relSizeAnchor>
</c:userShapes>
</file>

<file path=ppt/drawings/drawing15.xml><?xml version="1.0" encoding="utf-8"?>
<c:userShapes xmlns:c="http://schemas.openxmlformats.org/drawingml/2006/chart">
  <cdr:relSizeAnchor xmlns:cdr="http://schemas.openxmlformats.org/drawingml/2006/chartDrawing">
    <cdr:from>
      <cdr:x>0.14938</cdr:x>
      <cdr:y>0.8</cdr:y>
    </cdr:from>
    <cdr:to>
      <cdr:x>0.25327</cdr:x>
      <cdr:y>0.88889</cdr:y>
    </cdr:to>
    <cdr:sp macro="" textlink="">
      <cdr:nvSpPr>
        <cdr:cNvPr id="7" name="TextBox 6"/>
        <cdr:cNvSpPr txBox="1"/>
      </cdr:nvSpPr>
      <cdr:spPr>
        <a:xfrm xmlns:a="http://schemas.openxmlformats.org/drawingml/2006/main">
          <a:off x="828254" y="2592288"/>
          <a:ext cx="576064" cy="28803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b="1" dirty="0" smtClean="0"/>
            <a:t>+73</a:t>
          </a:r>
          <a:r>
            <a:rPr lang="en-GB" sz="1100" b="1" dirty="0" smtClean="0"/>
            <a:t>%</a:t>
          </a:r>
          <a:endParaRPr lang="en-GB" sz="1100" b="1" dirty="0"/>
        </a:p>
      </cdr:txBody>
    </cdr:sp>
  </cdr:relSizeAnchor>
  <cdr:relSizeAnchor xmlns:cdr="http://schemas.openxmlformats.org/drawingml/2006/chartDrawing">
    <cdr:from>
      <cdr:x>0.38314</cdr:x>
      <cdr:y>0.8</cdr:y>
    </cdr:from>
    <cdr:to>
      <cdr:x>0.48703</cdr:x>
      <cdr:y>0.88889</cdr:y>
    </cdr:to>
    <cdr:sp macro="" textlink="">
      <cdr:nvSpPr>
        <cdr:cNvPr id="8" name="TextBox 1"/>
        <cdr:cNvSpPr txBox="1"/>
      </cdr:nvSpPr>
      <cdr:spPr>
        <a:xfrm xmlns:a="http://schemas.openxmlformats.org/drawingml/2006/main">
          <a:off x="2124398" y="2592288"/>
          <a:ext cx="576064" cy="28803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+68</a:t>
          </a:r>
          <a:r>
            <a:rPr lang="en-GB" sz="1100" b="1" dirty="0" smtClean="0"/>
            <a:t>%</a:t>
          </a:r>
          <a:endParaRPr lang="en-GB" sz="1100" b="1" dirty="0"/>
        </a:p>
      </cdr:txBody>
    </cdr:sp>
  </cdr:relSizeAnchor>
  <cdr:relSizeAnchor xmlns:cdr="http://schemas.openxmlformats.org/drawingml/2006/chartDrawing">
    <cdr:from>
      <cdr:x>0.6169</cdr:x>
      <cdr:y>0.8</cdr:y>
    </cdr:from>
    <cdr:to>
      <cdr:x>0.72079</cdr:x>
      <cdr:y>0.88889</cdr:y>
    </cdr:to>
    <cdr:sp macro="" textlink="">
      <cdr:nvSpPr>
        <cdr:cNvPr id="9" name="TextBox 1"/>
        <cdr:cNvSpPr txBox="1"/>
      </cdr:nvSpPr>
      <cdr:spPr>
        <a:xfrm xmlns:a="http://schemas.openxmlformats.org/drawingml/2006/main">
          <a:off x="3420542" y="2592288"/>
          <a:ext cx="576064" cy="28803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+75</a:t>
          </a:r>
          <a:r>
            <a:rPr lang="en-GB" sz="1100" b="1" dirty="0" smtClean="0"/>
            <a:t>%</a:t>
          </a:r>
          <a:endParaRPr lang="en-GB" sz="1100" b="1" dirty="0"/>
        </a:p>
      </cdr:txBody>
    </cdr:sp>
  </cdr:relSizeAnchor>
  <cdr:relSizeAnchor xmlns:cdr="http://schemas.openxmlformats.org/drawingml/2006/chartDrawing">
    <cdr:from>
      <cdr:x>0.83767</cdr:x>
      <cdr:y>0.8</cdr:y>
    </cdr:from>
    <cdr:to>
      <cdr:x>0.94157</cdr:x>
      <cdr:y>0.88889</cdr:y>
    </cdr:to>
    <cdr:sp macro="" textlink="">
      <cdr:nvSpPr>
        <cdr:cNvPr id="10" name="TextBox 1"/>
        <cdr:cNvSpPr txBox="1"/>
      </cdr:nvSpPr>
      <cdr:spPr>
        <a:xfrm xmlns:a="http://schemas.openxmlformats.org/drawingml/2006/main">
          <a:off x="4644678" y="2592288"/>
          <a:ext cx="576064" cy="28803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+78</a:t>
          </a:r>
          <a:r>
            <a:rPr lang="en-GB" sz="1100" b="1" dirty="0" smtClean="0"/>
            <a:t>%</a:t>
          </a:r>
          <a:endParaRPr lang="en-GB"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0.87288</cdr:x>
      <cdr:y>0</cdr:y>
    </cdr:from>
    <cdr:to>
      <cdr:x>1</cdr:x>
      <cdr:y>0.17955</cdr:y>
    </cdr:to>
    <cdr:sp macro="" textlink="">
      <cdr:nvSpPr>
        <cdr:cNvPr id="2" name="TextBox 1"/>
        <cdr:cNvSpPr txBox="1"/>
      </cdr:nvSpPr>
      <cdr:spPr>
        <a:xfrm xmlns:a="http://schemas.openxmlformats.org/drawingml/2006/main">
          <a:off x="7416824" y="-2564904"/>
          <a:ext cx="1080120" cy="69843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100" b="1" dirty="0" smtClean="0"/>
            <a:t>Ave. score</a:t>
          </a:r>
        </a:p>
        <a:p xmlns:a="http://schemas.openxmlformats.org/drawingml/2006/main">
          <a:pPr algn="ctr"/>
          <a:r>
            <a:rPr lang="en-GB" sz="1100" b="1" dirty="0" smtClean="0"/>
            <a:t>(out of max. 5.00)</a:t>
          </a:r>
          <a:endParaRPr lang="en-GB" sz="1100" b="1" dirty="0"/>
        </a:p>
      </cdr:txBody>
    </cdr:sp>
  </cdr:relSizeAnchor>
  <cdr:relSizeAnchor xmlns:cdr="http://schemas.openxmlformats.org/drawingml/2006/chartDrawing">
    <cdr:from>
      <cdr:x>0.88136</cdr:x>
      <cdr:y>0.21572</cdr:y>
    </cdr:from>
    <cdr:to>
      <cdr:x>0.98543</cdr:x>
      <cdr:y>0.29072</cdr:y>
    </cdr:to>
    <cdr:sp macro="" textlink="">
      <cdr:nvSpPr>
        <cdr:cNvPr id="3" name="TextBox 1"/>
        <cdr:cNvSpPr txBox="1"/>
      </cdr:nvSpPr>
      <cdr:spPr>
        <a:xfrm xmlns:a="http://schemas.openxmlformats.org/drawingml/2006/main">
          <a:off x="7488832" y="891678"/>
          <a:ext cx="884277" cy="31001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smtClean="0"/>
            <a:t>4.63</a:t>
          </a:r>
          <a:endParaRPr lang="en-GB" sz="1100" b="1" dirty="0"/>
        </a:p>
      </cdr:txBody>
    </cdr:sp>
  </cdr:relSizeAnchor>
  <cdr:relSizeAnchor xmlns:cdr="http://schemas.openxmlformats.org/drawingml/2006/chartDrawing">
    <cdr:from>
      <cdr:x>0.88136</cdr:x>
      <cdr:y>0.54671</cdr:y>
    </cdr:from>
    <cdr:to>
      <cdr:x>0.98792</cdr:x>
      <cdr:y>0.62171</cdr:y>
    </cdr:to>
    <cdr:sp macro="" textlink="">
      <cdr:nvSpPr>
        <cdr:cNvPr id="6" name="TextBox 1"/>
        <cdr:cNvSpPr txBox="1"/>
      </cdr:nvSpPr>
      <cdr:spPr>
        <a:xfrm xmlns:a="http://schemas.openxmlformats.org/drawingml/2006/main">
          <a:off x="7488832" y="2259830"/>
          <a:ext cx="905434" cy="310013"/>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4.56</a:t>
          </a:r>
          <a:endParaRPr lang="en-GB"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0.84746</cdr:x>
      <cdr:y>0</cdr:y>
    </cdr:from>
    <cdr:to>
      <cdr:x>1</cdr:x>
      <cdr:y>0.15585</cdr:y>
    </cdr:to>
    <cdr:sp macro="" textlink="">
      <cdr:nvSpPr>
        <cdr:cNvPr id="2" name="TextBox 1"/>
        <cdr:cNvSpPr txBox="1"/>
      </cdr:nvSpPr>
      <cdr:spPr>
        <a:xfrm xmlns:a="http://schemas.openxmlformats.org/drawingml/2006/main">
          <a:off x="7200800" y="0"/>
          <a:ext cx="1296144" cy="49218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100" b="1" dirty="0" smtClean="0"/>
            <a:t>Ave. score</a:t>
          </a:r>
        </a:p>
        <a:p xmlns:a="http://schemas.openxmlformats.org/drawingml/2006/main">
          <a:pPr algn="ctr"/>
          <a:r>
            <a:rPr lang="en-GB" sz="1100" b="1" dirty="0" smtClean="0"/>
            <a:t>(out of max. 5.00)</a:t>
          </a:r>
          <a:endParaRPr lang="en-GB" sz="1100" b="1" dirty="0"/>
        </a:p>
      </cdr:txBody>
    </cdr:sp>
  </cdr:relSizeAnchor>
  <cdr:relSizeAnchor xmlns:cdr="http://schemas.openxmlformats.org/drawingml/2006/chartDrawing">
    <cdr:from>
      <cdr:x>0.88136</cdr:x>
      <cdr:y>0.38388</cdr:y>
    </cdr:from>
    <cdr:to>
      <cdr:x>0.98543</cdr:x>
      <cdr:y>0.45888</cdr:y>
    </cdr:to>
    <cdr:sp macro="" textlink="">
      <cdr:nvSpPr>
        <cdr:cNvPr id="3" name="TextBox 1"/>
        <cdr:cNvSpPr txBox="1"/>
      </cdr:nvSpPr>
      <cdr:spPr>
        <a:xfrm xmlns:a="http://schemas.openxmlformats.org/drawingml/2006/main">
          <a:off x="7488832" y="1212260"/>
          <a:ext cx="884277" cy="236845"/>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smtClean="0"/>
            <a:t>4.28</a:t>
          </a:r>
          <a:endParaRPr lang="en-GB" sz="1100" b="1" dirty="0"/>
        </a:p>
      </cdr:txBody>
    </cdr:sp>
  </cdr:relSizeAnchor>
  <cdr:relSizeAnchor xmlns:cdr="http://schemas.openxmlformats.org/drawingml/2006/chartDrawing">
    <cdr:from>
      <cdr:x>0.88136</cdr:x>
      <cdr:y>0.6119</cdr:y>
    </cdr:from>
    <cdr:to>
      <cdr:x>0.98792</cdr:x>
      <cdr:y>0.6869</cdr:y>
    </cdr:to>
    <cdr:sp macro="" textlink="">
      <cdr:nvSpPr>
        <cdr:cNvPr id="6" name="TextBox 1"/>
        <cdr:cNvSpPr txBox="1"/>
      </cdr:nvSpPr>
      <cdr:spPr>
        <a:xfrm xmlns:a="http://schemas.openxmlformats.org/drawingml/2006/main">
          <a:off x="7488832" y="1932340"/>
          <a:ext cx="905434" cy="236845"/>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4.15</a:t>
          </a:r>
          <a:endParaRPr lang="en-GB" sz="1100" b="1" dirty="0"/>
        </a:p>
      </cdr:txBody>
    </cdr:sp>
  </cdr:relSizeAnchor>
  <cdr:relSizeAnchor xmlns:cdr="http://schemas.openxmlformats.org/drawingml/2006/chartDrawing">
    <cdr:from>
      <cdr:x>0.88136</cdr:x>
      <cdr:y>0.13305</cdr:y>
    </cdr:from>
    <cdr:to>
      <cdr:x>0.98543</cdr:x>
      <cdr:y>0.20805</cdr:y>
    </cdr:to>
    <cdr:sp macro="" textlink="">
      <cdr:nvSpPr>
        <cdr:cNvPr id="5" name="TextBox 1"/>
        <cdr:cNvSpPr txBox="1"/>
      </cdr:nvSpPr>
      <cdr:spPr>
        <a:xfrm xmlns:a="http://schemas.openxmlformats.org/drawingml/2006/main">
          <a:off x="7488832" y="420172"/>
          <a:ext cx="884277" cy="23684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smtClean="0"/>
            <a:t>4.04</a:t>
          </a:r>
          <a:endParaRPr lang="en-GB" sz="11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0.83898</cdr:x>
      <cdr:y>0</cdr:y>
    </cdr:from>
    <cdr:to>
      <cdr:x>1</cdr:x>
      <cdr:y>0.11553</cdr:y>
    </cdr:to>
    <cdr:sp macro="" textlink="">
      <cdr:nvSpPr>
        <cdr:cNvPr id="2" name="TextBox 1"/>
        <cdr:cNvSpPr txBox="1"/>
      </cdr:nvSpPr>
      <cdr:spPr>
        <a:xfrm xmlns:a="http://schemas.openxmlformats.org/drawingml/2006/main">
          <a:off x="7128766" y="0"/>
          <a:ext cx="1368178" cy="489278"/>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100" b="1" dirty="0" smtClean="0"/>
            <a:t>Ave. score</a:t>
          </a:r>
        </a:p>
        <a:p xmlns:a="http://schemas.openxmlformats.org/drawingml/2006/main">
          <a:pPr algn="ctr"/>
          <a:r>
            <a:rPr lang="en-GB" sz="1100" b="1" dirty="0" smtClean="0"/>
            <a:t>(out of max. 5.00)</a:t>
          </a:r>
          <a:endParaRPr lang="en-GB" sz="1100" b="1" dirty="0"/>
        </a:p>
      </cdr:txBody>
    </cdr:sp>
  </cdr:relSizeAnchor>
  <cdr:relSizeAnchor xmlns:cdr="http://schemas.openxmlformats.org/drawingml/2006/chartDrawing">
    <cdr:from>
      <cdr:x>0.88136</cdr:x>
      <cdr:y>0.38757</cdr:y>
    </cdr:from>
    <cdr:to>
      <cdr:x>0.98543</cdr:x>
      <cdr:y>0.46257</cdr:y>
    </cdr:to>
    <cdr:sp macro="" textlink="">
      <cdr:nvSpPr>
        <cdr:cNvPr id="3" name="TextBox 1"/>
        <cdr:cNvSpPr txBox="1"/>
      </cdr:nvSpPr>
      <cdr:spPr>
        <a:xfrm xmlns:a="http://schemas.openxmlformats.org/drawingml/2006/main">
          <a:off x="7488832" y="1641406"/>
          <a:ext cx="884277" cy="31763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smtClean="0"/>
            <a:t>4.52</a:t>
          </a:r>
          <a:endParaRPr lang="en-GB" sz="1100" b="1" dirty="0"/>
        </a:p>
      </cdr:txBody>
    </cdr:sp>
  </cdr:relSizeAnchor>
  <cdr:relSizeAnchor xmlns:cdr="http://schemas.openxmlformats.org/drawingml/2006/chartDrawing">
    <cdr:from>
      <cdr:x>0.88136</cdr:x>
      <cdr:y>0.6086</cdr:y>
    </cdr:from>
    <cdr:to>
      <cdr:x>0.98792</cdr:x>
      <cdr:y>0.6836</cdr:y>
    </cdr:to>
    <cdr:sp macro="" textlink="">
      <cdr:nvSpPr>
        <cdr:cNvPr id="6" name="TextBox 1"/>
        <cdr:cNvSpPr txBox="1"/>
      </cdr:nvSpPr>
      <cdr:spPr>
        <a:xfrm xmlns:a="http://schemas.openxmlformats.org/drawingml/2006/main">
          <a:off x="7488832" y="2577510"/>
          <a:ext cx="905434" cy="31763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4.54</a:t>
          </a:r>
          <a:endParaRPr lang="en-GB" sz="1100" b="1" dirty="0"/>
        </a:p>
      </cdr:txBody>
    </cdr:sp>
  </cdr:relSizeAnchor>
  <cdr:relSizeAnchor xmlns:cdr="http://schemas.openxmlformats.org/drawingml/2006/chartDrawing">
    <cdr:from>
      <cdr:x>0.88136</cdr:x>
      <cdr:y>0.18354</cdr:y>
    </cdr:from>
    <cdr:to>
      <cdr:x>0.98543</cdr:x>
      <cdr:y>0.25854</cdr:y>
    </cdr:to>
    <cdr:sp macro="" textlink="">
      <cdr:nvSpPr>
        <cdr:cNvPr id="5" name="TextBox 1"/>
        <cdr:cNvSpPr txBox="1"/>
      </cdr:nvSpPr>
      <cdr:spPr>
        <a:xfrm xmlns:a="http://schemas.openxmlformats.org/drawingml/2006/main">
          <a:off x="7488832" y="777310"/>
          <a:ext cx="884277" cy="31763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smtClean="0"/>
            <a:t>4.19</a:t>
          </a:r>
          <a:endParaRPr lang="en-GB" sz="11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0.84746</cdr:x>
      <cdr:y>2.23916E-7</cdr:y>
    </cdr:from>
    <cdr:to>
      <cdr:x>1</cdr:x>
      <cdr:y>0.11287</cdr:y>
    </cdr:to>
    <cdr:sp macro="" textlink="">
      <cdr:nvSpPr>
        <cdr:cNvPr id="2" name="TextBox 1"/>
        <cdr:cNvSpPr txBox="1"/>
      </cdr:nvSpPr>
      <cdr:spPr>
        <a:xfrm xmlns:a="http://schemas.openxmlformats.org/drawingml/2006/main">
          <a:off x="7200800" y="1"/>
          <a:ext cx="1296144" cy="50405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100" b="1" dirty="0" smtClean="0"/>
            <a:t>Ave. score</a:t>
          </a:r>
        </a:p>
        <a:p xmlns:a="http://schemas.openxmlformats.org/drawingml/2006/main">
          <a:pPr algn="ctr"/>
          <a:r>
            <a:rPr lang="en-GB" sz="1100" b="1" dirty="0" smtClean="0"/>
            <a:t>(out of max. 5.00)</a:t>
          </a:r>
          <a:endParaRPr lang="en-GB" sz="1100" b="1" dirty="0"/>
        </a:p>
      </cdr:txBody>
    </cdr:sp>
  </cdr:relSizeAnchor>
  <cdr:relSizeAnchor xmlns:cdr="http://schemas.openxmlformats.org/drawingml/2006/chartDrawing">
    <cdr:from>
      <cdr:x>0.88136</cdr:x>
      <cdr:y>0.40309</cdr:y>
    </cdr:from>
    <cdr:to>
      <cdr:x>0.98543</cdr:x>
      <cdr:y>0.47809</cdr:y>
    </cdr:to>
    <cdr:sp macro="" textlink="">
      <cdr:nvSpPr>
        <cdr:cNvPr id="3" name="TextBox 1"/>
        <cdr:cNvSpPr txBox="1"/>
      </cdr:nvSpPr>
      <cdr:spPr>
        <a:xfrm xmlns:a="http://schemas.openxmlformats.org/drawingml/2006/main">
          <a:off x="7488832" y="1800200"/>
          <a:ext cx="884277" cy="33494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smtClean="0"/>
            <a:t>4.55</a:t>
          </a:r>
          <a:endParaRPr lang="en-GB" sz="1100" b="1" dirty="0"/>
        </a:p>
      </cdr:txBody>
    </cdr:sp>
  </cdr:relSizeAnchor>
  <cdr:relSizeAnchor xmlns:cdr="http://schemas.openxmlformats.org/drawingml/2006/chartDrawing">
    <cdr:from>
      <cdr:x>0.88136</cdr:x>
      <cdr:y>0.62939</cdr:y>
    </cdr:from>
    <cdr:to>
      <cdr:x>0.98792</cdr:x>
      <cdr:y>0.70439</cdr:y>
    </cdr:to>
    <cdr:sp macro="" textlink="">
      <cdr:nvSpPr>
        <cdr:cNvPr id="6" name="TextBox 1"/>
        <cdr:cNvSpPr txBox="1"/>
      </cdr:nvSpPr>
      <cdr:spPr>
        <a:xfrm xmlns:a="http://schemas.openxmlformats.org/drawingml/2006/main">
          <a:off x="7488832" y="2448272"/>
          <a:ext cx="905434" cy="29174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4.58</a:t>
          </a:r>
          <a:endParaRPr lang="en-GB" sz="1100" b="1" dirty="0"/>
        </a:p>
      </cdr:txBody>
    </cdr:sp>
  </cdr:relSizeAnchor>
  <cdr:relSizeAnchor xmlns:cdr="http://schemas.openxmlformats.org/drawingml/2006/chartDrawing">
    <cdr:from>
      <cdr:x>0.88136</cdr:x>
      <cdr:y>0.16124</cdr:y>
    </cdr:from>
    <cdr:to>
      <cdr:x>0.98543</cdr:x>
      <cdr:y>0.23624</cdr:y>
    </cdr:to>
    <cdr:sp macro="" textlink="">
      <cdr:nvSpPr>
        <cdr:cNvPr id="5" name="TextBox 1"/>
        <cdr:cNvSpPr txBox="1"/>
      </cdr:nvSpPr>
      <cdr:spPr>
        <a:xfrm xmlns:a="http://schemas.openxmlformats.org/drawingml/2006/main">
          <a:off x="7488832" y="720080"/>
          <a:ext cx="884277" cy="33494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smtClean="0"/>
            <a:t>4.29</a:t>
          </a:r>
          <a:endParaRPr lang="en-GB" sz="11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0.85593</cdr:x>
      <cdr:y>2.31377E-7</cdr:y>
    </cdr:from>
    <cdr:to>
      <cdr:x>1</cdr:x>
      <cdr:y>0.09997</cdr:y>
    </cdr:to>
    <cdr:sp macro="" textlink="">
      <cdr:nvSpPr>
        <cdr:cNvPr id="2" name="TextBox 1"/>
        <cdr:cNvSpPr txBox="1"/>
      </cdr:nvSpPr>
      <cdr:spPr>
        <a:xfrm xmlns:a="http://schemas.openxmlformats.org/drawingml/2006/main">
          <a:off x="7272808" y="1"/>
          <a:ext cx="1224136" cy="432048"/>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100" b="1" dirty="0" smtClean="0"/>
            <a:t>Ave. score</a:t>
          </a:r>
        </a:p>
        <a:p xmlns:a="http://schemas.openxmlformats.org/drawingml/2006/main">
          <a:pPr algn="ctr"/>
          <a:r>
            <a:rPr lang="en-GB" sz="1100" b="1" dirty="0" smtClean="0"/>
            <a:t>(out of max. 5.00)</a:t>
          </a:r>
          <a:endParaRPr lang="en-GB" sz="1100" b="1" dirty="0"/>
        </a:p>
      </cdr:txBody>
    </cdr:sp>
  </cdr:relSizeAnchor>
  <cdr:relSizeAnchor xmlns:cdr="http://schemas.openxmlformats.org/drawingml/2006/chartDrawing">
    <cdr:from>
      <cdr:x>0.88136</cdr:x>
      <cdr:y>0.3832</cdr:y>
    </cdr:from>
    <cdr:to>
      <cdr:x>0.98543</cdr:x>
      <cdr:y>0.4582</cdr:y>
    </cdr:to>
    <cdr:sp macro="" textlink="">
      <cdr:nvSpPr>
        <cdr:cNvPr id="3" name="TextBox 1"/>
        <cdr:cNvSpPr txBox="1"/>
      </cdr:nvSpPr>
      <cdr:spPr>
        <a:xfrm xmlns:a="http://schemas.openxmlformats.org/drawingml/2006/main">
          <a:off x="7488832" y="1656184"/>
          <a:ext cx="884277" cy="32414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smtClean="0"/>
            <a:t>4.39</a:t>
          </a:r>
          <a:endParaRPr lang="en-GB" sz="1100" b="1" dirty="0"/>
        </a:p>
      </cdr:txBody>
    </cdr:sp>
  </cdr:relSizeAnchor>
  <cdr:relSizeAnchor xmlns:cdr="http://schemas.openxmlformats.org/drawingml/2006/chartDrawing">
    <cdr:from>
      <cdr:x>0.88136</cdr:x>
      <cdr:y>0.62939</cdr:y>
    </cdr:from>
    <cdr:to>
      <cdr:x>0.98792</cdr:x>
      <cdr:y>0.70439</cdr:y>
    </cdr:to>
    <cdr:sp macro="" textlink="">
      <cdr:nvSpPr>
        <cdr:cNvPr id="6" name="TextBox 1"/>
        <cdr:cNvSpPr txBox="1"/>
      </cdr:nvSpPr>
      <cdr:spPr>
        <a:xfrm xmlns:a="http://schemas.openxmlformats.org/drawingml/2006/main">
          <a:off x="7488832" y="2448272"/>
          <a:ext cx="905434" cy="29174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4.26</a:t>
          </a:r>
          <a:endParaRPr lang="en-GB" sz="1100" b="1" dirty="0"/>
        </a:p>
      </cdr:txBody>
    </cdr:sp>
  </cdr:relSizeAnchor>
  <cdr:relSizeAnchor xmlns:cdr="http://schemas.openxmlformats.org/drawingml/2006/chartDrawing">
    <cdr:from>
      <cdr:x>0.88136</cdr:x>
      <cdr:y>0.14995</cdr:y>
    </cdr:from>
    <cdr:to>
      <cdr:x>0.98543</cdr:x>
      <cdr:y>0.22495</cdr:y>
    </cdr:to>
    <cdr:sp macro="" textlink="">
      <cdr:nvSpPr>
        <cdr:cNvPr id="5" name="TextBox 1"/>
        <cdr:cNvSpPr txBox="1"/>
      </cdr:nvSpPr>
      <cdr:spPr>
        <a:xfrm xmlns:a="http://schemas.openxmlformats.org/drawingml/2006/main">
          <a:off x="7488832" y="648072"/>
          <a:ext cx="884277" cy="32414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smtClean="0"/>
            <a:t>4.29</a:t>
          </a:r>
          <a:endParaRPr lang="en-GB" sz="11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0.85593</cdr:x>
      <cdr:y>2.39353E-7</cdr:y>
    </cdr:from>
    <cdr:to>
      <cdr:x>1</cdr:x>
      <cdr:y>0.12065</cdr:y>
    </cdr:to>
    <cdr:sp macro="" textlink="">
      <cdr:nvSpPr>
        <cdr:cNvPr id="2" name="TextBox 1"/>
        <cdr:cNvSpPr txBox="1"/>
      </cdr:nvSpPr>
      <cdr:spPr>
        <a:xfrm xmlns:a="http://schemas.openxmlformats.org/drawingml/2006/main">
          <a:off x="7272808" y="1"/>
          <a:ext cx="1224136" cy="50405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100" b="1" dirty="0" smtClean="0"/>
            <a:t>Ave. score</a:t>
          </a:r>
        </a:p>
        <a:p xmlns:a="http://schemas.openxmlformats.org/drawingml/2006/main">
          <a:pPr algn="ctr"/>
          <a:r>
            <a:rPr lang="en-GB" sz="1100" b="1" dirty="0" smtClean="0"/>
            <a:t>(out of max. 5.00)</a:t>
          </a:r>
          <a:endParaRPr lang="en-GB" sz="1100" b="1" dirty="0"/>
        </a:p>
      </cdr:txBody>
    </cdr:sp>
  </cdr:relSizeAnchor>
  <cdr:relSizeAnchor xmlns:cdr="http://schemas.openxmlformats.org/drawingml/2006/chartDrawing">
    <cdr:from>
      <cdr:x>0.89344</cdr:x>
      <cdr:y>0.56877</cdr:y>
    </cdr:from>
    <cdr:to>
      <cdr:x>1</cdr:x>
      <cdr:y>0.64377</cdr:y>
    </cdr:to>
    <cdr:sp macro="" textlink="">
      <cdr:nvSpPr>
        <cdr:cNvPr id="6" name="TextBox 1"/>
        <cdr:cNvSpPr txBox="1"/>
      </cdr:nvSpPr>
      <cdr:spPr>
        <a:xfrm xmlns:a="http://schemas.openxmlformats.org/drawingml/2006/main">
          <a:off x="7591510" y="2376264"/>
          <a:ext cx="905434" cy="31334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4.85</a:t>
          </a:r>
          <a:endParaRPr lang="en-GB" sz="1100" b="1" dirty="0"/>
        </a:p>
      </cdr:txBody>
    </cdr:sp>
  </cdr:relSizeAnchor>
  <cdr:relSizeAnchor xmlns:cdr="http://schemas.openxmlformats.org/drawingml/2006/chartDrawing">
    <cdr:from>
      <cdr:x>0.89206</cdr:x>
      <cdr:y>0.20682</cdr:y>
    </cdr:from>
    <cdr:to>
      <cdr:x>0.99613</cdr:x>
      <cdr:y>0.28182</cdr:y>
    </cdr:to>
    <cdr:sp macro="" textlink="">
      <cdr:nvSpPr>
        <cdr:cNvPr id="5" name="TextBox 1"/>
        <cdr:cNvSpPr txBox="1"/>
      </cdr:nvSpPr>
      <cdr:spPr>
        <a:xfrm xmlns:a="http://schemas.openxmlformats.org/drawingml/2006/main">
          <a:off x="7579762" y="864096"/>
          <a:ext cx="884277" cy="313345"/>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smtClean="0"/>
            <a:t>4.83</a:t>
          </a:r>
          <a:endParaRPr lang="en-GB" sz="11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0.85593</cdr:x>
      <cdr:y>0</cdr:y>
    </cdr:from>
    <cdr:to>
      <cdr:x>1</cdr:x>
      <cdr:y>0.13015</cdr:y>
    </cdr:to>
    <cdr:sp macro="" textlink="">
      <cdr:nvSpPr>
        <cdr:cNvPr id="2" name="TextBox 1"/>
        <cdr:cNvSpPr txBox="1"/>
      </cdr:nvSpPr>
      <cdr:spPr>
        <a:xfrm xmlns:a="http://schemas.openxmlformats.org/drawingml/2006/main">
          <a:off x="7272808" y="0"/>
          <a:ext cx="1224136" cy="53892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100" b="1" dirty="0" smtClean="0"/>
            <a:t>Ave. score</a:t>
          </a:r>
        </a:p>
        <a:p xmlns:a="http://schemas.openxmlformats.org/drawingml/2006/main">
          <a:pPr algn="ctr"/>
          <a:r>
            <a:rPr lang="en-GB" sz="1100" b="1" dirty="0" smtClean="0"/>
            <a:t>(out of max. 5.00)</a:t>
          </a:r>
          <a:endParaRPr lang="en-GB" sz="1100" b="1" dirty="0"/>
        </a:p>
      </cdr:txBody>
    </cdr:sp>
  </cdr:relSizeAnchor>
  <cdr:relSizeAnchor xmlns:cdr="http://schemas.openxmlformats.org/drawingml/2006/chartDrawing">
    <cdr:from>
      <cdr:x>0.88983</cdr:x>
      <cdr:y>0.63446</cdr:y>
    </cdr:from>
    <cdr:to>
      <cdr:x>0.97944</cdr:x>
      <cdr:y>0.70402</cdr:y>
    </cdr:to>
    <cdr:sp macro="" textlink="">
      <cdr:nvSpPr>
        <cdr:cNvPr id="6" name="TextBox 1"/>
        <cdr:cNvSpPr txBox="1"/>
      </cdr:nvSpPr>
      <cdr:spPr>
        <a:xfrm xmlns:a="http://schemas.openxmlformats.org/drawingml/2006/main">
          <a:off x="7560840" y="2627159"/>
          <a:ext cx="761418" cy="28803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4.43</a:t>
          </a:r>
          <a:endParaRPr lang="en-GB" sz="1100" b="1" dirty="0"/>
        </a:p>
      </cdr:txBody>
    </cdr:sp>
  </cdr:relSizeAnchor>
  <cdr:relSizeAnchor xmlns:cdr="http://schemas.openxmlformats.org/drawingml/2006/chartDrawing">
    <cdr:from>
      <cdr:x>0.88136</cdr:x>
      <cdr:y>0.425</cdr:y>
    </cdr:from>
    <cdr:to>
      <cdr:x>0.98543</cdr:x>
      <cdr:y>0.5</cdr:y>
    </cdr:to>
    <cdr:sp macro="" textlink="">
      <cdr:nvSpPr>
        <cdr:cNvPr id="5" name="TextBox 1"/>
        <cdr:cNvSpPr txBox="1"/>
      </cdr:nvSpPr>
      <cdr:spPr>
        <a:xfrm xmlns:a="http://schemas.openxmlformats.org/drawingml/2006/main">
          <a:off x="7488832" y="1759835"/>
          <a:ext cx="884277" cy="31055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smtClean="0"/>
            <a:t>4.38</a:t>
          </a:r>
          <a:endParaRPr lang="en-GB" sz="1100" b="1" dirty="0"/>
        </a:p>
      </cdr:txBody>
    </cdr:sp>
  </cdr:relSizeAnchor>
  <cdr:relSizeAnchor xmlns:cdr="http://schemas.openxmlformats.org/drawingml/2006/chartDrawing">
    <cdr:from>
      <cdr:x>0.88136</cdr:x>
      <cdr:y>0.19971</cdr:y>
    </cdr:from>
    <cdr:to>
      <cdr:x>0.98543</cdr:x>
      <cdr:y>0.27471</cdr:y>
    </cdr:to>
    <cdr:sp macro="" textlink="">
      <cdr:nvSpPr>
        <cdr:cNvPr id="7" name="TextBox 1"/>
        <cdr:cNvSpPr txBox="1"/>
      </cdr:nvSpPr>
      <cdr:spPr>
        <a:xfrm xmlns:a="http://schemas.openxmlformats.org/drawingml/2006/main">
          <a:off x="7488832" y="826958"/>
          <a:ext cx="884277" cy="31055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smtClean="0"/>
            <a:t>4.32</a:t>
          </a:r>
          <a:endParaRPr lang="en-GB" sz="11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0.85593</cdr:x>
      <cdr:y>0</cdr:y>
    </cdr:from>
    <cdr:to>
      <cdr:x>1</cdr:x>
      <cdr:y>0.11472</cdr:y>
    </cdr:to>
    <cdr:sp macro="" textlink="">
      <cdr:nvSpPr>
        <cdr:cNvPr id="2" name="TextBox 1"/>
        <cdr:cNvSpPr txBox="1"/>
      </cdr:nvSpPr>
      <cdr:spPr>
        <a:xfrm xmlns:a="http://schemas.openxmlformats.org/drawingml/2006/main">
          <a:off x="7272808" y="0"/>
          <a:ext cx="1224136" cy="50405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100" b="1" dirty="0" smtClean="0"/>
            <a:t>Ave. score</a:t>
          </a:r>
        </a:p>
        <a:p xmlns:a="http://schemas.openxmlformats.org/drawingml/2006/main">
          <a:pPr algn="ctr"/>
          <a:r>
            <a:rPr lang="en-GB" sz="1100" b="1" dirty="0" smtClean="0"/>
            <a:t>(out of max. 5.00)</a:t>
          </a:r>
          <a:endParaRPr lang="en-GB" sz="1100" b="1" dirty="0"/>
        </a:p>
      </cdr:txBody>
    </cdr:sp>
  </cdr:relSizeAnchor>
  <cdr:relSizeAnchor xmlns:cdr="http://schemas.openxmlformats.org/drawingml/2006/chartDrawing">
    <cdr:from>
      <cdr:x>0.88136</cdr:x>
      <cdr:y>0.55719</cdr:y>
    </cdr:from>
    <cdr:to>
      <cdr:x>0.98792</cdr:x>
      <cdr:y>0.63219</cdr:y>
    </cdr:to>
    <cdr:sp macro="" textlink="">
      <cdr:nvSpPr>
        <cdr:cNvPr id="6" name="TextBox 1"/>
        <cdr:cNvSpPr txBox="1"/>
      </cdr:nvSpPr>
      <cdr:spPr>
        <a:xfrm xmlns:a="http://schemas.openxmlformats.org/drawingml/2006/main">
          <a:off x="7488832" y="2448272"/>
          <a:ext cx="905434" cy="32954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b="1" dirty="0" smtClean="0"/>
            <a:t>4.27</a:t>
          </a:r>
          <a:endParaRPr lang="en-GB" sz="1100" b="1" dirty="0"/>
        </a:p>
      </cdr:txBody>
    </cdr:sp>
  </cdr:relSizeAnchor>
  <cdr:relSizeAnchor xmlns:cdr="http://schemas.openxmlformats.org/drawingml/2006/chartDrawing">
    <cdr:from>
      <cdr:x>0.88136</cdr:x>
      <cdr:y>0.21304</cdr:y>
    </cdr:from>
    <cdr:to>
      <cdr:x>0.98543</cdr:x>
      <cdr:y>0.28804</cdr:y>
    </cdr:to>
    <cdr:sp macro="" textlink="">
      <cdr:nvSpPr>
        <cdr:cNvPr id="7" name="TextBox 1"/>
        <cdr:cNvSpPr txBox="1"/>
      </cdr:nvSpPr>
      <cdr:spPr>
        <a:xfrm xmlns:a="http://schemas.openxmlformats.org/drawingml/2006/main">
          <a:off x="7488832" y="936104"/>
          <a:ext cx="884277" cy="32954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smtClean="0"/>
            <a:t>4.25</a:t>
          </a:r>
          <a:endParaRPr lang="en-GB"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1"/>
            <a:ext cx="3076575" cy="511175"/>
          </a:xfrm>
          <a:prstGeom prst="rect">
            <a:avLst/>
          </a:prstGeom>
          <a:noFill/>
          <a:ln w="9525">
            <a:noFill/>
            <a:miter lim="800000"/>
            <a:headEnd/>
            <a:tailEnd/>
          </a:ln>
          <a:effectLst/>
        </p:spPr>
        <p:txBody>
          <a:bodyPr vert="horz" wrap="square" lIns="96657" tIns="48329" rIns="96657" bIns="48329" numCol="1" anchor="t" anchorCtr="0" compatLnSpc="1">
            <a:prstTxWarp prst="textNoShape">
              <a:avLst/>
            </a:prstTxWarp>
          </a:bodyPr>
          <a:lstStyle>
            <a:lvl1pPr algn="l" defTabSz="966743" eaLnBrk="1" hangingPunct="1">
              <a:defRPr sz="1300" dirty="0">
                <a:latin typeface="Arial" charset="0"/>
              </a:defRPr>
            </a:lvl1pPr>
          </a:lstStyle>
          <a:p>
            <a:pPr>
              <a:defRPr/>
            </a:pPr>
            <a:endParaRPr lang="en-GB" dirty="0"/>
          </a:p>
        </p:txBody>
      </p:sp>
      <p:sp>
        <p:nvSpPr>
          <p:cNvPr id="29699" name="Rectangle 3"/>
          <p:cNvSpPr>
            <a:spLocks noGrp="1" noChangeArrowheads="1"/>
          </p:cNvSpPr>
          <p:nvPr>
            <p:ph type="dt" sz="quarter" idx="1"/>
          </p:nvPr>
        </p:nvSpPr>
        <p:spPr bwMode="auto">
          <a:xfrm>
            <a:off x="4022725" y="1"/>
            <a:ext cx="3076575" cy="511175"/>
          </a:xfrm>
          <a:prstGeom prst="rect">
            <a:avLst/>
          </a:prstGeom>
          <a:noFill/>
          <a:ln w="9525">
            <a:noFill/>
            <a:miter lim="800000"/>
            <a:headEnd/>
            <a:tailEnd/>
          </a:ln>
          <a:effectLst/>
        </p:spPr>
        <p:txBody>
          <a:bodyPr vert="horz" wrap="square" lIns="96657" tIns="48329" rIns="96657" bIns="48329" numCol="1" anchor="t" anchorCtr="0" compatLnSpc="1">
            <a:prstTxWarp prst="textNoShape">
              <a:avLst/>
            </a:prstTxWarp>
          </a:bodyPr>
          <a:lstStyle>
            <a:lvl1pPr algn="r" defTabSz="966743" eaLnBrk="1" hangingPunct="1">
              <a:defRPr sz="1300" dirty="0">
                <a:latin typeface="Arial" charset="0"/>
              </a:defRPr>
            </a:lvl1pPr>
          </a:lstStyle>
          <a:p>
            <a:pPr>
              <a:defRPr/>
            </a:pPr>
            <a:endParaRPr lang="en-GB" dirty="0"/>
          </a:p>
        </p:txBody>
      </p:sp>
      <p:sp>
        <p:nvSpPr>
          <p:cNvPr id="29700" name="Rectangle 4"/>
          <p:cNvSpPr>
            <a:spLocks noGrp="1" noChangeArrowheads="1"/>
          </p:cNvSpPr>
          <p:nvPr>
            <p:ph type="ftr" sz="quarter" idx="2"/>
          </p:nvPr>
        </p:nvSpPr>
        <p:spPr bwMode="auto">
          <a:xfrm>
            <a:off x="1" y="9723439"/>
            <a:ext cx="3076575" cy="511175"/>
          </a:xfrm>
          <a:prstGeom prst="rect">
            <a:avLst/>
          </a:prstGeom>
          <a:noFill/>
          <a:ln w="9525">
            <a:noFill/>
            <a:miter lim="800000"/>
            <a:headEnd/>
            <a:tailEnd/>
          </a:ln>
          <a:effectLst/>
        </p:spPr>
        <p:txBody>
          <a:bodyPr vert="horz" wrap="square" lIns="96657" tIns="48329" rIns="96657" bIns="48329" numCol="1" anchor="b" anchorCtr="0" compatLnSpc="1">
            <a:prstTxWarp prst="textNoShape">
              <a:avLst/>
            </a:prstTxWarp>
          </a:bodyPr>
          <a:lstStyle>
            <a:lvl1pPr algn="l" defTabSz="966743" eaLnBrk="1" hangingPunct="1">
              <a:defRPr sz="1300" dirty="0">
                <a:latin typeface="Arial" charset="0"/>
              </a:defRPr>
            </a:lvl1pPr>
          </a:lstStyle>
          <a:p>
            <a:pPr>
              <a:defRPr/>
            </a:pPr>
            <a:endParaRPr lang="en-GB" dirty="0"/>
          </a:p>
        </p:txBody>
      </p:sp>
      <p:sp>
        <p:nvSpPr>
          <p:cNvPr id="29701" name="Rectangle 5"/>
          <p:cNvSpPr>
            <a:spLocks noGrp="1" noChangeArrowheads="1"/>
          </p:cNvSpPr>
          <p:nvPr>
            <p:ph type="sldNum" sz="quarter" idx="3"/>
          </p:nvPr>
        </p:nvSpPr>
        <p:spPr bwMode="auto">
          <a:xfrm>
            <a:off x="4022725" y="9723439"/>
            <a:ext cx="3076575" cy="511175"/>
          </a:xfrm>
          <a:prstGeom prst="rect">
            <a:avLst/>
          </a:prstGeom>
          <a:noFill/>
          <a:ln w="9525">
            <a:noFill/>
            <a:miter lim="800000"/>
            <a:headEnd/>
            <a:tailEnd/>
          </a:ln>
          <a:effectLst/>
        </p:spPr>
        <p:txBody>
          <a:bodyPr vert="horz" wrap="square" lIns="96657" tIns="48329" rIns="96657" bIns="48329" numCol="1" anchor="b" anchorCtr="0" compatLnSpc="1">
            <a:prstTxWarp prst="textNoShape">
              <a:avLst/>
            </a:prstTxWarp>
          </a:bodyPr>
          <a:lstStyle>
            <a:lvl1pPr algn="r" defTabSz="966743" eaLnBrk="1" hangingPunct="1">
              <a:defRPr sz="1300"/>
            </a:lvl1pPr>
          </a:lstStyle>
          <a:p>
            <a:pPr>
              <a:defRPr/>
            </a:pPr>
            <a:fld id="{B440103C-A6A3-458F-812F-5E8E42D24006}" type="slidenum">
              <a:rPr lang="en-GB" altLang="en-US"/>
              <a:pPr>
                <a:defRPr/>
              </a:pPr>
              <a:t>‹#›</a:t>
            </a:fld>
            <a:endParaRPr lang="en-GB" altLang="en-US" dirty="0"/>
          </a:p>
        </p:txBody>
      </p:sp>
    </p:spTree>
    <p:extLst>
      <p:ext uri="{BB962C8B-B14F-4D97-AF65-F5344CB8AC3E}">
        <p14:creationId xmlns:p14="http://schemas.microsoft.com/office/powerpoint/2010/main" val="1789806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575" cy="511175"/>
          </a:xfrm>
          <a:prstGeom prst="rect">
            <a:avLst/>
          </a:prstGeom>
        </p:spPr>
        <p:txBody>
          <a:bodyPr vert="horz" lIns="91436" tIns="45718" rIns="91436" bIns="45718" rtlCol="0"/>
          <a:lstStyle>
            <a:lvl1pPr algn="l" eaLnBrk="1" hangingPunct="1">
              <a:defRPr sz="1200" dirty="0">
                <a:latin typeface="Arial" charset="0"/>
              </a:defRPr>
            </a:lvl1pPr>
          </a:lstStyle>
          <a:p>
            <a:pPr>
              <a:defRPr/>
            </a:pPr>
            <a:endParaRPr lang="en-GB" dirty="0"/>
          </a:p>
        </p:txBody>
      </p:sp>
      <p:sp>
        <p:nvSpPr>
          <p:cNvPr id="3" name="Date Placeholder 2"/>
          <p:cNvSpPr>
            <a:spLocks noGrp="1"/>
          </p:cNvSpPr>
          <p:nvPr>
            <p:ph type="dt" idx="1"/>
          </p:nvPr>
        </p:nvSpPr>
        <p:spPr>
          <a:xfrm>
            <a:off x="4021138" y="1"/>
            <a:ext cx="3076575" cy="511175"/>
          </a:xfrm>
          <a:prstGeom prst="rect">
            <a:avLst/>
          </a:prstGeom>
        </p:spPr>
        <p:txBody>
          <a:bodyPr vert="horz" lIns="91436" tIns="45718" rIns="91436" bIns="45718" rtlCol="0"/>
          <a:lstStyle>
            <a:lvl1pPr algn="r" eaLnBrk="1" hangingPunct="1">
              <a:defRPr sz="1200">
                <a:latin typeface="Arial" charset="0"/>
              </a:defRPr>
            </a:lvl1pPr>
          </a:lstStyle>
          <a:p>
            <a:pPr>
              <a:defRPr/>
            </a:pPr>
            <a:fld id="{2B362C78-1299-4EBB-9A39-116A285491C5}" type="datetimeFigureOut">
              <a:rPr lang="en-US"/>
              <a:pPr>
                <a:defRPr/>
              </a:pPr>
              <a:t>12/7/2017</a:t>
            </a:fld>
            <a:endParaRPr lang="en-GB"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36" tIns="45718" rIns="91436" bIns="45718" rtlCol="0" anchor="ctr"/>
          <a:lstStyle/>
          <a:p>
            <a:pPr lvl="0"/>
            <a:endParaRPr lang="en-GB" noProof="0" dirty="0" smtClean="0"/>
          </a:p>
        </p:txBody>
      </p:sp>
      <p:sp>
        <p:nvSpPr>
          <p:cNvPr id="5" name="Notes Placeholder 4"/>
          <p:cNvSpPr>
            <a:spLocks noGrp="1"/>
          </p:cNvSpPr>
          <p:nvPr>
            <p:ph type="body" sz="quarter" idx="3"/>
          </p:nvPr>
        </p:nvSpPr>
        <p:spPr>
          <a:xfrm>
            <a:off x="711200" y="4860926"/>
            <a:ext cx="5676900" cy="4605338"/>
          </a:xfrm>
          <a:prstGeom prst="rect">
            <a:avLst/>
          </a:prstGeom>
        </p:spPr>
        <p:txBody>
          <a:bodyPr vert="horz" lIns="91436" tIns="45718" rIns="91436" bIns="4571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1" y="9721851"/>
            <a:ext cx="3076575" cy="511175"/>
          </a:xfrm>
          <a:prstGeom prst="rect">
            <a:avLst/>
          </a:prstGeom>
        </p:spPr>
        <p:txBody>
          <a:bodyPr vert="horz" lIns="91436" tIns="45718" rIns="91436" bIns="45718" rtlCol="0" anchor="b"/>
          <a:lstStyle>
            <a:lvl1pPr algn="l" eaLnBrk="1" hangingPunct="1">
              <a:defRPr sz="1200" dirty="0">
                <a:latin typeface="Arial" charset="0"/>
              </a:defRPr>
            </a:lvl1pPr>
          </a:lstStyle>
          <a:p>
            <a:pPr>
              <a:defRPr/>
            </a:pPr>
            <a:endParaRPr lang="en-GB" dirty="0"/>
          </a:p>
        </p:txBody>
      </p:sp>
      <p:sp>
        <p:nvSpPr>
          <p:cNvPr id="7" name="Slide Number Placeholder 6"/>
          <p:cNvSpPr>
            <a:spLocks noGrp="1"/>
          </p:cNvSpPr>
          <p:nvPr>
            <p:ph type="sldNum" sz="quarter" idx="5"/>
          </p:nvPr>
        </p:nvSpPr>
        <p:spPr>
          <a:xfrm>
            <a:off x="4021138" y="9721851"/>
            <a:ext cx="3076575" cy="511175"/>
          </a:xfrm>
          <a:prstGeom prst="rect">
            <a:avLst/>
          </a:prstGeom>
        </p:spPr>
        <p:txBody>
          <a:bodyPr vert="horz" wrap="square" lIns="91436" tIns="45718" rIns="91436" bIns="45718" numCol="1" anchor="b" anchorCtr="0" compatLnSpc="1">
            <a:prstTxWarp prst="textNoShape">
              <a:avLst/>
            </a:prstTxWarp>
          </a:bodyPr>
          <a:lstStyle>
            <a:lvl1pPr algn="r" eaLnBrk="1" hangingPunct="1">
              <a:defRPr sz="1200"/>
            </a:lvl1pPr>
          </a:lstStyle>
          <a:p>
            <a:pPr>
              <a:defRPr/>
            </a:pPr>
            <a:fld id="{282FA6DA-8A60-48AE-B579-B67E29751E17}" type="slidenum">
              <a:rPr lang="en-GB" altLang="en-US"/>
              <a:pPr>
                <a:defRPr/>
              </a:pPr>
              <a:t>‹#›</a:t>
            </a:fld>
            <a:endParaRPr lang="en-GB" altLang="en-US" dirty="0"/>
          </a:p>
        </p:txBody>
      </p:sp>
    </p:spTree>
    <p:extLst>
      <p:ext uri="{BB962C8B-B14F-4D97-AF65-F5344CB8AC3E}">
        <p14:creationId xmlns:p14="http://schemas.microsoft.com/office/powerpoint/2010/main" val="383027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15" indent="-285737">
              <a:defRPr>
                <a:solidFill>
                  <a:schemeClr val="tx1"/>
                </a:solidFill>
                <a:latin typeface="Arial" panose="020B0604020202020204" pitchFamily="34" charset="0"/>
              </a:defRPr>
            </a:lvl2pPr>
            <a:lvl3pPr marL="1142947" indent="-228589">
              <a:defRPr>
                <a:solidFill>
                  <a:schemeClr val="tx1"/>
                </a:solidFill>
                <a:latin typeface="Arial" panose="020B0604020202020204" pitchFamily="34" charset="0"/>
              </a:defRPr>
            </a:lvl3pPr>
            <a:lvl4pPr marL="1600125" indent="-228589">
              <a:defRPr>
                <a:solidFill>
                  <a:schemeClr val="tx1"/>
                </a:solidFill>
                <a:latin typeface="Arial" panose="020B0604020202020204" pitchFamily="34" charset="0"/>
              </a:defRPr>
            </a:lvl4pPr>
            <a:lvl5pPr marL="2057304" indent="-228589">
              <a:defRPr>
                <a:solidFill>
                  <a:schemeClr val="tx1"/>
                </a:solidFill>
                <a:latin typeface="Arial" panose="020B0604020202020204" pitchFamily="34" charset="0"/>
              </a:defRPr>
            </a:lvl5pPr>
            <a:lvl6pPr marL="2514483" indent="-228589" eaLnBrk="0" fontAlgn="base" hangingPunct="0">
              <a:spcBef>
                <a:spcPct val="0"/>
              </a:spcBef>
              <a:spcAft>
                <a:spcPct val="0"/>
              </a:spcAft>
              <a:defRPr>
                <a:solidFill>
                  <a:schemeClr val="tx1"/>
                </a:solidFill>
                <a:latin typeface="Arial" panose="020B0604020202020204" pitchFamily="34" charset="0"/>
              </a:defRPr>
            </a:lvl6pPr>
            <a:lvl7pPr marL="2971661" indent="-228589" eaLnBrk="0" fontAlgn="base" hangingPunct="0">
              <a:spcBef>
                <a:spcPct val="0"/>
              </a:spcBef>
              <a:spcAft>
                <a:spcPct val="0"/>
              </a:spcAft>
              <a:defRPr>
                <a:solidFill>
                  <a:schemeClr val="tx1"/>
                </a:solidFill>
                <a:latin typeface="Arial" panose="020B0604020202020204" pitchFamily="34" charset="0"/>
              </a:defRPr>
            </a:lvl7pPr>
            <a:lvl8pPr marL="3428840" indent="-228589" eaLnBrk="0" fontAlgn="base" hangingPunct="0">
              <a:spcBef>
                <a:spcPct val="0"/>
              </a:spcBef>
              <a:spcAft>
                <a:spcPct val="0"/>
              </a:spcAft>
              <a:defRPr>
                <a:solidFill>
                  <a:schemeClr val="tx1"/>
                </a:solidFill>
                <a:latin typeface="Arial" panose="020B0604020202020204" pitchFamily="34" charset="0"/>
              </a:defRPr>
            </a:lvl8pPr>
            <a:lvl9pPr marL="3886019" indent="-228589" eaLnBrk="0" fontAlgn="base" hangingPunct="0">
              <a:spcBef>
                <a:spcPct val="0"/>
              </a:spcBef>
              <a:spcAft>
                <a:spcPct val="0"/>
              </a:spcAft>
              <a:defRPr>
                <a:solidFill>
                  <a:schemeClr val="tx1"/>
                </a:solidFill>
                <a:latin typeface="Arial" panose="020B0604020202020204" pitchFamily="34" charset="0"/>
              </a:defRPr>
            </a:lvl9pPr>
          </a:lstStyle>
          <a:p>
            <a:fld id="{1508EE99-C2E8-401E-902B-4408D42A3E78}" type="slidenum">
              <a:rPr lang="en-GB" altLang="en-US" smtClean="0"/>
              <a:pPr/>
              <a:t>1</a:t>
            </a:fld>
            <a:endParaRPr lang="en-GB" altLang="en-US" dirty="0" smtClean="0"/>
          </a:p>
        </p:txBody>
      </p:sp>
    </p:spTree>
    <p:extLst>
      <p:ext uri="{BB962C8B-B14F-4D97-AF65-F5344CB8AC3E}">
        <p14:creationId xmlns:p14="http://schemas.microsoft.com/office/powerpoint/2010/main" val="2797795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15" indent="-285737">
              <a:defRPr>
                <a:solidFill>
                  <a:schemeClr val="tx1"/>
                </a:solidFill>
                <a:latin typeface="Arial" panose="020B0604020202020204" pitchFamily="34" charset="0"/>
              </a:defRPr>
            </a:lvl2pPr>
            <a:lvl3pPr marL="1142947" indent="-228589">
              <a:defRPr>
                <a:solidFill>
                  <a:schemeClr val="tx1"/>
                </a:solidFill>
                <a:latin typeface="Arial" panose="020B0604020202020204" pitchFamily="34" charset="0"/>
              </a:defRPr>
            </a:lvl3pPr>
            <a:lvl4pPr marL="1600125" indent="-228589">
              <a:defRPr>
                <a:solidFill>
                  <a:schemeClr val="tx1"/>
                </a:solidFill>
                <a:latin typeface="Arial" panose="020B0604020202020204" pitchFamily="34" charset="0"/>
              </a:defRPr>
            </a:lvl4pPr>
            <a:lvl5pPr marL="2057304" indent="-228589">
              <a:defRPr>
                <a:solidFill>
                  <a:schemeClr val="tx1"/>
                </a:solidFill>
                <a:latin typeface="Arial" panose="020B0604020202020204" pitchFamily="34" charset="0"/>
              </a:defRPr>
            </a:lvl5pPr>
            <a:lvl6pPr marL="2514483" indent="-228589" eaLnBrk="0" fontAlgn="base" hangingPunct="0">
              <a:spcBef>
                <a:spcPct val="0"/>
              </a:spcBef>
              <a:spcAft>
                <a:spcPct val="0"/>
              </a:spcAft>
              <a:defRPr>
                <a:solidFill>
                  <a:schemeClr val="tx1"/>
                </a:solidFill>
                <a:latin typeface="Arial" panose="020B0604020202020204" pitchFamily="34" charset="0"/>
              </a:defRPr>
            </a:lvl6pPr>
            <a:lvl7pPr marL="2971661" indent="-228589" eaLnBrk="0" fontAlgn="base" hangingPunct="0">
              <a:spcBef>
                <a:spcPct val="0"/>
              </a:spcBef>
              <a:spcAft>
                <a:spcPct val="0"/>
              </a:spcAft>
              <a:defRPr>
                <a:solidFill>
                  <a:schemeClr val="tx1"/>
                </a:solidFill>
                <a:latin typeface="Arial" panose="020B0604020202020204" pitchFamily="34" charset="0"/>
              </a:defRPr>
            </a:lvl7pPr>
            <a:lvl8pPr marL="3428840" indent="-228589" eaLnBrk="0" fontAlgn="base" hangingPunct="0">
              <a:spcBef>
                <a:spcPct val="0"/>
              </a:spcBef>
              <a:spcAft>
                <a:spcPct val="0"/>
              </a:spcAft>
              <a:defRPr>
                <a:solidFill>
                  <a:schemeClr val="tx1"/>
                </a:solidFill>
                <a:latin typeface="Arial" panose="020B0604020202020204" pitchFamily="34" charset="0"/>
              </a:defRPr>
            </a:lvl8pPr>
            <a:lvl9pPr marL="3886019" indent="-228589" eaLnBrk="0" fontAlgn="base" hangingPunct="0">
              <a:spcBef>
                <a:spcPct val="0"/>
              </a:spcBef>
              <a:spcAft>
                <a:spcPct val="0"/>
              </a:spcAft>
              <a:defRPr>
                <a:solidFill>
                  <a:schemeClr val="tx1"/>
                </a:solidFill>
                <a:latin typeface="Arial" panose="020B0604020202020204" pitchFamily="34" charset="0"/>
              </a:defRPr>
            </a:lvl9pPr>
          </a:lstStyle>
          <a:p>
            <a:fld id="{759F39E5-B259-447E-92B8-ED88457369E2}" type="slidenum">
              <a:rPr lang="en-GB" altLang="en-US" smtClean="0"/>
              <a:pPr/>
              <a:t>32</a:t>
            </a:fld>
            <a:endParaRPr lang="en-GB" altLang="en-US" dirty="0" smtClean="0"/>
          </a:p>
        </p:txBody>
      </p:sp>
    </p:spTree>
    <p:extLst>
      <p:ext uri="{BB962C8B-B14F-4D97-AF65-F5344CB8AC3E}">
        <p14:creationId xmlns:p14="http://schemas.microsoft.com/office/powerpoint/2010/main" val="620004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15" indent="-285737">
              <a:defRPr>
                <a:solidFill>
                  <a:schemeClr val="tx1"/>
                </a:solidFill>
                <a:latin typeface="Arial" panose="020B0604020202020204" pitchFamily="34" charset="0"/>
              </a:defRPr>
            </a:lvl2pPr>
            <a:lvl3pPr marL="1142947" indent="-228589">
              <a:defRPr>
                <a:solidFill>
                  <a:schemeClr val="tx1"/>
                </a:solidFill>
                <a:latin typeface="Arial" panose="020B0604020202020204" pitchFamily="34" charset="0"/>
              </a:defRPr>
            </a:lvl3pPr>
            <a:lvl4pPr marL="1600125" indent="-228589">
              <a:defRPr>
                <a:solidFill>
                  <a:schemeClr val="tx1"/>
                </a:solidFill>
                <a:latin typeface="Arial" panose="020B0604020202020204" pitchFamily="34" charset="0"/>
              </a:defRPr>
            </a:lvl4pPr>
            <a:lvl5pPr marL="2057304" indent="-228589">
              <a:defRPr>
                <a:solidFill>
                  <a:schemeClr val="tx1"/>
                </a:solidFill>
                <a:latin typeface="Arial" panose="020B0604020202020204" pitchFamily="34" charset="0"/>
              </a:defRPr>
            </a:lvl5pPr>
            <a:lvl6pPr marL="2514483" indent="-228589" eaLnBrk="0" fontAlgn="base" hangingPunct="0">
              <a:spcBef>
                <a:spcPct val="0"/>
              </a:spcBef>
              <a:spcAft>
                <a:spcPct val="0"/>
              </a:spcAft>
              <a:defRPr>
                <a:solidFill>
                  <a:schemeClr val="tx1"/>
                </a:solidFill>
                <a:latin typeface="Arial" panose="020B0604020202020204" pitchFamily="34" charset="0"/>
              </a:defRPr>
            </a:lvl6pPr>
            <a:lvl7pPr marL="2971661" indent="-228589" eaLnBrk="0" fontAlgn="base" hangingPunct="0">
              <a:spcBef>
                <a:spcPct val="0"/>
              </a:spcBef>
              <a:spcAft>
                <a:spcPct val="0"/>
              </a:spcAft>
              <a:defRPr>
                <a:solidFill>
                  <a:schemeClr val="tx1"/>
                </a:solidFill>
                <a:latin typeface="Arial" panose="020B0604020202020204" pitchFamily="34" charset="0"/>
              </a:defRPr>
            </a:lvl7pPr>
            <a:lvl8pPr marL="3428840" indent="-228589" eaLnBrk="0" fontAlgn="base" hangingPunct="0">
              <a:spcBef>
                <a:spcPct val="0"/>
              </a:spcBef>
              <a:spcAft>
                <a:spcPct val="0"/>
              </a:spcAft>
              <a:defRPr>
                <a:solidFill>
                  <a:schemeClr val="tx1"/>
                </a:solidFill>
                <a:latin typeface="Arial" panose="020B0604020202020204" pitchFamily="34" charset="0"/>
              </a:defRPr>
            </a:lvl8pPr>
            <a:lvl9pPr marL="3886019" indent="-228589" eaLnBrk="0" fontAlgn="base" hangingPunct="0">
              <a:spcBef>
                <a:spcPct val="0"/>
              </a:spcBef>
              <a:spcAft>
                <a:spcPct val="0"/>
              </a:spcAft>
              <a:defRPr>
                <a:solidFill>
                  <a:schemeClr val="tx1"/>
                </a:solidFill>
                <a:latin typeface="Arial" panose="020B0604020202020204" pitchFamily="34" charset="0"/>
              </a:defRPr>
            </a:lvl9pPr>
          </a:lstStyle>
          <a:p>
            <a:fld id="{59C2EFB0-C6D6-4BCE-A12E-0DE45F69CB48}" type="slidenum">
              <a:rPr lang="en-GB" altLang="en-US" smtClean="0"/>
              <a:pPr/>
              <a:t>43</a:t>
            </a:fld>
            <a:endParaRPr lang="en-GB" altLang="en-US" dirty="0" smtClean="0"/>
          </a:p>
        </p:txBody>
      </p:sp>
    </p:spTree>
    <p:extLst>
      <p:ext uri="{BB962C8B-B14F-4D97-AF65-F5344CB8AC3E}">
        <p14:creationId xmlns:p14="http://schemas.microsoft.com/office/powerpoint/2010/main" val="147523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15" indent="-285737">
              <a:defRPr>
                <a:solidFill>
                  <a:schemeClr val="tx1"/>
                </a:solidFill>
                <a:latin typeface="Arial" panose="020B0604020202020204" pitchFamily="34" charset="0"/>
              </a:defRPr>
            </a:lvl2pPr>
            <a:lvl3pPr marL="1142947" indent="-228589">
              <a:defRPr>
                <a:solidFill>
                  <a:schemeClr val="tx1"/>
                </a:solidFill>
                <a:latin typeface="Arial" panose="020B0604020202020204" pitchFamily="34" charset="0"/>
              </a:defRPr>
            </a:lvl3pPr>
            <a:lvl4pPr marL="1600125" indent="-228589">
              <a:defRPr>
                <a:solidFill>
                  <a:schemeClr val="tx1"/>
                </a:solidFill>
                <a:latin typeface="Arial" panose="020B0604020202020204" pitchFamily="34" charset="0"/>
              </a:defRPr>
            </a:lvl4pPr>
            <a:lvl5pPr marL="2057304" indent="-228589">
              <a:defRPr>
                <a:solidFill>
                  <a:schemeClr val="tx1"/>
                </a:solidFill>
                <a:latin typeface="Arial" panose="020B0604020202020204" pitchFamily="34" charset="0"/>
              </a:defRPr>
            </a:lvl5pPr>
            <a:lvl6pPr marL="2514483" indent="-228589" eaLnBrk="0" fontAlgn="base" hangingPunct="0">
              <a:spcBef>
                <a:spcPct val="0"/>
              </a:spcBef>
              <a:spcAft>
                <a:spcPct val="0"/>
              </a:spcAft>
              <a:defRPr>
                <a:solidFill>
                  <a:schemeClr val="tx1"/>
                </a:solidFill>
                <a:latin typeface="Arial" panose="020B0604020202020204" pitchFamily="34" charset="0"/>
              </a:defRPr>
            </a:lvl6pPr>
            <a:lvl7pPr marL="2971661" indent="-228589" eaLnBrk="0" fontAlgn="base" hangingPunct="0">
              <a:spcBef>
                <a:spcPct val="0"/>
              </a:spcBef>
              <a:spcAft>
                <a:spcPct val="0"/>
              </a:spcAft>
              <a:defRPr>
                <a:solidFill>
                  <a:schemeClr val="tx1"/>
                </a:solidFill>
                <a:latin typeface="Arial" panose="020B0604020202020204" pitchFamily="34" charset="0"/>
              </a:defRPr>
            </a:lvl7pPr>
            <a:lvl8pPr marL="3428840" indent="-228589" eaLnBrk="0" fontAlgn="base" hangingPunct="0">
              <a:spcBef>
                <a:spcPct val="0"/>
              </a:spcBef>
              <a:spcAft>
                <a:spcPct val="0"/>
              </a:spcAft>
              <a:defRPr>
                <a:solidFill>
                  <a:schemeClr val="tx1"/>
                </a:solidFill>
                <a:latin typeface="Arial" panose="020B0604020202020204" pitchFamily="34" charset="0"/>
              </a:defRPr>
            </a:lvl8pPr>
            <a:lvl9pPr marL="3886019" indent="-228589" eaLnBrk="0" fontAlgn="base" hangingPunct="0">
              <a:spcBef>
                <a:spcPct val="0"/>
              </a:spcBef>
              <a:spcAft>
                <a:spcPct val="0"/>
              </a:spcAft>
              <a:defRPr>
                <a:solidFill>
                  <a:schemeClr val="tx1"/>
                </a:solidFill>
                <a:latin typeface="Arial" panose="020B0604020202020204" pitchFamily="34" charset="0"/>
              </a:defRPr>
            </a:lvl9pPr>
          </a:lstStyle>
          <a:p>
            <a:fld id="{673EF153-C5A2-4100-BEE1-8DE3B5447D70}" type="slidenum">
              <a:rPr lang="en-GB" altLang="en-US" smtClean="0"/>
              <a:pPr/>
              <a:t>50</a:t>
            </a:fld>
            <a:endParaRPr lang="en-GB" alt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Tree>
    <p:extLst>
      <p:ext uri="{BB962C8B-B14F-4D97-AF65-F5344CB8AC3E}">
        <p14:creationId xmlns:p14="http://schemas.microsoft.com/office/powerpoint/2010/main" val="2245392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15" indent="-285737">
              <a:defRPr>
                <a:solidFill>
                  <a:schemeClr val="tx1"/>
                </a:solidFill>
                <a:latin typeface="Arial" panose="020B0604020202020204" pitchFamily="34" charset="0"/>
              </a:defRPr>
            </a:lvl2pPr>
            <a:lvl3pPr marL="1142947" indent="-228589">
              <a:defRPr>
                <a:solidFill>
                  <a:schemeClr val="tx1"/>
                </a:solidFill>
                <a:latin typeface="Arial" panose="020B0604020202020204" pitchFamily="34" charset="0"/>
              </a:defRPr>
            </a:lvl3pPr>
            <a:lvl4pPr marL="1600125" indent="-228589">
              <a:defRPr>
                <a:solidFill>
                  <a:schemeClr val="tx1"/>
                </a:solidFill>
                <a:latin typeface="Arial" panose="020B0604020202020204" pitchFamily="34" charset="0"/>
              </a:defRPr>
            </a:lvl4pPr>
            <a:lvl5pPr marL="2057304" indent="-228589">
              <a:defRPr>
                <a:solidFill>
                  <a:schemeClr val="tx1"/>
                </a:solidFill>
                <a:latin typeface="Arial" panose="020B0604020202020204" pitchFamily="34" charset="0"/>
              </a:defRPr>
            </a:lvl5pPr>
            <a:lvl6pPr marL="2514483" indent="-228589" eaLnBrk="0" fontAlgn="base" hangingPunct="0">
              <a:spcBef>
                <a:spcPct val="0"/>
              </a:spcBef>
              <a:spcAft>
                <a:spcPct val="0"/>
              </a:spcAft>
              <a:defRPr>
                <a:solidFill>
                  <a:schemeClr val="tx1"/>
                </a:solidFill>
                <a:latin typeface="Arial" panose="020B0604020202020204" pitchFamily="34" charset="0"/>
              </a:defRPr>
            </a:lvl6pPr>
            <a:lvl7pPr marL="2971661" indent="-228589" eaLnBrk="0" fontAlgn="base" hangingPunct="0">
              <a:spcBef>
                <a:spcPct val="0"/>
              </a:spcBef>
              <a:spcAft>
                <a:spcPct val="0"/>
              </a:spcAft>
              <a:defRPr>
                <a:solidFill>
                  <a:schemeClr val="tx1"/>
                </a:solidFill>
                <a:latin typeface="Arial" panose="020B0604020202020204" pitchFamily="34" charset="0"/>
              </a:defRPr>
            </a:lvl7pPr>
            <a:lvl8pPr marL="3428840" indent="-228589" eaLnBrk="0" fontAlgn="base" hangingPunct="0">
              <a:spcBef>
                <a:spcPct val="0"/>
              </a:spcBef>
              <a:spcAft>
                <a:spcPct val="0"/>
              </a:spcAft>
              <a:defRPr>
                <a:solidFill>
                  <a:schemeClr val="tx1"/>
                </a:solidFill>
                <a:latin typeface="Arial" panose="020B0604020202020204" pitchFamily="34" charset="0"/>
              </a:defRPr>
            </a:lvl8pPr>
            <a:lvl9pPr marL="3886019" indent="-228589" eaLnBrk="0" fontAlgn="base" hangingPunct="0">
              <a:spcBef>
                <a:spcPct val="0"/>
              </a:spcBef>
              <a:spcAft>
                <a:spcPct val="0"/>
              </a:spcAft>
              <a:defRPr>
                <a:solidFill>
                  <a:schemeClr val="tx1"/>
                </a:solidFill>
                <a:latin typeface="Arial" panose="020B0604020202020204" pitchFamily="34" charset="0"/>
              </a:defRPr>
            </a:lvl9pPr>
          </a:lstStyle>
          <a:p>
            <a:fld id="{AA14D7D5-865A-467F-9DB5-734CA31C42AD}" type="slidenum">
              <a:rPr lang="en-GB" altLang="en-US" smtClean="0"/>
              <a:pPr/>
              <a:t>52</a:t>
            </a:fld>
            <a:endParaRPr lang="en-GB" altLang="en-US" dirty="0" smtClean="0"/>
          </a:p>
        </p:txBody>
      </p:sp>
    </p:spTree>
    <p:extLst>
      <p:ext uri="{BB962C8B-B14F-4D97-AF65-F5344CB8AC3E}">
        <p14:creationId xmlns:p14="http://schemas.microsoft.com/office/powerpoint/2010/main" val="1292850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15" indent="-285737">
              <a:defRPr>
                <a:solidFill>
                  <a:schemeClr val="tx1"/>
                </a:solidFill>
                <a:latin typeface="Arial" panose="020B0604020202020204" pitchFamily="34" charset="0"/>
              </a:defRPr>
            </a:lvl2pPr>
            <a:lvl3pPr marL="1142947" indent="-228589">
              <a:defRPr>
                <a:solidFill>
                  <a:schemeClr val="tx1"/>
                </a:solidFill>
                <a:latin typeface="Arial" panose="020B0604020202020204" pitchFamily="34" charset="0"/>
              </a:defRPr>
            </a:lvl3pPr>
            <a:lvl4pPr marL="1600125" indent="-228589">
              <a:defRPr>
                <a:solidFill>
                  <a:schemeClr val="tx1"/>
                </a:solidFill>
                <a:latin typeface="Arial" panose="020B0604020202020204" pitchFamily="34" charset="0"/>
              </a:defRPr>
            </a:lvl4pPr>
            <a:lvl5pPr marL="2057304" indent="-228589">
              <a:defRPr>
                <a:solidFill>
                  <a:schemeClr val="tx1"/>
                </a:solidFill>
                <a:latin typeface="Arial" panose="020B0604020202020204" pitchFamily="34" charset="0"/>
              </a:defRPr>
            </a:lvl5pPr>
            <a:lvl6pPr marL="2514483" indent="-228589" eaLnBrk="0" fontAlgn="base" hangingPunct="0">
              <a:spcBef>
                <a:spcPct val="0"/>
              </a:spcBef>
              <a:spcAft>
                <a:spcPct val="0"/>
              </a:spcAft>
              <a:defRPr>
                <a:solidFill>
                  <a:schemeClr val="tx1"/>
                </a:solidFill>
                <a:latin typeface="Arial" panose="020B0604020202020204" pitchFamily="34" charset="0"/>
              </a:defRPr>
            </a:lvl6pPr>
            <a:lvl7pPr marL="2971661" indent="-228589" eaLnBrk="0" fontAlgn="base" hangingPunct="0">
              <a:spcBef>
                <a:spcPct val="0"/>
              </a:spcBef>
              <a:spcAft>
                <a:spcPct val="0"/>
              </a:spcAft>
              <a:defRPr>
                <a:solidFill>
                  <a:schemeClr val="tx1"/>
                </a:solidFill>
                <a:latin typeface="Arial" panose="020B0604020202020204" pitchFamily="34" charset="0"/>
              </a:defRPr>
            </a:lvl7pPr>
            <a:lvl8pPr marL="3428840" indent="-228589" eaLnBrk="0" fontAlgn="base" hangingPunct="0">
              <a:spcBef>
                <a:spcPct val="0"/>
              </a:spcBef>
              <a:spcAft>
                <a:spcPct val="0"/>
              </a:spcAft>
              <a:defRPr>
                <a:solidFill>
                  <a:schemeClr val="tx1"/>
                </a:solidFill>
                <a:latin typeface="Arial" panose="020B0604020202020204" pitchFamily="34" charset="0"/>
              </a:defRPr>
            </a:lvl8pPr>
            <a:lvl9pPr marL="3886019" indent="-228589" eaLnBrk="0" fontAlgn="base" hangingPunct="0">
              <a:spcBef>
                <a:spcPct val="0"/>
              </a:spcBef>
              <a:spcAft>
                <a:spcPct val="0"/>
              </a:spcAft>
              <a:defRPr>
                <a:solidFill>
                  <a:schemeClr val="tx1"/>
                </a:solidFill>
                <a:latin typeface="Arial" panose="020B0604020202020204" pitchFamily="34" charset="0"/>
              </a:defRPr>
            </a:lvl9pPr>
          </a:lstStyle>
          <a:p>
            <a:fld id="{E977FBE7-2A3E-414B-AD11-802777837629}" type="slidenum">
              <a:rPr lang="en-GB" altLang="en-US" smtClean="0"/>
              <a:pPr/>
              <a:t>60</a:t>
            </a:fld>
            <a:endParaRPr lang="en-GB" altLang="en-US" dirty="0" smtClean="0"/>
          </a:p>
        </p:txBody>
      </p:sp>
    </p:spTree>
    <p:extLst>
      <p:ext uri="{BB962C8B-B14F-4D97-AF65-F5344CB8AC3E}">
        <p14:creationId xmlns:p14="http://schemas.microsoft.com/office/powerpoint/2010/main" val="2607074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15" indent="-285737">
              <a:defRPr>
                <a:solidFill>
                  <a:schemeClr val="tx1"/>
                </a:solidFill>
                <a:latin typeface="Arial" panose="020B0604020202020204" pitchFamily="34" charset="0"/>
              </a:defRPr>
            </a:lvl2pPr>
            <a:lvl3pPr marL="1142947" indent="-228589">
              <a:defRPr>
                <a:solidFill>
                  <a:schemeClr val="tx1"/>
                </a:solidFill>
                <a:latin typeface="Arial" panose="020B0604020202020204" pitchFamily="34" charset="0"/>
              </a:defRPr>
            </a:lvl3pPr>
            <a:lvl4pPr marL="1600125" indent="-228589">
              <a:defRPr>
                <a:solidFill>
                  <a:schemeClr val="tx1"/>
                </a:solidFill>
                <a:latin typeface="Arial" panose="020B0604020202020204" pitchFamily="34" charset="0"/>
              </a:defRPr>
            </a:lvl4pPr>
            <a:lvl5pPr marL="2057304" indent="-228589">
              <a:defRPr>
                <a:solidFill>
                  <a:schemeClr val="tx1"/>
                </a:solidFill>
                <a:latin typeface="Arial" panose="020B0604020202020204" pitchFamily="34" charset="0"/>
              </a:defRPr>
            </a:lvl5pPr>
            <a:lvl6pPr marL="2514483" indent="-228589" eaLnBrk="0" fontAlgn="base" hangingPunct="0">
              <a:spcBef>
                <a:spcPct val="0"/>
              </a:spcBef>
              <a:spcAft>
                <a:spcPct val="0"/>
              </a:spcAft>
              <a:defRPr>
                <a:solidFill>
                  <a:schemeClr val="tx1"/>
                </a:solidFill>
                <a:latin typeface="Arial" panose="020B0604020202020204" pitchFamily="34" charset="0"/>
              </a:defRPr>
            </a:lvl6pPr>
            <a:lvl7pPr marL="2971661" indent="-228589" eaLnBrk="0" fontAlgn="base" hangingPunct="0">
              <a:spcBef>
                <a:spcPct val="0"/>
              </a:spcBef>
              <a:spcAft>
                <a:spcPct val="0"/>
              </a:spcAft>
              <a:defRPr>
                <a:solidFill>
                  <a:schemeClr val="tx1"/>
                </a:solidFill>
                <a:latin typeface="Arial" panose="020B0604020202020204" pitchFamily="34" charset="0"/>
              </a:defRPr>
            </a:lvl7pPr>
            <a:lvl8pPr marL="3428840" indent="-228589" eaLnBrk="0" fontAlgn="base" hangingPunct="0">
              <a:spcBef>
                <a:spcPct val="0"/>
              </a:spcBef>
              <a:spcAft>
                <a:spcPct val="0"/>
              </a:spcAft>
              <a:defRPr>
                <a:solidFill>
                  <a:schemeClr val="tx1"/>
                </a:solidFill>
                <a:latin typeface="Arial" panose="020B0604020202020204" pitchFamily="34" charset="0"/>
              </a:defRPr>
            </a:lvl8pPr>
            <a:lvl9pPr marL="3886019" indent="-228589" eaLnBrk="0" fontAlgn="base" hangingPunct="0">
              <a:spcBef>
                <a:spcPct val="0"/>
              </a:spcBef>
              <a:spcAft>
                <a:spcPct val="0"/>
              </a:spcAft>
              <a:defRPr>
                <a:solidFill>
                  <a:schemeClr val="tx1"/>
                </a:solidFill>
                <a:latin typeface="Arial" panose="020B0604020202020204" pitchFamily="34" charset="0"/>
              </a:defRPr>
            </a:lvl9pPr>
          </a:lstStyle>
          <a:p>
            <a:fld id="{6123B513-84B8-4489-BEFB-A8023F78B77E}" type="slidenum">
              <a:rPr lang="en-GB" altLang="en-US" smtClean="0"/>
              <a:pPr/>
              <a:t>66</a:t>
            </a:fld>
            <a:endParaRPr lang="en-GB" altLang="en-US" dirty="0" smtClean="0"/>
          </a:p>
        </p:txBody>
      </p:sp>
    </p:spTree>
    <p:extLst>
      <p:ext uri="{BB962C8B-B14F-4D97-AF65-F5344CB8AC3E}">
        <p14:creationId xmlns:p14="http://schemas.microsoft.com/office/powerpoint/2010/main" val="2006044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3552" indent="-292087">
              <a:spcBef>
                <a:spcPct val="30000"/>
              </a:spcBef>
              <a:defRPr sz="1200">
                <a:solidFill>
                  <a:schemeClr val="tx1"/>
                </a:solidFill>
                <a:latin typeface="Calibri" panose="020F0502020204030204" pitchFamily="34" charset="0"/>
              </a:defRPr>
            </a:lvl2pPr>
            <a:lvl3pPr marL="1174696" indent="-233352">
              <a:spcBef>
                <a:spcPct val="30000"/>
              </a:spcBef>
              <a:defRPr sz="1200">
                <a:solidFill>
                  <a:schemeClr val="tx1"/>
                </a:solidFill>
                <a:latin typeface="Calibri" panose="020F0502020204030204" pitchFamily="34" charset="0"/>
              </a:defRPr>
            </a:lvl3pPr>
            <a:lvl4pPr marL="1646161" indent="-233352">
              <a:spcBef>
                <a:spcPct val="30000"/>
              </a:spcBef>
              <a:defRPr sz="1200">
                <a:solidFill>
                  <a:schemeClr val="tx1"/>
                </a:solidFill>
                <a:latin typeface="Calibri" panose="020F0502020204030204" pitchFamily="34" charset="0"/>
              </a:defRPr>
            </a:lvl4pPr>
            <a:lvl5pPr marL="2116039" indent="-233352">
              <a:spcBef>
                <a:spcPct val="30000"/>
              </a:spcBef>
              <a:defRPr sz="1200">
                <a:solidFill>
                  <a:schemeClr val="tx1"/>
                </a:solidFill>
                <a:latin typeface="Calibri" panose="020F0502020204030204" pitchFamily="34" charset="0"/>
              </a:defRPr>
            </a:lvl5pPr>
            <a:lvl6pPr marL="2573218" indent="-233352" eaLnBrk="0" fontAlgn="base" hangingPunct="0">
              <a:spcBef>
                <a:spcPct val="30000"/>
              </a:spcBef>
              <a:spcAft>
                <a:spcPct val="0"/>
              </a:spcAft>
              <a:defRPr sz="1200">
                <a:solidFill>
                  <a:schemeClr val="tx1"/>
                </a:solidFill>
                <a:latin typeface="Calibri" panose="020F0502020204030204" pitchFamily="34" charset="0"/>
              </a:defRPr>
            </a:lvl6pPr>
            <a:lvl7pPr marL="3030397" indent="-233352" eaLnBrk="0" fontAlgn="base" hangingPunct="0">
              <a:spcBef>
                <a:spcPct val="30000"/>
              </a:spcBef>
              <a:spcAft>
                <a:spcPct val="0"/>
              </a:spcAft>
              <a:defRPr sz="1200">
                <a:solidFill>
                  <a:schemeClr val="tx1"/>
                </a:solidFill>
                <a:latin typeface="Calibri" panose="020F0502020204030204" pitchFamily="34" charset="0"/>
              </a:defRPr>
            </a:lvl7pPr>
            <a:lvl8pPr marL="3487575" indent="-233352" eaLnBrk="0" fontAlgn="base" hangingPunct="0">
              <a:spcBef>
                <a:spcPct val="30000"/>
              </a:spcBef>
              <a:spcAft>
                <a:spcPct val="0"/>
              </a:spcAft>
              <a:defRPr sz="1200">
                <a:solidFill>
                  <a:schemeClr val="tx1"/>
                </a:solidFill>
                <a:latin typeface="Calibri" panose="020F0502020204030204" pitchFamily="34" charset="0"/>
              </a:defRPr>
            </a:lvl8pPr>
            <a:lvl9pPr marL="3944754" indent="-23335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9C6ABC-1CB9-4C13-ACFF-3A546535C19F}" type="slidenum">
              <a:rPr lang="en-GB" altLang="en-US" smtClean="0">
                <a:latin typeface="Arial" panose="020B0604020202020204" pitchFamily="34" charset="0"/>
              </a:rPr>
              <a:pPr>
                <a:spcBef>
                  <a:spcPct val="0"/>
                </a:spcBef>
              </a:pPr>
              <a:t>90</a:t>
            </a:fld>
            <a:endParaRPr lang="en-GB" altLang="en-US" dirty="0" smtClean="0">
              <a:latin typeface="Arial" panose="020B060402020202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1078432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3552" indent="-292087">
              <a:spcBef>
                <a:spcPct val="30000"/>
              </a:spcBef>
              <a:defRPr sz="1200">
                <a:solidFill>
                  <a:schemeClr val="tx1"/>
                </a:solidFill>
                <a:latin typeface="Calibri" panose="020F0502020204030204" pitchFamily="34" charset="0"/>
              </a:defRPr>
            </a:lvl2pPr>
            <a:lvl3pPr marL="1174696" indent="-233352">
              <a:spcBef>
                <a:spcPct val="30000"/>
              </a:spcBef>
              <a:defRPr sz="1200">
                <a:solidFill>
                  <a:schemeClr val="tx1"/>
                </a:solidFill>
                <a:latin typeface="Calibri" panose="020F0502020204030204" pitchFamily="34" charset="0"/>
              </a:defRPr>
            </a:lvl3pPr>
            <a:lvl4pPr marL="1646161" indent="-233352">
              <a:spcBef>
                <a:spcPct val="30000"/>
              </a:spcBef>
              <a:defRPr sz="1200">
                <a:solidFill>
                  <a:schemeClr val="tx1"/>
                </a:solidFill>
                <a:latin typeface="Calibri" panose="020F0502020204030204" pitchFamily="34" charset="0"/>
              </a:defRPr>
            </a:lvl4pPr>
            <a:lvl5pPr marL="2116039" indent="-233352">
              <a:spcBef>
                <a:spcPct val="30000"/>
              </a:spcBef>
              <a:defRPr sz="1200">
                <a:solidFill>
                  <a:schemeClr val="tx1"/>
                </a:solidFill>
                <a:latin typeface="Calibri" panose="020F0502020204030204" pitchFamily="34" charset="0"/>
              </a:defRPr>
            </a:lvl5pPr>
            <a:lvl6pPr marL="2573218" indent="-233352" eaLnBrk="0" fontAlgn="base" hangingPunct="0">
              <a:spcBef>
                <a:spcPct val="30000"/>
              </a:spcBef>
              <a:spcAft>
                <a:spcPct val="0"/>
              </a:spcAft>
              <a:defRPr sz="1200">
                <a:solidFill>
                  <a:schemeClr val="tx1"/>
                </a:solidFill>
                <a:latin typeface="Calibri" panose="020F0502020204030204" pitchFamily="34" charset="0"/>
              </a:defRPr>
            </a:lvl6pPr>
            <a:lvl7pPr marL="3030397" indent="-233352" eaLnBrk="0" fontAlgn="base" hangingPunct="0">
              <a:spcBef>
                <a:spcPct val="30000"/>
              </a:spcBef>
              <a:spcAft>
                <a:spcPct val="0"/>
              </a:spcAft>
              <a:defRPr sz="1200">
                <a:solidFill>
                  <a:schemeClr val="tx1"/>
                </a:solidFill>
                <a:latin typeface="Calibri" panose="020F0502020204030204" pitchFamily="34" charset="0"/>
              </a:defRPr>
            </a:lvl7pPr>
            <a:lvl8pPr marL="3487575" indent="-233352" eaLnBrk="0" fontAlgn="base" hangingPunct="0">
              <a:spcBef>
                <a:spcPct val="30000"/>
              </a:spcBef>
              <a:spcAft>
                <a:spcPct val="0"/>
              </a:spcAft>
              <a:defRPr sz="1200">
                <a:solidFill>
                  <a:schemeClr val="tx1"/>
                </a:solidFill>
                <a:latin typeface="Calibri" panose="020F0502020204030204" pitchFamily="34" charset="0"/>
              </a:defRPr>
            </a:lvl8pPr>
            <a:lvl9pPr marL="3944754" indent="-23335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9C6ABC-1CB9-4C13-ACFF-3A546535C19F}" type="slidenum">
              <a:rPr lang="en-GB" altLang="en-US" smtClean="0">
                <a:latin typeface="Arial" panose="020B0604020202020204" pitchFamily="34" charset="0"/>
              </a:rPr>
              <a:pPr>
                <a:spcBef>
                  <a:spcPct val="0"/>
                </a:spcBef>
              </a:pPr>
              <a:t>91</a:t>
            </a:fld>
            <a:endParaRPr lang="en-GB" altLang="en-US" dirty="0" smtClean="0">
              <a:latin typeface="Arial" panose="020B060402020202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747462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15" indent="-285737">
              <a:defRPr>
                <a:solidFill>
                  <a:schemeClr val="tx1"/>
                </a:solidFill>
                <a:latin typeface="Arial" panose="020B0604020202020204" pitchFamily="34" charset="0"/>
              </a:defRPr>
            </a:lvl2pPr>
            <a:lvl3pPr marL="1142947" indent="-228589">
              <a:defRPr>
                <a:solidFill>
                  <a:schemeClr val="tx1"/>
                </a:solidFill>
                <a:latin typeface="Arial" panose="020B0604020202020204" pitchFamily="34" charset="0"/>
              </a:defRPr>
            </a:lvl3pPr>
            <a:lvl4pPr marL="1600125" indent="-228589">
              <a:defRPr>
                <a:solidFill>
                  <a:schemeClr val="tx1"/>
                </a:solidFill>
                <a:latin typeface="Arial" panose="020B0604020202020204" pitchFamily="34" charset="0"/>
              </a:defRPr>
            </a:lvl4pPr>
            <a:lvl5pPr marL="2057304" indent="-228589">
              <a:defRPr>
                <a:solidFill>
                  <a:schemeClr val="tx1"/>
                </a:solidFill>
                <a:latin typeface="Arial" panose="020B0604020202020204" pitchFamily="34" charset="0"/>
              </a:defRPr>
            </a:lvl5pPr>
            <a:lvl6pPr marL="2514483" indent="-228589" eaLnBrk="0" fontAlgn="base" hangingPunct="0">
              <a:spcBef>
                <a:spcPct val="0"/>
              </a:spcBef>
              <a:spcAft>
                <a:spcPct val="0"/>
              </a:spcAft>
              <a:defRPr>
                <a:solidFill>
                  <a:schemeClr val="tx1"/>
                </a:solidFill>
                <a:latin typeface="Arial" panose="020B0604020202020204" pitchFamily="34" charset="0"/>
              </a:defRPr>
            </a:lvl6pPr>
            <a:lvl7pPr marL="2971661" indent="-228589" eaLnBrk="0" fontAlgn="base" hangingPunct="0">
              <a:spcBef>
                <a:spcPct val="0"/>
              </a:spcBef>
              <a:spcAft>
                <a:spcPct val="0"/>
              </a:spcAft>
              <a:defRPr>
                <a:solidFill>
                  <a:schemeClr val="tx1"/>
                </a:solidFill>
                <a:latin typeface="Arial" panose="020B0604020202020204" pitchFamily="34" charset="0"/>
              </a:defRPr>
            </a:lvl7pPr>
            <a:lvl8pPr marL="3428840" indent="-228589" eaLnBrk="0" fontAlgn="base" hangingPunct="0">
              <a:spcBef>
                <a:spcPct val="0"/>
              </a:spcBef>
              <a:spcAft>
                <a:spcPct val="0"/>
              </a:spcAft>
              <a:defRPr>
                <a:solidFill>
                  <a:schemeClr val="tx1"/>
                </a:solidFill>
                <a:latin typeface="Arial" panose="020B0604020202020204" pitchFamily="34" charset="0"/>
              </a:defRPr>
            </a:lvl8pPr>
            <a:lvl9pPr marL="3886019" indent="-228589" eaLnBrk="0" fontAlgn="base" hangingPunct="0">
              <a:spcBef>
                <a:spcPct val="0"/>
              </a:spcBef>
              <a:spcAft>
                <a:spcPct val="0"/>
              </a:spcAft>
              <a:defRPr>
                <a:solidFill>
                  <a:schemeClr val="tx1"/>
                </a:solidFill>
                <a:latin typeface="Arial" panose="020B0604020202020204" pitchFamily="34" charset="0"/>
              </a:defRPr>
            </a:lvl9pPr>
          </a:lstStyle>
          <a:p>
            <a:fld id="{91365DE0-6C36-4ED3-B3D2-6BDC732172AA}" type="slidenum">
              <a:rPr lang="en-GB" altLang="en-US" smtClean="0"/>
              <a:pPr/>
              <a:t>3</a:t>
            </a:fld>
            <a:endParaRPr lang="en-GB" altLang="en-US" dirty="0" smtClean="0"/>
          </a:p>
        </p:txBody>
      </p:sp>
    </p:spTree>
    <p:extLst>
      <p:ext uri="{BB962C8B-B14F-4D97-AF65-F5344CB8AC3E}">
        <p14:creationId xmlns:p14="http://schemas.microsoft.com/office/powerpoint/2010/main" val="138636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15" indent="-285737">
              <a:defRPr>
                <a:solidFill>
                  <a:schemeClr val="tx1"/>
                </a:solidFill>
                <a:latin typeface="Arial" panose="020B0604020202020204" pitchFamily="34" charset="0"/>
              </a:defRPr>
            </a:lvl2pPr>
            <a:lvl3pPr marL="1142947" indent="-228589">
              <a:defRPr>
                <a:solidFill>
                  <a:schemeClr val="tx1"/>
                </a:solidFill>
                <a:latin typeface="Arial" panose="020B0604020202020204" pitchFamily="34" charset="0"/>
              </a:defRPr>
            </a:lvl3pPr>
            <a:lvl4pPr marL="1600125" indent="-228589">
              <a:defRPr>
                <a:solidFill>
                  <a:schemeClr val="tx1"/>
                </a:solidFill>
                <a:latin typeface="Arial" panose="020B0604020202020204" pitchFamily="34" charset="0"/>
              </a:defRPr>
            </a:lvl4pPr>
            <a:lvl5pPr marL="2057304" indent="-228589">
              <a:defRPr>
                <a:solidFill>
                  <a:schemeClr val="tx1"/>
                </a:solidFill>
                <a:latin typeface="Arial" panose="020B0604020202020204" pitchFamily="34" charset="0"/>
              </a:defRPr>
            </a:lvl5pPr>
            <a:lvl6pPr marL="2514483" indent="-228589" eaLnBrk="0" fontAlgn="base" hangingPunct="0">
              <a:spcBef>
                <a:spcPct val="0"/>
              </a:spcBef>
              <a:spcAft>
                <a:spcPct val="0"/>
              </a:spcAft>
              <a:defRPr>
                <a:solidFill>
                  <a:schemeClr val="tx1"/>
                </a:solidFill>
                <a:latin typeface="Arial" panose="020B0604020202020204" pitchFamily="34" charset="0"/>
              </a:defRPr>
            </a:lvl6pPr>
            <a:lvl7pPr marL="2971661" indent="-228589" eaLnBrk="0" fontAlgn="base" hangingPunct="0">
              <a:spcBef>
                <a:spcPct val="0"/>
              </a:spcBef>
              <a:spcAft>
                <a:spcPct val="0"/>
              </a:spcAft>
              <a:defRPr>
                <a:solidFill>
                  <a:schemeClr val="tx1"/>
                </a:solidFill>
                <a:latin typeface="Arial" panose="020B0604020202020204" pitchFamily="34" charset="0"/>
              </a:defRPr>
            </a:lvl7pPr>
            <a:lvl8pPr marL="3428840" indent="-228589" eaLnBrk="0" fontAlgn="base" hangingPunct="0">
              <a:spcBef>
                <a:spcPct val="0"/>
              </a:spcBef>
              <a:spcAft>
                <a:spcPct val="0"/>
              </a:spcAft>
              <a:defRPr>
                <a:solidFill>
                  <a:schemeClr val="tx1"/>
                </a:solidFill>
                <a:latin typeface="Arial" panose="020B0604020202020204" pitchFamily="34" charset="0"/>
              </a:defRPr>
            </a:lvl8pPr>
            <a:lvl9pPr marL="3886019" indent="-228589" eaLnBrk="0" fontAlgn="base" hangingPunct="0">
              <a:spcBef>
                <a:spcPct val="0"/>
              </a:spcBef>
              <a:spcAft>
                <a:spcPct val="0"/>
              </a:spcAft>
              <a:defRPr>
                <a:solidFill>
                  <a:schemeClr val="tx1"/>
                </a:solidFill>
                <a:latin typeface="Arial" panose="020B0604020202020204" pitchFamily="34" charset="0"/>
              </a:defRPr>
            </a:lvl9pPr>
          </a:lstStyle>
          <a:p>
            <a:fld id="{6093DA5A-E4FB-46BF-817A-30A6AC6A5A39}" type="slidenum">
              <a:rPr lang="en-GB" altLang="en-US" smtClean="0"/>
              <a:pPr/>
              <a:t>4</a:t>
            </a:fld>
            <a:endParaRPr lang="en-GB" altLang="en-US" dirty="0" smtClean="0"/>
          </a:p>
        </p:txBody>
      </p:sp>
    </p:spTree>
    <p:extLst>
      <p:ext uri="{BB962C8B-B14F-4D97-AF65-F5344CB8AC3E}">
        <p14:creationId xmlns:p14="http://schemas.microsoft.com/office/powerpoint/2010/main" val="385257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15" indent="-285737">
              <a:defRPr>
                <a:solidFill>
                  <a:schemeClr val="tx1"/>
                </a:solidFill>
                <a:latin typeface="Arial" panose="020B0604020202020204" pitchFamily="34" charset="0"/>
              </a:defRPr>
            </a:lvl2pPr>
            <a:lvl3pPr marL="1142947" indent="-228589">
              <a:defRPr>
                <a:solidFill>
                  <a:schemeClr val="tx1"/>
                </a:solidFill>
                <a:latin typeface="Arial" panose="020B0604020202020204" pitchFamily="34" charset="0"/>
              </a:defRPr>
            </a:lvl3pPr>
            <a:lvl4pPr marL="1600125" indent="-228589">
              <a:defRPr>
                <a:solidFill>
                  <a:schemeClr val="tx1"/>
                </a:solidFill>
                <a:latin typeface="Arial" panose="020B0604020202020204" pitchFamily="34" charset="0"/>
              </a:defRPr>
            </a:lvl4pPr>
            <a:lvl5pPr marL="2057304" indent="-228589">
              <a:defRPr>
                <a:solidFill>
                  <a:schemeClr val="tx1"/>
                </a:solidFill>
                <a:latin typeface="Arial" panose="020B0604020202020204" pitchFamily="34" charset="0"/>
              </a:defRPr>
            </a:lvl5pPr>
            <a:lvl6pPr marL="2514483" indent="-228589" eaLnBrk="0" fontAlgn="base" hangingPunct="0">
              <a:spcBef>
                <a:spcPct val="0"/>
              </a:spcBef>
              <a:spcAft>
                <a:spcPct val="0"/>
              </a:spcAft>
              <a:defRPr>
                <a:solidFill>
                  <a:schemeClr val="tx1"/>
                </a:solidFill>
                <a:latin typeface="Arial" panose="020B0604020202020204" pitchFamily="34" charset="0"/>
              </a:defRPr>
            </a:lvl6pPr>
            <a:lvl7pPr marL="2971661" indent="-228589" eaLnBrk="0" fontAlgn="base" hangingPunct="0">
              <a:spcBef>
                <a:spcPct val="0"/>
              </a:spcBef>
              <a:spcAft>
                <a:spcPct val="0"/>
              </a:spcAft>
              <a:defRPr>
                <a:solidFill>
                  <a:schemeClr val="tx1"/>
                </a:solidFill>
                <a:latin typeface="Arial" panose="020B0604020202020204" pitchFamily="34" charset="0"/>
              </a:defRPr>
            </a:lvl7pPr>
            <a:lvl8pPr marL="3428840" indent="-228589" eaLnBrk="0" fontAlgn="base" hangingPunct="0">
              <a:spcBef>
                <a:spcPct val="0"/>
              </a:spcBef>
              <a:spcAft>
                <a:spcPct val="0"/>
              </a:spcAft>
              <a:defRPr>
                <a:solidFill>
                  <a:schemeClr val="tx1"/>
                </a:solidFill>
                <a:latin typeface="Arial" panose="020B0604020202020204" pitchFamily="34" charset="0"/>
              </a:defRPr>
            </a:lvl8pPr>
            <a:lvl9pPr marL="3886019" indent="-228589" eaLnBrk="0" fontAlgn="base" hangingPunct="0">
              <a:spcBef>
                <a:spcPct val="0"/>
              </a:spcBef>
              <a:spcAft>
                <a:spcPct val="0"/>
              </a:spcAft>
              <a:defRPr>
                <a:solidFill>
                  <a:schemeClr val="tx1"/>
                </a:solidFill>
                <a:latin typeface="Arial" panose="020B0604020202020204" pitchFamily="34" charset="0"/>
              </a:defRPr>
            </a:lvl9pPr>
          </a:lstStyle>
          <a:p>
            <a:fld id="{91365DE0-6C36-4ED3-B3D2-6BDC732172AA}" type="slidenum">
              <a:rPr lang="en-GB" altLang="en-US" smtClean="0"/>
              <a:pPr/>
              <a:t>5</a:t>
            </a:fld>
            <a:endParaRPr lang="en-GB" altLang="en-US" dirty="0" smtClean="0"/>
          </a:p>
        </p:txBody>
      </p:sp>
    </p:spTree>
    <p:extLst>
      <p:ext uri="{BB962C8B-B14F-4D97-AF65-F5344CB8AC3E}">
        <p14:creationId xmlns:p14="http://schemas.microsoft.com/office/powerpoint/2010/main" val="286485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15" indent="-285737" eaLnBrk="0" hangingPunct="0">
              <a:defRPr sz="1600">
                <a:solidFill>
                  <a:schemeClr val="tx1"/>
                </a:solidFill>
                <a:latin typeface="Arial" panose="020B0604020202020204" pitchFamily="34" charset="0"/>
                <a:cs typeface="Arial" panose="020B0604020202020204" pitchFamily="34" charset="0"/>
              </a:defRPr>
            </a:lvl2pPr>
            <a:lvl3pPr marL="1142947" indent="-228589" eaLnBrk="0" hangingPunct="0">
              <a:defRPr sz="1600">
                <a:solidFill>
                  <a:schemeClr val="tx1"/>
                </a:solidFill>
                <a:latin typeface="Arial" panose="020B0604020202020204" pitchFamily="34" charset="0"/>
                <a:cs typeface="Arial" panose="020B0604020202020204" pitchFamily="34" charset="0"/>
              </a:defRPr>
            </a:lvl3pPr>
            <a:lvl4pPr marL="1600125" indent="-228589" eaLnBrk="0" hangingPunct="0">
              <a:defRPr sz="1600">
                <a:solidFill>
                  <a:schemeClr val="tx1"/>
                </a:solidFill>
                <a:latin typeface="Arial" panose="020B0604020202020204" pitchFamily="34" charset="0"/>
                <a:cs typeface="Arial" panose="020B0604020202020204" pitchFamily="34" charset="0"/>
              </a:defRPr>
            </a:lvl4pPr>
            <a:lvl5pPr marL="2057304" indent="-228589" eaLnBrk="0" hangingPunct="0">
              <a:defRPr sz="1600">
                <a:solidFill>
                  <a:schemeClr val="tx1"/>
                </a:solidFill>
                <a:latin typeface="Arial" panose="020B0604020202020204" pitchFamily="34" charset="0"/>
                <a:cs typeface="Arial" panose="020B0604020202020204" pitchFamily="34" charset="0"/>
              </a:defRPr>
            </a:lvl5pPr>
            <a:lvl6pPr marL="2514483" indent="-228589"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661" indent="-228589"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8840" indent="-228589"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019" indent="-228589"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716B3BD1-1CB9-447D-9ADE-375AB5D49496}" type="slidenum">
              <a:rPr lang="en-GB" altLang="en-US" sz="1200">
                <a:latin typeface="Times New Roman" panose="02020603050405020304" pitchFamily="18" charset="0"/>
              </a:rPr>
              <a:pPr eaLnBrk="1" hangingPunct="1"/>
              <a:t>6</a:t>
            </a:fld>
            <a:endParaRPr lang="en-GB" altLang="en-US" sz="1200" dirty="0">
              <a:latin typeface="Times New Roman" panose="02020603050405020304" pitchFamily="18" charset="0"/>
            </a:endParaRPr>
          </a:p>
        </p:txBody>
      </p:sp>
      <p:sp>
        <p:nvSpPr>
          <p:cNvPr id="119811" name="Rectangle 1026"/>
          <p:cNvSpPr>
            <a:spLocks noGrp="1" noRot="1" noChangeAspect="1" noChangeArrowheads="1" noTextEdit="1"/>
          </p:cNvSpPr>
          <p:nvPr>
            <p:ph type="sldImg"/>
          </p:nvPr>
        </p:nvSpPr>
        <p:spPr>
          <a:ln/>
        </p:spPr>
      </p:sp>
      <p:sp>
        <p:nvSpPr>
          <p:cNvPr id="1198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951250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15" indent="-285737">
              <a:defRPr>
                <a:solidFill>
                  <a:schemeClr val="tx1"/>
                </a:solidFill>
                <a:latin typeface="Arial" panose="020B0604020202020204" pitchFamily="34" charset="0"/>
              </a:defRPr>
            </a:lvl2pPr>
            <a:lvl3pPr marL="1142947" indent="-228589">
              <a:defRPr>
                <a:solidFill>
                  <a:schemeClr val="tx1"/>
                </a:solidFill>
                <a:latin typeface="Arial" panose="020B0604020202020204" pitchFamily="34" charset="0"/>
              </a:defRPr>
            </a:lvl3pPr>
            <a:lvl4pPr marL="1600125" indent="-228589">
              <a:defRPr>
                <a:solidFill>
                  <a:schemeClr val="tx1"/>
                </a:solidFill>
                <a:latin typeface="Arial" panose="020B0604020202020204" pitchFamily="34" charset="0"/>
              </a:defRPr>
            </a:lvl4pPr>
            <a:lvl5pPr marL="2057304" indent="-228589">
              <a:defRPr>
                <a:solidFill>
                  <a:schemeClr val="tx1"/>
                </a:solidFill>
                <a:latin typeface="Arial" panose="020B0604020202020204" pitchFamily="34" charset="0"/>
              </a:defRPr>
            </a:lvl5pPr>
            <a:lvl6pPr marL="2514483" indent="-228589" eaLnBrk="0" fontAlgn="base" hangingPunct="0">
              <a:spcBef>
                <a:spcPct val="0"/>
              </a:spcBef>
              <a:spcAft>
                <a:spcPct val="0"/>
              </a:spcAft>
              <a:defRPr>
                <a:solidFill>
                  <a:schemeClr val="tx1"/>
                </a:solidFill>
                <a:latin typeface="Arial" panose="020B0604020202020204" pitchFamily="34" charset="0"/>
              </a:defRPr>
            </a:lvl6pPr>
            <a:lvl7pPr marL="2971661" indent="-228589" eaLnBrk="0" fontAlgn="base" hangingPunct="0">
              <a:spcBef>
                <a:spcPct val="0"/>
              </a:spcBef>
              <a:spcAft>
                <a:spcPct val="0"/>
              </a:spcAft>
              <a:defRPr>
                <a:solidFill>
                  <a:schemeClr val="tx1"/>
                </a:solidFill>
                <a:latin typeface="Arial" panose="020B0604020202020204" pitchFamily="34" charset="0"/>
              </a:defRPr>
            </a:lvl7pPr>
            <a:lvl8pPr marL="3428840" indent="-228589" eaLnBrk="0" fontAlgn="base" hangingPunct="0">
              <a:spcBef>
                <a:spcPct val="0"/>
              </a:spcBef>
              <a:spcAft>
                <a:spcPct val="0"/>
              </a:spcAft>
              <a:defRPr>
                <a:solidFill>
                  <a:schemeClr val="tx1"/>
                </a:solidFill>
                <a:latin typeface="Arial" panose="020B0604020202020204" pitchFamily="34" charset="0"/>
              </a:defRPr>
            </a:lvl8pPr>
            <a:lvl9pPr marL="3886019" indent="-228589" eaLnBrk="0" fontAlgn="base" hangingPunct="0">
              <a:spcBef>
                <a:spcPct val="0"/>
              </a:spcBef>
              <a:spcAft>
                <a:spcPct val="0"/>
              </a:spcAft>
              <a:defRPr>
                <a:solidFill>
                  <a:schemeClr val="tx1"/>
                </a:solidFill>
                <a:latin typeface="Arial" panose="020B0604020202020204" pitchFamily="34" charset="0"/>
              </a:defRPr>
            </a:lvl9pPr>
          </a:lstStyle>
          <a:p>
            <a:fld id="{91365DE0-6C36-4ED3-B3D2-6BDC732172AA}" type="slidenum">
              <a:rPr lang="en-GB" altLang="en-US" smtClean="0"/>
              <a:pPr/>
              <a:t>7</a:t>
            </a:fld>
            <a:endParaRPr lang="en-GB" altLang="en-US" dirty="0" smtClean="0"/>
          </a:p>
        </p:txBody>
      </p:sp>
    </p:spTree>
    <p:extLst>
      <p:ext uri="{BB962C8B-B14F-4D97-AF65-F5344CB8AC3E}">
        <p14:creationId xmlns:p14="http://schemas.microsoft.com/office/powerpoint/2010/main" val="315367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15" indent="-285737">
              <a:defRPr>
                <a:solidFill>
                  <a:schemeClr val="tx1"/>
                </a:solidFill>
                <a:latin typeface="Arial" panose="020B0604020202020204" pitchFamily="34" charset="0"/>
              </a:defRPr>
            </a:lvl2pPr>
            <a:lvl3pPr marL="1142947" indent="-228589">
              <a:defRPr>
                <a:solidFill>
                  <a:schemeClr val="tx1"/>
                </a:solidFill>
                <a:latin typeface="Arial" panose="020B0604020202020204" pitchFamily="34" charset="0"/>
              </a:defRPr>
            </a:lvl3pPr>
            <a:lvl4pPr marL="1600125" indent="-228589">
              <a:defRPr>
                <a:solidFill>
                  <a:schemeClr val="tx1"/>
                </a:solidFill>
                <a:latin typeface="Arial" panose="020B0604020202020204" pitchFamily="34" charset="0"/>
              </a:defRPr>
            </a:lvl4pPr>
            <a:lvl5pPr marL="2057304" indent="-228589">
              <a:defRPr>
                <a:solidFill>
                  <a:schemeClr val="tx1"/>
                </a:solidFill>
                <a:latin typeface="Arial" panose="020B0604020202020204" pitchFamily="34" charset="0"/>
              </a:defRPr>
            </a:lvl5pPr>
            <a:lvl6pPr marL="2514483" indent="-228589" eaLnBrk="0" fontAlgn="base" hangingPunct="0">
              <a:spcBef>
                <a:spcPct val="0"/>
              </a:spcBef>
              <a:spcAft>
                <a:spcPct val="0"/>
              </a:spcAft>
              <a:defRPr>
                <a:solidFill>
                  <a:schemeClr val="tx1"/>
                </a:solidFill>
                <a:latin typeface="Arial" panose="020B0604020202020204" pitchFamily="34" charset="0"/>
              </a:defRPr>
            </a:lvl6pPr>
            <a:lvl7pPr marL="2971661" indent="-228589" eaLnBrk="0" fontAlgn="base" hangingPunct="0">
              <a:spcBef>
                <a:spcPct val="0"/>
              </a:spcBef>
              <a:spcAft>
                <a:spcPct val="0"/>
              </a:spcAft>
              <a:defRPr>
                <a:solidFill>
                  <a:schemeClr val="tx1"/>
                </a:solidFill>
                <a:latin typeface="Arial" panose="020B0604020202020204" pitchFamily="34" charset="0"/>
              </a:defRPr>
            </a:lvl7pPr>
            <a:lvl8pPr marL="3428840" indent="-228589" eaLnBrk="0" fontAlgn="base" hangingPunct="0">
              <a:spcBef>
                <a:spcPct val="0"/>
              </a:spcBef>
              <a:spcAft>
                <a:spcPct val="0"/>
              </a:spcAft>
              <a:defRPr>
                <a:solidFill>
                  <a:schemeClr val="tx1"/>
                </a:solidFill>
                <a:latin typeface="Arial" panose="020B0604020202020204" pitchFamily="34" charset="0"/>
              </a:defRPr>
            </a:lvl8pPr>
            <a:lvl9pPr marL="3886019" indent="-228589" eaLnBrk="0" fontAlgn="base" hangingPunct="0">
              <a:spcBef>
                <a:spcPct val="0"/>
              </a:spcBef>
              <a:spcAft>
                <a:spcPct val="0"/>
              </a:spcAft>
              <a:defRPr>
                <a:solidFill>
                  <a:schemeClr val="tx1"/>
                </a:solidFill>
                <a:latin typeface="Arial" panose="020B0604020202020204" pitchFamily="34" charset="0"/>
              </a:defRPr>
            </a:lvl9pPr>
          </a:lstStyle>
          <a:p>
            <a:fld id="{91365DE0-6C36-4ED3-B3D2-6BDC732172AA}" type="slidenum">
              <a:rPr lang="en-GB" altLang="en-US" smtClean="0"/>
              <a:pPr/>
              <a:t>8</a:t>
            </a:fld>
            <a:endParaRPr lang="en-GB" altLang="en-US" dirty="0" smtClean="0"/>
          </a:p>
        </p:txBody>
      </p:sp>
    </p:spTree>
    <p:extLst>
      <p:ext uri="{BB962C8B-B14F-4D97-AF65-F5344CB8AC3E}">
        <p14:creationId xmlns:p14="http://schemas.microsoft.com/office/powerpoint/2010/main" val="117743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15" indent="-285737">
              <a:defRPr>
                <a:solidFill>
                  <a:schemeClr val="tx1"/>
                </a:solidFill>
                <a:latin typeface="Arial" panose="020B0604020202020204" pitchFamily="34" charset="0"/>
              </a:defRPr>
            </a:lvl2pPr>
            <a:lvl3pPr marL="1142947" indent="-228589">
              <a:defRPr>
                <a:solidFill>
                  <a:schemeClr val="tx1"/>
                </a:solidFill>
                <a:latin typeface="Arial" panose="020B0604020202020204" pitchFamily="34" charset="0"/>
              </a:defRPr>
            </a:lvl3pPr>
            <a:lvl4pPr marL="1600125" indent="-228589">
              <a:defRPr>
                <a:solidFill>
                  <a:schemeClr val="tx1"/>
                </a:solidFill>
                <a:latin typeface="Arial" panose="020B0604020202020204" pitchFamily="34" charset="0"/>
              </a:defRPr>
            </a:lvl4pPr>
            <a:lvl5pPr marL="2057304" indent="-228589">
              <a:defRPr>
                <a:solidFill>
                  <a:schemeClr val="tx1"/>
                </a:solidFill>
                <a:latin typeface="Arial" panose="020B0604020202020204" pitchFamily="34" charset="0"/>
              </a:defRPr>
            </a:lvl5pPr>
            <a:lvl6pPr marL="2514483" indent="-228589" eaLnBrk="0" fontAlgn="base" hangingPunct="0">
              <a:spcBef>
                <a:spcPct val="0"/>
              </a:spcBef>
              <a:spcAft>
                <a:spcPct val="0"/>
              </a:spcAft>
              <a:defRPr>
                <a:solidFill>
                  <a:schemeClr val="tx1"/>
                </a:solidFill>
                <a:latin typeface="Arial" panose="020B0604020202020204" pitchFamily="34" charset="0"/>
              </a:defRPr>
            </a:lvl6pPr>
            <a:lvl7pPr marL="2971661" indent="-228589" eaLnBrk="0" fontAlgn="base" hangingPunct="0">
              <a:spcBef>
                <a:spcPct val="0"/>
              </a:spcBef>
              <a:spcAft>
                <a:spcPct val="0"/>
              </a:spcAft>
              <a:defRPr>
                <a:solidFill>
                  <a:schemeClr val="tx1"/>
                </a:solidFill>
                <a:latin typeface="Arial" panose="020B0604020202020204" pitchFamily="34" charset="0"/>
              </a:defRPr>
            </a:lvl7pPr>
            <a:lvl8pPr marL="3428840" indent="-228589" eaLnBrk="0" fontAlgn="base" hangingPunct="0">
              <a:spcBef>
                <a:spcPct val="0"/>
              </a:spcBef>
              <a:spcAft>
                <a:spcPct val="0"/>
              </a:spcAft>
              <a:defRPr>
                <a:solidFill>
                  <a:schemeClr val="tx1"/>
                </a:solidFill>
                <a:latin typeface="Arial" panose="020B0604020202020204" pitchFamily="34" charset="0"/>
              </a:defRPr>
            </a:lvl8pPr>
            <a:lvl9pPr marL="3886019" indent="-228589" eaLnBrk="0" fontAlgn="base" hangingPunct="0">
              <a:spcBef>
                <a:spcPct val="0"/>
              </a:spcBef>
              <a:spcAft>
                <a:spcPct val="0"/>
              </a:spcAft>
              <a:defRPr>
                <a:solidFill>
                  <a:schemeClr val="tx1"/>
                </a:solidFill>
                <a:latin typeface="Arial" panose="020B0604020202020204" pitchFamily="34" charset="0"/>
              </a:defRPr>
            </a:lvl9pPr>
          </a:lstStyle>
          <a:p>
            <a:fld id="{6093DA5A-E4FB-46BF-817A-30A6AC6A5A39}" type="slidenum">
              <a:rPr lang="en-GB" altLang="en-US" smtClean="0"/>
              <a:pPr/>
              <a:t>13</a:t>
            </a:fld>
            <a:endParaRPr lang="en-GB" altLang="en-US" dirty="0" smtClean="0"/>
          </a:p>
        </p:txBody>
      </p:sp>
    </p:spTree>
    <p:extLst>
      <p:ext uri="{BB962C8B-B14F-4D97-AF65-F5344CB8AC3E}">
        <p14:creationId xmlns:p14="http://schemas.microsoft.com/office/powerpoint/2010/main" val="2480246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15" indent="-285737">
              <a:defRPr>
                <a:solidFill>
                  <a:schemeClr val="tx1"/>
                </a:solidFill>
                <a:latin typeface="Arial" panose="020B0604020202020204" pitchFamily="34" charset="0"/>
              </a:defRPr>
            </a:lvl2pPr>
            <a:lvl3pPr marL="1142947" indent="-228589">
              <a:defRPr>
                <a:solidFill>
                  <a:schemeClr val="tx1"/>
                </a:solidFill>
                <a:latin typeface="Arial" panose="020B0604020202020204" pitchFamily="34" charset="0"/>
              </a:defRPr>
            </a:lvl3pPr>
            <a:lvl4pPr marL="1600125" indent="-228589">
              <a:defRPr>
                <a:solidFill>
                  <a:schemeClr val="tx1"/>
                </a:solidFill>
                <a:latin typeface="Arial" panose="020B0604020202020204" pitchFamily="34" charset="0"/>
              </a:defRPr>
            </a:lvl4pPr>
            <a:lvl5pPr marL="2057304" indent="-228589">
              <a:defRPr>
                <a:solidFill>
                  <a:schemeClr val="tx1"/>
                </a:solidFill>
                <a:latin typeface="Arial" panose="020B0604020202020204" pitchFamily="34" charset="0"/>
              </a:defRPr>
            </a:lvl5pPr>
            <a:lvl6pPr marL="2514483" indent="-228589" eaLnBrk="0" fontAlgn="base" hangingPunct="0">
              <a:spcBef>
                <a:spcPct val="0"/>
              </a:spcBef>
              <a:spcAft>
                <a:spcPct val="0"/>
              </a:spcAft>
              <a:defRPr>
                <a:solidFill>
                  <a:schemeClr val="tx1"/>
                </a:solidFill>
                <a:latin typeface="Arial" panose="020B0604020202020204" pitchFamily="34" charset="0"/>
              </a:defRPr>
            </a:lvl6pPr>
            <a:lvl7pPr marL="2971661" indent="-228589" eaLnBrk="0" fontAlgn="base" hangingPunct="0">
              <a:spcBef>
                <a:spcPct val="0"/>
              </a:spcBef>
              <a:spcAft>
                <a:spcPct val="0"/>
              </a:spcAft>
              <a:defRPr>
                <a:solidFill>
                  <a:schemeClr val="tx1"/>
                </a:solidFill>
                <a:latin typeface="Arial" panose="020B0604020202020204" pitchFamily="34" charset="0"/>
              </a:defRPr>
            </a:lvl7pPr>
            <a:lvl8pPr marL="3428840" indent="-228589" eaLnBrk="0" fontAlgn="base" hangingPunct="0">
              <a:spcBef>
                <a:spcPct val="0"/>
              </a:spcBef>
              <a:spcAft>
                <a:spcPct val="0"/>
              </a:spcAft>
              <a:defRPr>
                <a:solidFill>
                  <a:schemeClr val="tx1"/>
                </a:solidFill>
                <a:latin typeface="Arial" panose="020B0604020202020204" pitchFamily="34" charset="0"/>
              </a:defRPr>
            </a:lvl8pPr>
            <a:lvl9pPr marL="3886019" indent="-228589" eaLnBrk="0" fontAlgn="base" hangingPunct="0">
              <a:spcBef>
                <a:spcPct val="0"/>
              </a:spcBef>
              <a:spcAft>
                <a:spcPct val="0"/>
              </a:spcAft>
              <a:defRPr>
                <a:solidFill>
                  <a:schemeClr val="tx1"/>
                </a:solidFill>
                <a:latin typeface="Arial" panose="020B0604020202020204" pitchFamily="34" charset="0"/>
              </a:defRPr>
            </a:lvl9pPr>
          </a:lstStyle>
          <a:p>
            <a:fld id="{3754167F-0BF9-488E-86D6-3EBF97249851}" type="slidenum">
              <a:rPr lang="en-GB" altLang="en-US" smtClean="0"/>
              <a:pPr/>
              <a:t>20</a:t>
            </a:fld>
            <a:endParaRPr lang="en-GB" altLang="en-US" dirty="0" smtClean="0"/>
          </a:p>
        </p:txBody>
      </p:sp>
    </p:spTree>
    <p:extLst>
      <p:ext uri="{BB962C8B-B14F-4D97-AF65-F5344CB8AC3E}">
        <p14:creationId xmlns:p14="http://schemas.microsoft.com/office/powerpoint/2010/main" val="429288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898F3AB-3A7E-4765-A89A-1D9549BF5B7E}" type="slidenum">
              <a:rPr lang="en-GB" altLang="en-US"/>
              <a:pPr>
                <a:defRPr/>
              </a:pPr>
              <a:t>‹#›</a:t>
            </a:fld>
            <a:endParaRPr lang="en-GB" altLang="en-US" dirty="0"/>
          </a:p>
        </p:txBody>
      </p:sp>
    </p:spTree>
    <p:extLst>
      <p:ext uri="{BB962C8B-B14F-4D97-AF65-F5344CB8AC3E}">
        <p14:creationId xmlns:p14="http://schemas.microsoft.com/office/powerpoint/2010/main" val="3353870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2D35E31-830A-4CE8-8844-A23B737CCD1C}" type="slidenum">
              <a:rPr lang="en-GB" altLang="en-US"/>
              <a:pPr>
                <a:defRPr/>
              </a:pPr>
              <a:t>‹#›</a:t>
            </a:fld>
            <a:endParaRPr lang="en-GB" altLang="en-US" dirty="0"/>
          </a:p>
        </p:txBody>
      </p:sp>
    </p:spTree>
    <p:extLst>
      <p:ext uri="{BB962C8B-B14F-4D97-AF65-F5344CB8AC3E}">
        <p14:creationId xmlns:p14="http://schemas.microsoft.com/office/powerpoint/2010/main" val="202795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03A20FA-A38B-4EBC-8779-73F2C05F364D}" type="slidenum">
              <a:rPr lang="en-GB" altLang="en-US"/>
              <a:pPr>
                <a:defRPr/>
              </a:pPr>
              <a:t>‹#›</a:t>
            </a:fld>
            <a:endParaRPr lang="en-GB" altLang="en-US" dirty="0"/>
          </a:p>
        </p:txBody>
      </p:sp>
    </p:spTree>
    <p:extLst>
      <p:ext uri="{BB962C8B-B14F-4D97-AF65-F5344CB8AC3E}">
        <p14:creationId xmlns:p14="http://schemas.microsoft.com/office/powerpoint/2010/main" val="270511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9B8BCE99-7E17-4431-840C-BEBE26118AFE}" type="slidenum">
              <a:rPr lang="en-GB" altLang="en-US"/>
              <a:pPr>
                <a:defRPr/>
              </a:pPr>
              <a:t>‹#›</a:t>
            </a:fld>
            <a:endParaRPr lang="en-GB" altLang="en-US" dirty="0"/>
          </a:p>
        </p:txBody>
      </p:sp>
    </p:spTree>
    <p:extLst>
      <p:ext uri="{BB962C8B-B14F-4D97-AF65-F5344CB8AC3E}">
        <p14:creationId xmlns:p14="http://schemas.microsoft.com/office/powerpoint/2010/main" val="1760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FD729B7-65EB-451A-B8D5-ABE084600447}" type="slidenum">
              <a:rPr lang="en-GB" altLang="en-US"/>
              <a:pPr>
                <a:defRPr/>
              </a:pPr>
              <a:t>‹#›</a:t>
            </a:fld>
            <a:endParaRPr lang="en-GB" altLang="en-US" dirty="0"/>
          </a:p>
        </p:txBody>
      </p:sp>
    </p:spTree>
    <p:extLst>
      <p:ext uri="{BB962C8B-B14F-4D97-AF65-F5344CB8AC3E}">
        <p14:creationId xmlns:p14="http://schemas.microsoft.com/office/powerpoint/2010/main" val="383438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9B8EAECB-4201-4ABE-AA23-C338EF21DF10}" type="slidenum">
              <a:rPr lang="en-GB" altLang="en-US"/>
              <a:pPr>
                <a:defRPr/>
              </a:pPr>
              <a:t>‹#›</a:t>
            </a:fld>
            <a:endParaRPr lang="en-GB" altLang="en-US" dirty="0"/>
          </a:p>
        </p:txBody>
      </p:sp>
    </p:spTree>
    <p:extLst>
      <p:ext uri="{BB962C8B-B14F-4D97-AF65-F5344CB8AC3E}">
        <p14:creationId xmlns:p14="http://schemas.microsoft.com/office/powerpoint/2010/main" val="117576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070B150E-E985-4D21-9A96-95C04C77AC4E}" type="slidenum">
              <a:rPr lang="en-GB" altLang="en-US"/>
              <a:pPr>
                <a:defRPr/>
              </a:pPr>
              <a:t>‹#›</a:t>
            </a:fld>
            <a:endParaRPr lang="en-GB" altLang="en-US" dirty="0"/>
          </a:p>
        </p:txBody>
      </p:sp>
    </p:spTree>
    <p:extLst>
      <p:ext uri="{BB962C8B-B14F-4D97-AF65-F5344CB8AC3E}">
        <p14:creationId xmlns:p14="http://schemas.microsoft.com/office/powerpoint/2010/main" val="127471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583752E0-4B45-4904-91A4-E3D8D179DBD4}" type="slidenum">
              <a:rPr lang="en-GB" altLang="en-US"/>
              <a:pPr>
                <a:defRPr/>
              </a:pPr>
              <a:t>‹#›</a:t>
            </a:fld>
            <a:endParaRPr lang="en-GB" altLang="en-US" dirty="0"/>
          </a:p>
        </p:txBody>
      </p:sp>
    </p:spTree>
    <p:extLst>
      <p:ext uri="{BB962C8B-B14F-4D97-AF65-F5344CB8AC3E}">
        <p14:creationId xmlns:p14="http://schemas.microsoft.com/office/powerpoint/2010/main" val="52472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0F4311E2-38D6-47FF-A210-628818A67A3D}" type="slidenum">
              <a:rPr lang="en-GB" altLang="en-US"/>
              <a:pPr>
                <a:defRPr/>
              </a:pPr>
              <a:t>‹#›</a:t>
            </a:fld>
            <a:endParaRPr lang="en-GB" altLang="en-US" dirty="0"/>
          </a:p>
        </p:txBody>
      </p:sp>
    </p:spTree>
    <p:extLst>
      <p:ext uri="{BB962C8B-B14F-4D97-AF65-F5344CB8AC3E}">
        <p14:creationId xmlns:p14="http://schemas.microsoft.com/office/powerpoint/2010/main" val="428159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B8ED1B9A-C106-49B4-8D3D-21F9657847F1}" type="slidenum">
              <a:rPr lang="en-GB" altLang="en-US"/>
              <a:pPr>
                <a:defRPr/>
              </a:pPr>
              <a:t>‹#›</a:t>
            </a:fld>
            <a:endParaRPr lang="en-GB" altLang="en-US" dirty="0"/>
          </a:p>
        </p:txBody>
      </p:sp>
    </p:spTree>
    <p:extLst>
      <p:ext uri="{BB962C8B-B14F-4D97-AF65-F5344CB8AC3E}">
        <p14:creationId xmlns:p14="http://schemas.microsoft.com/office/powerpoint/2010/main" val="368496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A0D01635-817B-4EE6-91A8-B0336BA799B1}" type="slidenum">
              <a:rPr lang="en-GB" altLang="en-US"/>
              <a:pPr>
                <a:defRPr/>
              </a:pPr>
              <a:t>‹#›</a:t>
            </a:fld>
            <a:endParaRPr lang="en-GB" altLang="en-US" dirty="0"/>
          </a:p>
        </p:txBody>
      </p:sp>
    </p:spTree>
    <p:extLst>
      <p:ext uri="{BB962C8B-B14F-4D97-AF65-F5344CB8AC3E}">
        <p14:creationId xmlns:p14="http://schemas.microsoft.com/office/powerpoint/2010/main" val="287724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dirty="0">
                <a:solidFill>
                  <a:schemeClr val="tx1">
                    <a:tint val="75000"/>
                  </a:schemeClr>
                </a:solidFill>
                <a:latin typeface="Arial" charset="0"/>
              </a:defRPr>
            </a:lvl1pPr>
          </a:lstStyle>
          <a:p>
            <a:pPr>
              <a:defRPr/>
            </a:pP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dirty="0">
                <a:solidFill>
                  <a:schemeClr val="tx1">
                    <a:tint val="75000"/>
                  </a:schemeClr>
                </a:solidFill>
                <a:latin typeface="Arial" charset="0"/>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61969CA-5772-44AB-B349-6021A7AE44E9}"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77850" y="1693222"/>
            <a:ext cx="6363931" cy="1470025"/>
          </a:xfrm>
        </p:spPr>
        <p:txBody>
          <a:bodyPr/>
          <a:lstStyle/>
          <a:p>
            <a:pPr algn="l" eaLnBrk="1" hangingPunct="1">
              <a:defRPr/>
            </a:pPr>
            <a:r>
              <a:rPr lang="en-US" altLang="en-US" sz="3200" b="1" dirty="0" smtClean="0">
                <a:solidFill>
                  <a:schemeClr val="accent5"/>
                </a:solidFill>
              </a:rPr>
              <a:t>Cornwall Visitor Survey 2016/17</a:t>
            </a:r>
            <a:br>
              <a:rPr lang="en-US" altLang="en-US" sz="3200" b="1" dirty="0" smtClean="0">
                <a:solidFill>
                  <a:schemeClr val="accent5"/>
                </a:solidFill>
              </a:rPr>
            </a:br>
            <a:r>
              <a:rPr lang="en-US" altLang="en-US" sz="3200" b="1" dirty="0">
                <a:solidFill>
                  <a:schemeClr val="accent5"/>
                </a:solidFill>
              </a:rPr>
              <a:t/>
            </a:r>
            <a:br>
              <a:rPr lang="en-US" altLang="en-US" sz="3200" b="1" dirty="0">
                <a:solidFill>
                  <a:schemeClr val="accent5"/>
                </a:solidFill>
              </a:rPr>
            </a:br>
            <a:r>
              <a:rPr lang="en-US" altLang="en-US" sz="2400" b="1" dirty="0" smtClean="0">
                <a:solidFill>
                  <a:schemeClr val="accent5"/>
                </a:solidFill>
              </a:rPr>
              <a:t>Full Year Final Report</a:t>
            </a:r>
            <a:br>
              <a:rPr lang="en-US" altLang="en-US" sz="2400" b="1" dirty="0" smtClean="0">
                <a:solidFill>
                  <a:schemeClr val="accent5"/>
                </a:solidFill>
              </a:rPr>
            </a:br>
            <a:r>
              <a:rPr lang="en-US" altLang="en-US" sz="2400" b="1" dirty="0" smtClean="0">
                <a:solidFill>
                  <a:schemeClr val="accent5"/>
                </a:solidFill>
              </a:rPr>
              <a:t>(August 2016 – July 2017)</a:t>
            </a:r>
            <a:br>
              <a:rPr lang="en-US" altLang="en-US" sz="2400" b="1" dirty="0" smtClean="0">
                <a:solidFill>
                  <a:schemeClr val="accent5"/>
                </a:solidFill>
              </a:rPr>
            </a:br>
            <a:r>
              <a:rPr lang="en-US" altLang="en-US" sz="2400" b="1" dirty="0">
                <a:solidFill>
                  <a:schemeClr val="accent5"/>
                </a:solidFill>
              </a:rPr>
              <a:t/>
            </a:r>
            <a:br>
              <a:rPr lang="en-US" altLang="en-US" sz="2400" b="1" dirty="0">
                <a:solidFill>
                  <a:schemeClr val="accent5"/>
                </a:solidFill>
              </a:rPr>
            </a:br>
            <a:endParaRPr lang="en-US" altLang="en-US" sz="2400" b="1" dirty="0" smtClean="0">
              <a:solidFill>
                <a:schemeClr val="accent5"/>
              </a:solidFill>
            </a:endParaRPr>
          </a:p>
        </p:txBody>
      </p:sp>
      <p:sp>
        <p:nvSpPr>
          <p:cNvPr id="4099" name="Rectangle 3"/>
          <p:cNvSpPr>
            <a:spLocks noGrp="1" noChangeArrowheads="1"/>
          </p:cNvSpPr>
          <p:nvPr>
            <p:ph type="subTitle" idx="1"/>
          </p:nvPr>
        </p:nvSpPr>
        <p:spPr>
          <a:xfrm>
            <a:off x="577850" y="3573016"/>
            <a:ext cx="5786438" cy="1655763"/>
          </a:xfrm>
        </p:spPr>
        <p:txBody>
          <a:bodyPr/>
          <a:lstStyle/>
          <a:p>
            <a:pPr algn="l" eaLnBrk="1" hangingPunct="1">
              <a:defRPr/>
            </a:pPr>
            <a:r>
              <a:rPr lang="en-US" altLang="en-US" sz="1800" b="1" dirty="0" smtClean="0">
                <a:solidFill>
                  <a:schemeClr val="bg1">
                    <a:lumMod val="50000"/>
                  </a:schemeClr>
                </a:solidFill>
              </a:rPr>
              <a:t>Produced for and on behalf of </a:t>
            </a:r>
            <a:r>
              <a:rPr lang="en-GB" altLang="en-US" sz="1800" b="1" dirty="0" smtClean="0">
                <a:solidFill>
                  <a:schemeClr val="bg1">
                    <a:lumMod val="50000"/>
                  </a:schemeClr>
                </a:solidFill>
              </a:rPr>
              <a:t>Visit Cornwall</a:t>
            </a:r>
          </a:p>
          <a:p>
            <a:pPr algn="l" eaLnBrk="1" hangingPunct="1">
              <a:defRPr/>
            </a:pPr>
            <a:r>
              <a:rPr lang="en-GB" altLang="en-US" sz="1800" b="1" dirty="0" smtClean="0">
                <a:solidFill>
                  <a:schemeClr val="bg1">
                    <a:lumMod val="50000"/>
                  </a:schemeClr>
                </a:solidFill>
              </a:rPr>
              <a:t>By</a:t>
            </a:r>
            <a:endParaRPr lang="en-US" altLang="en-US" sz="1800" b="1" dirty="0" smtClean="0">
              <a:solidFill>
                <a:schemeClr val="bg1">
                  <a:lumMod val="50000"/>
                </a:schemeClr>
              </a:solidFill>
            </a:endParaRPr>
          </a:p>
          <a:p>
            <a:pPr algn="l" eaLnBrk="1" hangingPunct="1">
              <a:defRPr/>
            </a:pPr>
            <a:r>
              <a:rPr lang="en-US" altLang="en-US" sz="1800" b="1" dirty="0" smtClean="0">
                <a:solidFill>
                  <a:schemeClr val="bg1">
                    <a:lumMod val="50000"/>
                  </a:schemeClr>
                </a:solidFill>
              </a:rPr>
              <a:t>The South West Research Company Ltd.</a:t>
            </a:r>
          </a:p>
          <a:p>
            <a:pPr algn="l" eaLnBrk="1" hangingPunct="1">
              <a:defRPr/>
            </a:pPr>
            <a:r>
              <a:rPr lang="en-US" altLang="en-US" sz="1800" b="1" dirty="0" smtClean="0">
                <a:solidFill>
                  <a:schemeClr val="bg1">
                    <a:lumMod val="50000"/>
                  </a:schemeClr>
                </a:solidFill>
              </a:rPr>
              <a:t/>
            </a:r>
            <a:br>
              <a:rPr lang="en-US" altLang="en-US" sz="1800" b="1" dirty="0" smtClean="0">
                <a:solidFill>
                  <a:schemeClr val="bg1">
                    <a:lumMod val="50000"/>
                  </a:schemeClr>
                </a:solidFill>
              </a:rPr>
            </a:br>
            <a:r>
              <a:rPr lang="en-US" altLang="en-US" sz="1800" b="1" dirty="0" smtClean="0">
                <a:solidFill>
                  <a:schemeClr val="bg1">
                    <a:lumMod val="50000"/>
                  </a:schemeClr>
                </a:solidFill>
              </a:rPr>
              <a:t>September 2017</a:t>
            </a:r>
          </a:p>
        </p:txBody>
      </p:sp>
      <p:sp>
        <p:nvSpPr>
          <p:cNvPr id="4100" name="AutoShape 11" descr="data:image/jpeg;base64,/9j/4AAQSkZJRgABAQAAAQABAAD/2wCEAAkGBxQPEhQUERAUFhQQFhURFBUYEhUXGBoYFRUYGBgXFBUYHCghHxonHBYWITMiJSkrLi4uGB8zODMsNygtLisBCgoKDg0OGxAQGywkICYsLCwsLCwsLCwsLCwsNCwsLCwsLCwsLCwsLCwsLCwsLCwsLCwsLCwsLCwsLCwsLCwsLP/AABEIALgBEgMBIgACEQEDEQH/xAAcAAEAAgMBAQEAAAAAAAAAAAAABgcDBAUCAQj/xABGEAACAQIDAwgFBwsEAgMAAAABAgADEQQSIQUGMQcTIkFRYXGBMjSRobEUI3JzkrPBFjNSU1RigoOTstEVFyTSQkOi8PH/xAAYAQEBAQEBAAAAAAAAAAAAAAAAAgEDBP/EACMRAQACAgICAwADAQAAAAAAAAABAgMRITESMhMiQVFhgTP/2gAMAwEAAhEDEQA/ALxiIgIiICInB3n3nTZ5ph6bPzuYjKQLZcvG/wBKZM67ZM6d6JBf9yqX7NU+0sf7lUv2ap9pZPyVZ51TqJBf9yqX7NU+0sf7lUv2ap9pY+Sp51TqJD8LyiYZiA6VU7yoYf8AxJPukm2ftCliFzUaiuvaDw8RxB8ZUWiemxMT02oiJrSIiAiIgIiICIiAiYcXikooXqOFVdSxNhOdu/t5MdzhpqQlNggJ4tpe9uoTNm3XiImhERAREQEREBERAREQEREBERASuuVj0sN4VfjTliyuuVj0sN4VfjTkZPVGT1QSjSZ2CopZmNgALknuE6H5PYr9mq/Yb/E97peuYf6xZdk40pFoc6U8oUh+T2K/Zqv2G/xH5PYr9mq/YaXfEv4YV8UKFxeBqUbc7SdL8MykX8Lz7s/HVMO4qUXKMOsdY7GHAjuMvavRWopV1DK2hBAIPiDKt353WGDIq0QeZc2K8cjdQ+ifd7JNsc15hNqePMJxunvEuOp3sFqpYVE8eDL+6Z3pR27u1DhMQlUHog5XHah9Ifj4gS8AZ1x23DpS24fYiJayIiAiIgJ8kJ3p35FEtSwwDVFJVnI6KkaEAdbD2eMkO61dqmEou7FmdLsx4kkmTFomdMi0TOkB5Ta7HFBCxyLTVgt9ASWubdvfO5yVfma31g/tEj/KX67/ACk+LSQclX5mt9YP7ROUf9HKPdOIiJ3diIiAiIgIiICIiAiIgIiICIiAldcrHpYbwq/GnLFldcrHpYbwq/GnIyeqL+qL7peuYf6xZdspLdL1zD/WLLtk4upZi6IiJ1dCcvefCirhK6kf+tmHiozA+0CdScHffaIoYSrc9KqDSQdpcW9wufKZbpk9Kal5bvVC+Fw7HiaVMn7IlGy9tk0OZw9JG05uminuyqAZxxdy5Ym7Ehm2uUClSJWgvPMNC18qeR4ny075Gau/+MY6GkvcKf8A2JnSclYXN4hbMSqcNyhYpT0xScdYKFT5EHT2Ge8fygYhmvRsilRdWVWs3XZuscDr2mZ8tT5IWnEiu4e8D41KgrEGpSYcBbosNNPFWm5vptSphMMalIgNnVdRcWN76SvKNbV5RraqNu+s4j66r940tvc31LD/AFY+JlNYmsajs7elUZnbq1Y3OniZ3MBvliqFNadNky0xlW6Am3jOFLREuFLREtvlL9d/lJ8Wkg5KvzNb6wf2iQHa+1KmLqc5VILWC6CwsL208zO/upvOmAw9UFS9R3BVOAsFGrN1CbW0ee2xaPLa14lMbR3uxdc61ig/Rp3Qe0anzM5Xy2pe/O1L9vONf23lzlhU5YX5EpjZ29uLoHSuXH6NTpj2nX2GWBuzvjSxhCMObrdSk3DfQb8Dr4yq5IlUXiUniIlrIiICIiAiIgIiICIiAldcrHpYbwq/GnLFldcrHpYbwq/GnIyeqL+qKbs1lp4ugzsFVaikkmwA7zLc/KHC/tVH+ov+ZSEThW/i5Vv4rw/KDC/tVH+qv+Z7/wBbw/7TS/qL/mUZFpfyyr5ZXHtLfHCUB+eFRupafSJ8xoPMyst49vVMdUzP0VXREB0UfiT2zkzLhlUuoqMVQnpMq5iB3C+si15twm15nh39xdiHFYgMw+aoEO56iw1VPbr4Dvm/v7vOazth6LWpIctQj/zYcR9Ee8yTYjG0MJs53wbLkC5UYcS7kLduvNrfXslXbOwbV6iUk9KowQd1+s+AufKVP1jUNn6xqG7sHYFbGtaktlX0qh9Fe7vPcJN8Lyb0QBzlaqx68uVR5Agn3yWbM2emGprSpiyoLd5PWT2kzbnSuOI7XXHEdoHj+TdCPmK7huoVAGHtUAj3yCbU2ZVwrmnWTK3EdYI7VPWJe84u9exVxlBlsM6gtSbsYDhfsPAzLY4/C2OPxXvJ5juaxiqeFdTTPj6S+8W85Z+1tmU8XT5usCVuGsCRqOGolG4esaTq49KmyuPFSCPeJfODxAq00deFRVceDC/4zMU7jTMc8aUZtWiKdeqijopUqIo46K5A18BLA3c3PwtfDUalSmxeogZiKjDXwBkD276ziPrqv3jS29zfUsP9WPiZOOImZTSImZVpvrsunhMTzdEELzatYsTqS19T4CcXD0GqMqIpZnOVVHEmSflL9d/lJ8WnR5LNnBmq1yNUtSTuJ1bztlHmZnju2meO7adPYG4NKmA2J+cqda3IQeQ9Lz07pJ02PhwLDDUQOzmk/wATdid4rEO8ViEY21uRhsQCaaCjU6mQWW/7ycLeFjKu2hgqmFqmnUBV6ZBBB8wyns7DL4kH5UdmhqSVwOlTYU2ParcL+DW+0ZGSka3CL1jW4dTcfb/yyjZz87Rsr94t0X87HzBkklR8nWLNPGqt9Kyuh8lLD+33y25WOdw2k7h9iIlrIiICIiAiIgIiICV1yselhvCr8acsWV1yselhvCr8acjJ6ov6onu5hFr4mjTqC6O1mFyLix6xLN/IbBfqT/Vqf9pXO53ruH+mPgZdUjFETHKMcRMI3+Q2C/Un+rU/7TFX3BwbDRXQ9q1Cf7riSmJ08K/w6eMfwrjanJwygnD1g37jix8nGnuEheNwVSg5SqjIw6iPeDwI7xL7nP21seljKeSst/0WHpKe1T1SLYo/E2xx+KPWqwUqGIViCy3NiRwJHC4kg5PgPl1K/ZUt48234XnO2/sWpgqpp1NQdUcDRl7R39o6pg2Tjjhq1OqvGmwa3aODDzBInGOJ5cY4nlfETBg8StZFqU2urgMp7jM89b1EROZvFtZcHQeoxFwLIP0nPoj/AO9V4mdCm9sADEVwvAVqoHhzjW90s3k4x3O4QIeNBjT8j0l9xt5Sp2YkkniTc+J4yYcmGO5vEvSPCumn0qdyPcW9k82Ofs89J+yObd9ZxH11X7xpbe5vqWH+rHxMqTbvrOI+uq/eNLb3N9Sw/wBWPiZWLuVY+5QHlL9d/lJ8Wkk5K/Vqv1x+7pyN8pfrv8pPi0kvJX6tV+uP3dOK+5HumcRE7uxI9v8Aj/gV/wCX96kkMj2/3qFf+X96ky3Ust1KuNyvXsP9I/2NLolL7levYf6R/saXPOeLpGLp9iInV0IiICIiAiIgIiICV1yselhvCr8acsWV1yselhvCr8acjJ6ov6o1ud67h/pj4GXVKV3O9dw/0x8DLqk4uk4uiIidXUiIgcTezYgxuHZLDnF6dM9jAcPA8P8A8lL+Vu6foOUxvrghRxlYDg5FQfxi5995xyx+uWWP163Z3pq4E2Az0mNzTJtY9qHqPuMneF3+wjgZmdD1hqbH3qCJW2xNkvjKhp0yobKXGYkA2tpcDjrN2rufjFPqzHwZD+MitrRHCa2tEcJvj+UHDIPmg9VuoZSg82YfgZX23tuVca+eqdFvkQeio7u/vm7htzMY5tzGXvZlAHsJPuku2BuDTokPiGFVhqEAsgPff0vOw7pv3s37WR7d7dBq+Hq1qgIvTbmF6y1rhz3aWHbe/ZI7snGGhWpVR/63Vj4X6Q9lxL3AtKr2vuRiTXqmjSDU2dmQ50GjG9rE9V7eU21Na0WprWke2218TXI4GtVI83Mtzc31LD/Vj4mVz+RGN/UD+rT/AO0s3drCNQwtGnUFnRArC4Nj4jSbjiYnluOJ3yrrlL9d/lJ8Wkl5K/Vqv1x+7pzR333axOKxPOUaQZebVb50GoLX0J7xO3uDsmrhKDpXTKzVS4GZTpkQXupPWDERPnsiJ89pNEROzqSPb/eoV/5f3qSQzj73YF8RhKtOkuZ3yWFwOFRSdTpwBmW6ZPSr9yvXsP8ASP8AY0ueVnuxuniqGKo1KlIBEYljziG3RI4A365ZkjFExHKMcTEPsRE6OhERAREQEREBERASuuVj0sN4VfjTliyuuVj0sN4VfjTkZPVF/VGtzvXcP9MfAy6pSu53ruH+mPgZdUnF0nF0RETq6kREBKt5UV/5aHtorf7dSWlKi5RMTzmNcX/NIlP3Fj72nPL6ueT1eOT5rY+l3ioD/TY/gJb8qjk1o5sZf9XTdvbZfxMteMXqY+mMV1JsGW/ZmF/ZMsr3GUhlxTfJQbYtycV0L0lDqSwt09LdUmaYonEZLjJzQqDtuWIvfstKiy4lvzG9ZVKqWAZ75QSLmwubDr0kcfa9Y0A4Nv8AkVqVSotI1MlOnUqKrc2Dc+ioJ6rkzbXGEvg/nKdUVed+cCAXshIKanL2GPI27kSLPtLEinVr85TyUKzpzfN6siVcpu+bRrcLDq79Mm1tsuK70qdUU+aRXJNB6pZnvZbLwUAeJv3R5QbSWJGMVtmqUoOT8np1aed6jUWcK+lke5GRfSOZuzqmbaW0aiVUU1lpU2RCtU0S6O5JBUtmsnVYE65uOkbNpDERKaREQEREBERAREQEREBERAREQErrlY9LDeFX405YsgXKngndaNRUJSlzgcjXLmyWJ7tDrIyeqL+qJbneu4f6Y+Bl1SldzvXcP9P8DLqk4uk4uiIidXUiJ5dgBcmwGpJ7O+Br7Txy4ek9Vz0aYLHv7AO8mw85ReKxDVXao/pVGLt4sbyTb87zjFsKVI/M0ze/6bDr+iOr29kjuzcC+IqpSpi7VDYd3aT3Aazz5LeU6hwvbc6hYHJZgMtKrWI/OMKa/RTifabfwydTV2bglw9JKSejTUKPLrPeeM2Z2rGo07VjUacE7AWpzoGJqGlVqO9Skpp5SzG7KWC5gNLEXm5jdll3WpTrNSdVNIlVVgUvcAqwIuDwPxnFGLqUaNc0iA7Y80wSLj5ysiG485shsUa1Sj8pX5umlbnOZXMc5dQhW9rA02N+OoHfM4Zw3cPsY0aS0qOIqJld3zFUcnOxYhsw7W4909YTYiUuYszH5OajAm3SNW+YtYdrE6Wmg+0a9X5GqMlNsSlRqhy5rFFU3QHvJ9vdPNTalanSxallarhSgV8lgwcKy5l4X1INo4OHTbY6mjUo5my1nqOTpcGo5c204XM+YrZRaoatKu9J2UI9lRgwW+W6sD0hc69/XNStVxAelhxWXnKi1Kz1eaGiIVGVEva93AueoGa9ba1aktcOys2Dek7uFAz0H1a6/wDiwGbh+iD1zeGupj9mvVUIMS6qU5t+hTJa+ha5XRvDTumHHbD51Oa591oZFptTCobqunpkZhcWv7rTV2jtt0+UulilE0qFPokg1XtmYkakDOosOwzzs7alXPUQs1RRRaqtRsO1LK6kAoQQAb3BHgZm4ZuEkE+yJ0MXiyuFPPpfGCxHNC1Poc5mXXU2UjXS58plr7Zq0aFbMQ9SnXXDI+Q65whDMi9YDnQcbDtm+TdpPEi+G2tVAxALNUFOgayVWw7UrMM10KkAHgD5nsmfC4rEI+FNWqrrirqyBAuRuaaoCjcSOgRr23jyNpDEj+wKVQYjFZq2YCoARkAuTSQg36rDS0kE2JbBERNCIiAiIgIiICIiAnl1BBBAIOhB4WPUZ6iBDKm5wo4yjXw+lMPd6d/R46p3d3V1dgmU+yF74boGtethiVqcWTMQr947G9xka8ek9dJpPLuBxIHibSg6jOpKsXBU2IJIII6iJjZieJJ85Hzf0j5f6XJtTe7C4e96wdhpkp2c377aDzMrzeTe6tjboPm6X6AOrfTbr8Bp4yOzp7G2DXxh+Zpkr1udEH8XX4C5kTe1uETebcOdTpliFUEsxsABcknqAls7k7sfI0z1ADXqDX9xf0B39p/xM27G6dLBdI9OsRq5HDuQdQ7+MkU6Ux65l0pTXMk+T7E6ujgPQwpzUflKZmxAxJXnUzh1qK+XLxtdeHGdCpRp06xqM9mrqmHAJFjlNRgF7+m3snM2LgadZcUKtNHBxVcHMoPWJr7LxrrQwoDXDYhqFz0iaatVC6nuVdZCWxjdjk1MIqNUUUFrWqrlupIQC9xl16QsRbjNynsVebqoajs1ds1SocuYnS2gAAAAAsBNTC4up8pZK1Z6ZLuKVI0k5t0F8pSra5e2pF+o6WmtQNXD0sfU58s1PnmW9NB01oqwfQdw04RwcOttnCI5pu1VqVRGyU6i5b3qWGSzAghiBoR1Ce8HslKa1AzNUbEXNV3tma65dQoAAC6WAtOea9enRovUqhmrVsOCMigKtRlDIumvHidZkpPWxNStkr80lCpzSqtNGLFVUsXLg6XNgBbhxm8NZ8PsGkmG+TXZlNyWLdO5bMGzDrBtY9wmbC7PdQwqYmpVDrl6Qpiw11GRRrrxN5zcDRf/AFCuTWJAp0iVyJYgmpZb2vp28T1yRRBDn09lKooDM3/F9Dhr82U6WnYeqeK+xUdaysWtXqCsSDYq4CAFDbS3Ng+2dOJuobpzaezGyVEq4ipUFVTT6QpjKCCDlCKNdeJvMr7OU8xqf+Mcy8NTzbU+l5OfObsRoaGH2dzdZ6q1HtVsWp2XLmChc17ZuAGl7TfiJoREQEREBERAREQEREBETVxmL5souW5qEgagDQX4nr7BxMDanya9XH00F2cAXI81YIQP4iB5zwNp0iQOcHStbQ9bFQDpocwI1trpM3A5m8G6dDGsHfMjjQulgWHY1wQfHjOWnJxhxxq1j/En4LJP/qlL9YOIHA3N72yi2oNjYjjYz5S2nTbL0iMxIF1I/wDIrrcaXIsL8ZM1rKZrEubgNzsJRIIoBmHW5L+46e6d1VAFgLAcAJpJtRH5zJqKSCpfhfNn0Fx+5x4azJT2lTYGzjogseOgFrnhw6Q8biVGo6bGobcRE1pERA4zbvKS/wA9WCVXao9NXCqS511UZrec3KmzEIpKBlXDsroq2AGVSoHhYzdiZqGacz/SL1VqPXquEZqiU2KZVLAjTKoY2BIFyZ8qbFVufBq1MmKVlendcoLqFLKctwbDtt3TqRGoNNPEbPV0poSbUmpuvjTIK39k162xr1GqU69WkahBqBCmViBa5DqbGwAutuE6kRqGtFtmjn+eWo6kqEdRlyuFzZc1xfTMeBE3oiaEREBERAREQEREBERAREQEREBERATR2rlKhHfKKl1sFzE+GhsR2zemrisJzjobkBMxNmZSb2tw4jThMkaOM2XwIqkWqArfLYZ66VG1tqbrYX8J6XY/Sa7nI+RmGl2YVXqG+mguwGnVfxmu2yHYAOtNghTKCxN8tbPc3XTo6dcyjZrswFQIUXS2YnMOcz6i3ZpaSxsJs1UKs1RjzQGW+UAKoYWNhr6XHuE1qOAo1zmDhwOiwKjhcuo1Fwenx8J92ZspqS1AzXaouW+YEE9LpEBAb6i5Nz7JqV9iVWpsoKXbUXcsQwp5VbnGQnQ9guNLGP8AB0MPhEBZDVLGpT5u3R0Wl0Taw4/Oi9+2auNwqLUpB6pLM6uSTYlaYyhbKLWLMt724+An07DuzdCnY88V+nU5sqxFtCMra+E3sTgOcqq5JyqjKQGIuSyML24jozRt0KodQym4YXB7pknCTZdUIidAqpDMc7Am1E0yq9Htsbzp7MoGnTCsFBF/RAAtckcABe1r2AF7zYlraiImhERAREQEREBERAREQEREBERAREQEREBERAREQEREBERAREQEREBERAREQEREBERAREQEREBERAREQEREBERAREQEREBERA//2Q=="/>
          <p:cNvSpPr>
            <a:spLocks noChangeAspect="1" noChangeArrowheads="1"/>
          </p:cNvSpPr>
          <p:nvPr/>
        </p:nvSpPr>
        <p:spPr bwMode="auto">
          <a:xfrm>
            <a:off x="45069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latin typeface="Arial" panose="020B0604020202020204" pitchFamily="34" charset="0"/>
            </a:endParaRPr>
          </a:p>
        </p:txBody>
      </p:sp>
      <p:pic>
        <p:nvPicPr>
          <p:cNvPr id="410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717925"/>
            <a:ext cx="15636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1325" y="1943500"/>
            <a:ext cx="215423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0" y="5429250"/>
            <a:ext cx="9144000" cy="1428750"/>
            <a:chOff x="0" y="5429250"/>
            <a:chExt cx="9144000" cy="142875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429250"/>
              <a:ext cx="1428750" cy="142875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8225" y="5429250"/>
              <a:ext cx="1498527" cy="142875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0662" y="5429250"/>
              <a:ext cx="1428750" cy="142875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5238" y="5429250"/>
              <a:ext cx="1528762" cy="1428750"/>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88183" y="5429250"/>
              <a:ext cx="1440941" cy="1428750"/>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0958" y="5429250"/>
              <a:ext cx="1485355" cy="1428750"/>
            </a:xfrm>
            <a:prstGeom prst="rect">
              <a:avLst/>
            </a:prstGeom>
          </p:spPr>
        </p:pic>
      </p:grpSp>
    </p:spTree>
    <p:extLst>
      <p:ext uri="{BB962C8B-B14F-4D97-AF65-F5344CB8AC3E}">
        <p14:creationId xmlns:p14="http://schemas.microsoft.com/office/powerpoint/2010/main" val="2706593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71450" y="249238"/>
            <a:ext cx="7772400" cy="442912"/>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200" dirty="0" smtClean="0">
                <a:solidFill>
                  <a:schemeClr val="accent5"/>
                </a:solidFill>
              </a:rPr>
              <a:t>The Tourism Year</a:t>
            </a:r>
            <a:endParaRPr lang="en-US" sz="3200" dirty="0">
              <a:solidFill>
                <a:schemeClr val="accent5"/>
              </a:solidFill>
            </a:endParaRPr>
          </a:p>
        </p:txBody>
      </p:sp>
      <p:sp>
        <p:nvSpPr>
          <p:cNvPr id="8" name="Slide Number Placeholder 1"/>
          <p:cNvSpPr>
            <a:spLocks noGrp="1"/>
          </p:cNvSpPr>
          <p:nvPr>
            <p:ph type="sldNum" sz="quarter" idx="12"/>
          </p:nvPr>
        </p:nvSpPr>
        <p:spPr>
          <a:xfrm>
            <a:off x="2555776" y="6492875"/>
            <a:ext cx="2133600" cy="365125"/>
          </a:xfrm>
        </p:spPr>
        <p:txBody>
          <a:bodyPr/>
          <a:lstStyle/>
          <a:p>
            <a:pPr>
              <a:defRPr/>
            </a:pPr>
            <a:r>
              <a:rPr lang="en-GB" altLang="en-US" sz="1000" dirty="0">
                <a:latin typeface="+mn-lt"/>
              </a:rPr>
              <a:t>5</a:t>
            </a:r>
          </a:p>
        </p:txBody>
      </p:sp>
      <p:sp>
        <p:nvSpPr>
          <p:cNvPr id="2" name="Rectangle 1"/>
          <p:cNvSpPr/>
          <p:nvPr/>
        </p:nvSpPr>
        <p:spPr>
          <a:xfrm>
            <a:off x="171450" y="908720"/>
            <a:ext cx="8721030" cy="4019562"/>
          </a:xfrm>
          <a:prstGeom prst="rect">
            <a:avLst/>
          </a:prstGeom>
        </p:spPr>
        <p:txBody>
          <a:bodyPr wrap="square">
            <a:spAutoFit/>
          </a:bodyPr>
          <a:lstStyle/>
          <a:p>
            <a:pPr marL="285750" indent="-285750">
              <a:lnSpc>
                <a:spcPct val="120000"/>
              </a:lnSpc>
              <a:spcBef>
                <a:spcPts val="312"/>
              </a:spcBef>
              <a:buFont typeface="Arial" panose="020B0604020202020204" pitchFamily="34" charset="0"/>
              <a:buChar char="•"/>
            </a:pPr>
            <a:r>
              <a:rPr lang="en-GB" sz="1400" dirty="0" smtClean="0">
                <a:latin typeface="+mn-lt"/>
              </a:rPr>
              <a:t>In </a:t>
            </a:r>
            <a:r>
              <a:rPr lang="en-GB" sz="1400" dirty="0">
                <a:latin typeface="+mn-lt"/>
              </a:rPr>
              <a:t>2016, British residents took 99.3 million overnight trips in England, totalling 288 million nights away from home</a:t>
            </a:r>
            <a:r>
              <a:rPr lang="en-GB" sz="1400" dirty="0" smtClean="0">
                <a:latin typeface="+mn-lt"/>
              </a:rPr>
              <a:t>, with </a:t>
            </a:r>
            <a:r>
              <a:rPr lang="en-GB" sz="1400" dirty="0">
                <a:latin typeface="+mn-lt"/>
              </a:rPr>
              <a:t>an average trip length of 2.90 </a:t>
            </a:r>
            <a:r>
              <a:rPr lang="en-GB" sz="1400" dirty="0" smtClean="0">
                <a:latin typeface="+mn-lt"/>
              </a:rPr>
              <a:t>nights.  The </a:t>
            </a:r>
            <a:r>
              <a:rPr lang="en-GB" sz="1400" dirty="0">
                <a:latin typeface="+mn-lt"/>
              </a:rPr>
              <a:t>number of domestic trips was 3% lower than in 2015.</a:t>
            </a:r>
          </a:p>
          <a:p>
            <a:pPr marL="285750" indent="-285750">
              <a:lnSpc>
                <a:spcPct val="120000"/>
              </a:lnSpc>
              <a:spcBef>
                <a:spcPts val="312"/>
              </a:spcBef>
              <a:buFont typeface="Arial" panose="020B0604020202020204" pitchFamily="34" charset="0"/>
              <a:buChar char="•"/>
            </a:pPr>
            <a:endParaRPr lang="en-GB" sz="1400" dirty="0" smtClean="0">
              <a:latin typeface="+mn-lt"/>
            </a:endParaRPr>
          </a:p>
          <a:p>
            <a:pPr marL="285750" indent="-285750">
              <a:lnSpc>
                <a:spcPct val="120000"/>
              </a:lnSpc>
              <a:spcBef>
                <a:spcPts val="312"/>
              </a:spcBef>
              <a:buFont typeface="Arial" panose="020B0604020202020204" pitchFamily="34" charset="0"/>
              <a:buChar char="•"/>
            </a:pPr>
            <a:r>
              <a:rPr lang="en-GB" sz="1400" dirty="0" smtClean="0">
                <a:latin typeface="+mn-lt"/>
              </a:rPr>
              <a:t>44.7 </a:t>
            </a:r>
            <a:r>
              <a:rPr lang="en-GB" sz="1400" dirty="0">
                <a:latin typeface="+mn-lt"/>
              </a:rPr>
              <a:t>million holiday trips were taken in England in 2016. </a:t>
            </a:r>
            <a:r>
              <a:rPr lang="en-GB" sz="1400" dirty="0" smtClean="0">
                <a:latin typeface="+mn-lt"/>
              </a:rPr>
              <a:t> The </a:t>
            </a:r>
            <a:r>
              <a:rPr lang="en-GB" sz="1400" dirty="0">
                <a:latin typeface="+mn-lt"/>
              </a:rPr>
              <a:t>number of holiday trips taken was 2% higher than in </a:t>
            </a:r>
            <a:r>
              <a:rPr lang="en-GB" sz="1400" dirty="0" smtClean="0">
                <a:latin typeface="+mn-lt"/>
              </a:rPr>
              <a:t>2015.  At </a:t>
            </a:r>
            <a:r>
              <a:rPr lang="en-GB" sz="1400" dirty="0">
                <a:latin typeface="+mn-lt"/>
              </a:rPr>
              <a:t>29.3 million, short breaks of 1-3 nights account for two-thirds of English holidays by </a:t>
            </a:r>
            <a:r>
              <a:rPr lang="en-GB" sz="1400" dirty="0" smtClean="0">
                <a:latin typeface="+mn-lt"/>
              </a:rPr>
              <a:t>volume.  15.4 </a:t>
            </a:r>
            <a:r>
              <a:rPr lang="en-GB" sz="1400" dirty="0">
                <a:latin typeface="+mn-lt"/>
              </a:rPr>
              <a:t>million 4+ night holidays were taken. </a:t>
            </a:r>
          </a:p>
          <a:p>
            <a:pPr marL="285750" indent="-285750">
              <a:lnSpc>
                <a:spcPct val="120000"/>
              </a:lnSpc>
              <a:spcBef>
                <a:spcPts val="312"/>
              </a:spcBef>
              <a:buFont typeface="Arial" panose="020B0604020202020204" pitchFamily="34" charset="0"/>
              <a:buChar char="•"/>
            </a:pPr>
            <a:endParaRPr lang="en-GB" sz="1400" dirty="0" smtClean="0">
              <a:latin typeface="+mn-lt"/>
            </a:endParaRPr>
          </a:p>
          <a:p>
            <a:pPr marL="285750" indent="-285750">
              <a:lnSpc>
                <a:spcPct val="120000"/>
              </a:lnSpc>
              <a:spcBef>
                <a:spcPts val="312"/>
              </a:spcBef>
              <a:buFont typeface="Arial" panose="020B0604020202020204" pitchFamily="34" charset="0"/>
              <a:buChar char="•"/>
            </a:pPr>
            <a:r>
              <a:rPr lang="en-GB" sz="1400" dirty="0" smtClean="0">
                <a:latin typeface="+mn-lt"/>
              </a:rPr>
              <a:t>14.1 </a:t>
            </a:r>
            <a:r>
              <a:rPr lang="en-GB" sz="1400" dirty="0">
                <a:latin typeface="+mn-lt"/>
              </a:rPr>
              <a:t>million overnight business trips were taken in England in 2016. </a:t>
            </a:r>
            <a:r>
              <a:rPr lang="en-GB" sz="1400" dirty="0" smtClean="0">
                <a:latin typeface="+mn-lt"/>
              </a:rPr>
              <a:t> The </a:t>
            </a:r>
            <a:r>
              <a:rPr lang="en-GB" sz="1400" dirty="0">
                <a:latin typeface="+mn-lt"/>
              </a:rPr>
              <a:t>number of business trips rose by 2% year-on-year.</a:t>
            </a:r>
          </a:p>
          <a:p>
            <a:pPr marL="285750" indent="-285750">
              <a:lnSpc>
                <a:spcPct val="120000"/>
              </a:lnSpc>
              <a:spcBef>
                <a:spcPts val="312"/>
              </a:spcBef>
              <a:buFont typeface="Arial" panose="020B0604020202020204" pitchFamily="34" charset="0"/>
              <a:buChar char="•"/>
            </a:pPr>
            <a:endParaRPr lang="en-GB" sz="1400" dirty="0" smtClean="0">
              <a:latin typeface="+mn-lt"/>
            </a:endParaRPr>
          </a:p>
          <a:p>
            <a:pPr marL="285750" indent="-285750">
              <a:lnSpc>
                <a:spcPct val="120000"/>
              </a:lnSpc>
              <a:spcBef>
                <a:spcPts val="312"/>
              </a:spcBef>
              <a:buFont typeface="Arial" panose="020B0604020202020204" pitchFamily="34" charset="0"/>
              <a:buChar char="•"/>
            </a:pPr>
            <a:r>
              <a:rPr lang="en-GB" sz="1400" dirty="0" smtClean="0">
                <a:latin typeface="+mn-lt"/>
              </a:rPr>
              <a:t>The </a:t>
            </a:r>
            <a:r>
              <a:rPr lang="en-GB" sz="1400" dirty="0">
                <a:latin typeface="+mn-lt"/>
              </a:rPr>
              <a:t>number of VFR trips taken declined by 9% in 2016, to 36.9 million</a:t>
            </a:r>
            <a:r>
              <a:rPr lang="en-GB" sz="1400" dirty="0" smtClean="0">
                <a:latin typeface="+mn-lt"/>
              </a:rPr>
              <a:t>.</a:t>
            </a:r>
          </a:p>
          <a:p>
            <a:pPr marL="285750" indent="-285750">
              <a:lnSpc>
                <a:spcPct val="120000"/>
              </a:lnSpc>
              <a:spcBef>
                <a:spcPts val="312"/>
              </a:spcBef>
              <a:buFont typeface="Arial" panose="020B0604020202020204" pitchFamily="34" charset="0"/>
              <a:buChar char="•"/>
            </a:pPr>
            <a:endParaRPr lang="en-GB" sz="1400" dirty="0">
              <a:latin typeface="+mn-lt"/>
            </a:endParaRPr>
          </a:p>
          <a:p>
            <a:pPr marL="285750" indent="-285750">
              <a:lnSpc>
                <a:spcPct val="120000"/>
              </a:lnSpc>
              <a:spcBef>
                <a:spcPts val="312"/>
              </a:spcBef>
              <a:buFont typeface="Arial" panose="020B0604020202020204" pitchFamily="34" charset="0"/>
              <a:buChar char="•"/>
            </a:pPr>
            <a:r>
              <a:rPr lang="en-GB" sz="1400" dirty="0">
                <a:latin typeface="+mn-lt"/>
              </a:rPr>
              <a:t>Holiday VFR saw growth in 2016 whilst so-called “duty” VFR decreased, with volumes increasing by 2% and decreasing by 24% respectively.</a:t>
            </a:r>
          </a:p>
        </p:txBody>
      </p:sp>
    </p:spTree>
    <p:extLst>
      <p:ext uri="{BB962C8B-B14F-4D97-AF65-F5344CB8AC3E}">
        <p14:creationId xmlns:p14="http://schemas.microsoft.com/office/powerpoint/2010/main" val="3264368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26849" y="6492875"/>
            <a:ext cx="2133600" cy="365125"/>
          </a:xfrm>
        </p:spPr>
        <p:txBody>
          <a:bodyPr/>
          <a:lstStyle/>
          <a:p>
            <a:pPr>
              <a:defRPr/>
            </a:pPr>
            <a:fld id="{0F4311E2-38D6-47FF-A210-628818A67A3D}" type="slidenum">
              <a:rPr lang="en-GB" altLang="en-US" smtClean="0"/>
              <a:pPr>
                <a:defRPr/>
              </a:pPr>
              <a:t>11</a:t>
            </a:fld>
            <a:endParaRPr lang="en-GB" altLang="en-US" dirty="0"/>
          </a:p>
        </p:txBody>
      </p:sp>
      <p:sp>
        <p:nvSpPr>
          <p:cNvPr id="4" name="Rectangle 2"/>
          <p:cNvSpPr txBox="1">
            <a:spLocks noChangeArrowheads="1"/>
          </p:cNvSpPr>
          <p:nvPr/>
        </p:nvSpPr>
        <p:spPr>
          <a:xfrm>
            <a:off x="171450" y="249238"/>
            <a:ext cx="7772400" cy="442912"/>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200" dirty="0" smtClean="0">
                <a:solidFill>
                  <a:schemeClr val="accent5"/>
                </a:solidFill>
              </a:rPr>
              <a:t>The UK Economy</a:t>
            </a:r>
            <a:endParaRPr lang="en-US" sz="3200" dirty="0">
              <a:solidFill>
                <a:schemeClr val="accent5"/>
              </a:solidFill>
            </a:endParaRPr>
          </a:p>
        </p:txBody>
      </p:sp>
      <p:sp>
        <p:nvSpPr>
          <p:cNvPr id="7" name="Rectangle 6"/>
          <p:cNvSpPr/>
          <p:nvPr/>
        </p:nvSpPr>
        <p:spPr>
          <a:xfrm>
            <a:off x="171450" y="4711704"/>
            <a:ext cx="8831188" cy="2126736"/>
          </a:xfrm>
          <a:prstGeom prst="rect">
            <a:avLst/>
          </a:prstGeom>
          <a:ln>
            <a:noFill/>
          </a:ln>
        </p:spPr>
        <p:txBody>
          <a:bodyPr wrap="square">
            <a:spAutoFit/>
          </a:bodyPr>
          <a:lstStyle/>
          <a:p>
            <a:pPr>
              <a:lnSpc>
                <a:spcPct val="120000"/>
              </a:lnSpc>
              <a:spcBef>
                <a:spcPts val="312"/>
              </a:spcBef>
            </a:pPr>
            <a:r>
              <a:rPr lang="en-GB" sz="1400" dirty="0">
                <a:latin typeface="+mn-lt"/>
              </a:rPr>
              <a:t>The British economy turned in a steady performance in 2016, growing at the second fastest rate among the G7 economies.  Growth in the sixth months following the EU referendum was significantly stronger than some had feared pre-vote, when the Treasury and others predicted a Brexit vote would result in recession</a:t>
            </a:r>
            <a:r>
              <a:rPr lang="en-GB" sz="1400" dirty="0" smtClean="0">
                <a:latin typeface="+mn-lt"/>
              </a:rPr>
              <a:t>.</a:t>
            </a:r>
          </a:p>
          <a:p>
            <a:pPr>
              <a:lnSpc>
                <a:spcPct val="120000"/>
              </a:lnSpc>
              <a:spcBef>
                <a:spcPts val="312"/>
              </a:spcBef>
            </a:pPr>
            <a:endParaRPr lang="en-GB" sz="800" dirty="0">
              <a:latin typeface="+mn-lt"/>
            </a:endParaRPr>
          </a:p>
          <a:p>
            <a:pPr>
              <a:lnSpc>
                <a:spcPct val="120000"/>
              </a:lnSpc>
              <a:spcBef>
                <a:spcPts val="312"/>
              </a:spcBef>
            </a:pPr>
            <a:r>
              <a:rPr lang="en-GB" sz="1400" dirty="0">
                <a:latin typeface="+mn-lt"/>
              </a:rPr>
              <a:t>Growth in 2016 was stronger than the OBR and other forecasters were expecting at the start of the year, with little sign of any immediate post-Brexit slowdown. But the OBR predicts growth will slow in 2017 and 2018 as businesses delay investment plans and household incomes start to be squeezed by rising </a:t>
            </a:r>
            <a:r>
              <a:rPr lang="en-GB" sz="1400" dirty="0" smtClean="0">
                <a:latin typeface="+mn-lt"/>
              </a:rPr>
              <a:t>inflation.  The </a:t>
            </a:r>
            <a:r>
              <a:rPr lang="en-GB" sz="1400" dirty="0">
                <a:latin typeface="+mn-lt"/>
              </a:rPr>
              <a:t>vast majority of economists expect the decision to leave the EU to hit growth in the medium to longer </a:t>
            </a:r>
            <a:r>
              <a:rPr lang="en-GB" sz="1400" dirty="0" smtClean="0">
                <a:latin typeface="+mn-lt"/>
              </a:rPr>
              <a:t>term.</a:t>
            </a:r>
            <a:endParaRPr lang="en-GB" sz="1400" dirty="0">
              <a:latin typeface="+mn-lt"/>
            </a:endParaRPr>
          </a:p>
        </p:txBody>
      </p:sp>
      <p:sp>
        <p:nvSpPr>
          <p:cNvPr id="9" name="Rectangle 8"/>
          <p:cNvSpPr/>
          <p:nvPr/>
        </p:nvSpPr>
        <p:spPr>
          <a:xfrm>
            <a:off x="186029" y="693764"/>
            <a:ext cx="8745676" cy="867930"/>
          </a:xfrm>
          <a:prstGeom prst="rect">
            <a:avLst/>
          </a:prstGeom>
          <a:ln>
            <a:noFill/>
          </a:ln>
        </p:spPr>
        <p:txBody>
          <a:bodyPr wrap="square">
            <a:spAutoFit/>
          </a:bodyPr>
          <a:lstStyle/>
          <a:p>
            <a:pPr>
              <a:lnSpc>
                <a:spcPct val="120000"/>
              </a:lnSpc>
              <a:spcBef>
                <a:spcPts val="312"/>
              </a:spcBef>
            </a:pPr>
            <a:r>
              <a:rPr lang="en-GB" sz="1400" dirty="0" smtClean="0">
                <a:latin typeface="+mn-lt"/>
              </a:rPr>
              <a:t>Economic </a:t>
            </a:r>
            <a:r>
              <a:rPr lang="en-GB" sz="1400" dirty="0">
                <a:latin typeface="+mn-lt"/>
              </a:rPr>
              <a:t>growth held up better than expected in the second half of 2016 but has slowed in 2017. Forecasters predict that rising inflation, driven by the depreciation of sterling, will squeeze household incomes and depress consumer spending, which has been the main driver of economic growth in recent years</a:t>
            </a:r>
            <a:r>
              <a:rPr lang="en-GB" sz="1400" dirty="0" smtClean="0">
                <a:latin typeface="+mn-lt"/>
              </a:rPr>
              <a:t>.</a:t>
            </a:r>
            <a:endParaRPr lang="en-GB" sz="1400" dirty="0">
              <a:latin typeface="+mn-lt"/>
            </a:endParaRPr>
          </a:p>
        </p:txBody>
      </p:sp>
      <p:pic>
        <p:nvPicPr>
          <p:cNvPr id="12" name="Picture 11"/>
          <p:cNvPicPr>
            <a:picLocks noChangeAspect="1"/>
          </p:cNvPicPr>
          <p:nvPr/>
        </p:nvPicPr>
        <p:blipFill>
          <a:blip r:embed="rId2"/>
          <a:stretch>
            <a:fillRect/>
          </a:stretch>
        </p:blipFill>
        <p:spPr>
          <a:xfrm>
            <a:off x="287197" y="1717504"/>
            <a:ext cx="4271670" cy="2857500"/>
          </a:xfrm>
          <a:prstGeom prst="rect">
            <a:avLst/>
          </a:prstGeom>
        </p:spPr>
      </p:pic>
      <p:pic>
        <p:nvPicPr>
          <p:cNvPr id="13" name="Picture 12"/>
          <p:cNvPicPr>
            <a:picLocks noChangeAspect="1"/>
          </p:cNvPicPr>
          <p:nvPr/>
        </p:nvPicPr>
        <p:blipFill>
          <a:blip r:embed="rId3"/>
          <a:stretch>
            <a:fillRect/>
          </a:stretch>
        </p:blipFill>
        <p:spPr>
          <a:xfrm>
            <a:off x="4660449" y="1717504"/>
            <a:ext cx="4234054" cy="2838390"/>
          </a:xfrm>
          <a:prstGeom prst="rect">
            <a:avLst/>
          </a:prstGeom>
        </p:spPr>
      </p:pic>
    </p:spTree>
    <p:extLst>
      <p:ext uri="{BB962C8B-B14F-4D97-AF65-F5344CB8AC3E}">
        <p14:creationId xmlns:p14="http://schemas.microsoft.com/office/powerpoint/2010/main" val="3325596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55776" y="6471669"/>
            <a:ext cx="2133600" cy="365125"/>
          </a:xfrm>
        </p:spPr>
        <p:txBody>
          <a:bodyPr/>
          <a:lstStyle/>
          <a:p>
            <a:pPr>
              <a:defRPr/>
            </a:pPr>
            <a:fld id="{0F4311E2-38D6-47FF-A210-628818A67A3D}" type="slidenum">
              <a:rPr lang="en-GB" altLang="en-US" smtClean="0"/>
              <a:pPr>
                <a:defRPr/>
              </a:pPr>
              <a:t>12</a:t>
            </a:fld>
            <a:endParaRPr lang="en-GB" altLang="en-US" dirty="0"/>
          </a:p>
        </p:txBody>
      </p:sp>
      <p:sp>
        <p:nvSpPr>
          <p:cNvPr id="4" name="Rectangle 2"/>
          <p:cNvSpPr txBox="1">
            <a:spLocks noChangeArrowheads="1"/>
          </p:cNvSpPr>
          <p:nvPr/>
        </p:nvSpPr>
        <p:spPr>
          <a:xfrm>
            <a:off x="171450" y="249238"/>
            <a:ext cx="7772400" cy="442912"/>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200" dirty="0" smtClean="0">
                <a:solidFill>
                  <a:schemeClr val="accent5"/>
                </a:solidFill>
              </a:rPr>
              <a:t>The UK Weather</a:t>
            </a:r>
            <a:endParaRPr lang="en-US" sz="3200" dirty="0">
              <a:solidFill>
                <a:schemeClr val="accent5"/>
              </a:solidFill>
            </a:endParaRPr>
          </a:p>
        </p:txBody>
      </p:sp>
      <p:sp>
        <p:nvSpPr>
          <p:cNvPr id="7" name="Rectangle 6"/>
          <p:cNvSpPr/>
          <p:nvPr/>
        </p:nvSpPr>
        <p:spPr>
          <a:xfrm>
            <a:off x="159293" y="819762"/>
            <a:ext cx="8793038" cy="4976747"/>
          </a:xfrm>
          <a:prstGeom prst="rect">
            <a:avLst/>
          </a:prstGeom>
          <a:ln>
            <a:noFill/>
          </a:ln>
        </p:spPr>
        <p:txBody>
          <a:bodyPr wrap="square">
            <a:spAutoFit/>
          </a:bodyPr>
          <a:lstStyle/>
          <a:p>
            <a:pPr marL="171450" indent="-171450">
              <a:lnSpc>
                <a:spcPct val="120000"/>
              </a:lnSpc>
              <a:spcBef>
                <a:spcPts val="312"/>
              </a:spcBef>
              <a:buFont typeface="Arial" panose="020B0604020202020204" pitchFamily="34" charset="0"/>
              <a:buChar char="•"/>
            </a:pPr>
            <a:r>
              <a:rPr lang="en-GB" sz="1400" dirty="0">
                <a:latin typeface="+mn-lt"/>
              </a:rPr>
              <a:t>The majority of months were at least slightly warmer than average for the UK as a whole, most notably September and December whose anomalies were around +2 °</a:t>
            </a:r>
            <a:r>
              <a:rPr lang="en-GB" sz="1400" dirty="0" smtClean="0">
                <a:latin typeface="+mn-lt"/>
              </a:rPr>
              <a:t>C.  However</a:t>
            </a:r>
            <a:r>
              <a:rPr lang="en-GB" sz="1400" dirty="0">
                <a:latin typeface="+mn-lt"/>
              </a:rPr>
              <a:t>, both April and November were around a degree cooler than average</a:t>
            </a:r>
            <a:r>
              <a:rPr lang="en-GB" sz="1400" dirty="0" smtClean="0">
                <a:latin typeface="+mn-lt"/>
              </a:rPr>
              <a:t>.  </a:t>
            </a:r>
            <a:r>
              <a:rPr lang="en-GB" sz="1400" dirty="0">
                <a:latin typeface="+mn-lt"/>
              </a:rPr>
              <a:t>Most places were within 10% of the yearly average for </a:t>
            </a:r>
            <a:r>
              <a:rPr lang="en-GB" sz="1400" dirty="0" smtClean="0">
                <a:latin typeface="+mn-lt"/>
              </a:rPr>
              <a:t>rainfall </a:t>
            </a:r>
            <a:r>
              <a:rPr lang="en-GB" sz="1400" dirty="0">
                <a:latin typeface="+mn-lt"/>
              </a:rPr>
              <a:t>with a slight tendency for eastern areas to be wetter and western areas </a:t>
            </a:r>
            <a:r>
              <a:rPr lang="en-GB" sz="1400" dirty="0" smtClean="0">
                <a:latin typeface="+mn-lt"/>
              </a:rPr>
              <a:t>drier.  Sunshine </a:t>
            </a:r>
            <a:r>
              <a:rPr lang="en-GB" sz="1400" dirty="0">
                <a:latin typeface="+mn-lt"/>
              </a:rPr>
              <a:t>was slightly above average </a:t>
            </a:r>
            <a:r>
              <a:rPr lang="en-GB" sz="1400" dirty="0" smtClean="0">
                <a:latin typeface="+mn-lt"/>
              </a:rPr>
              <a:t>generally</a:t>
            </a:r>
          </a:p>
          <a:p>
            <a:pPr marL="171450" indent="-171450">
              <a:lnSpc>
                <a:spcPct val="120000"/>
              </a:lnSpc>
              <a:spcBef>
                <a:spcPts val="312"/>
              </a:spcBef>
              <a:buFont typeface="Arial" panose="020B0604020202020204" pitchFamily="34" charset="0"/>
              <a:buChar char="•"/>
            </a:pPr>
            <a:endParaRPr lang="en-GB" sz="1400" dirty="0">
              <a:latin typeface="+mn-lt"/>
            </a:endParaRPr>
          </a:p>
          <a:p>
            <a:pPr marL="171450" indent="-171450">
              <a:lnSpc>
                <a:spcPct val="120000"/>
              </a:lnSpc>
              <a:spcBef>
                <a:spcPts val="312"/>
              </a:spcBef>
              <a:buFont typeface="Arial" panose="020B0604020202020204" pitchFamily="34" charset="0"/>
              <a:buChar char="•"/>
            </a:pPr>
            <a:r>
              <a:rPr lang="en-GB" sz="1400" dirty="0" smtClean="0">
                <a:latin typeface="+mn-lt"/>
              </a:rPr>
              <a:t>The </a:t>
            </a:r>
            <a:r>
              <a:rPr lang="en-GB" sz="1400" dirty="0">
                <a:latin typeface="+mn-lt"/>
              </a:rPr>
              <a:t>most extreme weather events of the year were a series of five named winter storms (Gertrude, Henry, Imogen, Jake and Katie) which occurred between late January and late March, bringing some damaging winds. </a:t>
            </a:r>
            <a:r>
              <a:rPr lang="en-GB" sz="1400" dirty="0" smtClean="0">
                <a:latin typeface="+mn-lt"/>
              </a:rPr>
              <a:t> Storm </a:t>
            </a:r>
            <a:r>
              <a:rPr lang="en-GB" sz="1400" dirty="0">
                <a:latin typeface="+mn-lt"/>
              </a:rPr>
              <a:t>Angus in mid-November and Barbara and Conor over the Christmas period also caused some </a:t>
            </a:r>
            <a:r>
              <a:rPr lang="en-GB" sz="1400" dirty="0" smtClean="0">
                <a:latin typeface="+mn-lt"/>
              </a:rPr>
              <a:t>disruption.</a:t>
            </a:r>
          </a:p>
          <a:p>
            <a:pPr marL="171450" indent="-171450">
              <a:lnSpc>
                <a:spcPct val="120000"/>
              </a:lnSpc>
              <a:spcBef>
                <a:spcPts val="312"/>
              </a:spcBef>
              <a:buFont typeface="Arial" panose="020B0604020202020204" pitchFamily="34" charset="0"/>
              <a:buChar char="•"/>
            </a:pPr>
            <a:endParaRPr lang="en-GB" sz="1400" dirty="0">
              <a:latin typeface="+mn-lt"/>
            </a:endParaRPr>
          </a:p>
          <a:p>
            <a:pPr marL="171450" indent="-171450">
              <a:lnSpc>
                <a:spcPct val="120000"/>
              </a:lnSpc>
              <a:spcBef>
                <a:spcPts val="312"/>
              </a:spcBef>
              <a:buFont typeface="Arial" panose="020B0604020202020204" pitchFamily="34" charset="0"/>
              <a:buChar char="•"/>
            </a:pPr>
            <a:r>
              <a:rPr lang="en-GB" sz="1400" dirty="0" smtClean="0">
                <a:latin typeface="+mn-lt"/>
              </a:rPr>
              <a:t>The </a:t>
            </a:r>
            <a:r>
              <a:rPr lang="en-GB" sz="1400" dirty="0">
                <a:latin typeface="+mn-lt"/>
              </a:rPr>
              <a:t>best of the summer weather was experienced in late July, late August and early </a:t>
            </a:r>
            <a:r>
              <a:rPr lang="en-GB" sz="1400" dirty="0" smtClean="0">
                <a:latin typeface="+mn-lt"/>
              </a:rPr>
              <a:t>September </a:t>
            </a:r>
            <a:r>
              <a:rPr lang="en-GB" sz="1400" dirty="0">
                <a:latin typeface="+mn-lt"/>
              </a:rPr>
              <a:t>with two or three notable but short-lived heat-waves (34.4 °C was recorded at Gravesend, Kent, on 13 September, an unusually late date for the year’s highest temperature), but there were also some instances of thundery summer downpours causing localised </a:t>
            </a:r>
            <a:r>
              <a:rPr lang="en-GB" sz="1400" dirty="0" smtClean="0">
                <a:latin typeface="+mn-lt"/>
              </a:rPr>
              <a:t>flash-flooding </a:t>
            </a:r>
            <a:r>
              <a:rPr lang="en-GB" sz="1400" dirty="0">
                <a:latin typeface="+mn-lt"/>
              </a:rPr>
              <a:t>and including two notable cases of widespread disruption to electricity grid supplies due to lightning</a:t>
            </a:r>
            <a:r>
              <a:rPr lang="en-GB" sz="1400" dirty="0" smtClean="0">
                <a:latin typeface="+mn-lt"/>
              </a:rPr>
              <a:t>.</a:t>
            </a:r>
          </a:p>
          <a:p>
            <a:pPr marL="171450" indent="-171450">
              <a:lnSpc>
                <a:spcPct val="120000"/>
              </a:lnSpc>
              <a:spcBef>
                <a:spcPts val="312"/>
              </a:spcBef>
              <a:buFont typeface="Arial" panose="020B0604020202020204" pitchFamily="34" charset="0"/>
              <a:buChar char="•"/>
            </a:pPr>
            <a:endParaRPr lang="en-GB" sz="1400" dirty="0">
              <a:latin typeface="+mn-lt"/>
            </a:endParaRPr>
          </a:p>
          <a:p>
            <a:pPr marL="171450" indent="-171450">
              <a:lnSpc>
                <a:spcPct val="120000"/>
              </a:lnSpc>
              <a:spcBef>
                <a:spcPts val="312"/>
              </a:spcBef>
              <a:buFont typeface="Arial" panose="020B0604020202020204" pitchFamily="34" charset="0"/>
              <a:buChar char="•"/>
            </a:pPr>
            <a:r>
              <a:rPr lang="en-GB" sz="1400" dirty="0">
                <a:latin typeface="+mn-lt"/>
              </a:rPr>
              <a:t>2016 was a somewhat sunnier than average year for many </a:t>
            </a:r>
            <a:r>
              <a:rPr lang="en-GB" sz="1400" dirty="0" smtClean="0">
                <a:latin typeface="+mn-lt"/>
              </a:rPr>
              <a:t>areas </a:t>
            </a:r>
            <a:r>
              <a:rPr lang="en-GB" sz="1400" dirty="0">
                <a:latin typeface="+mn-lt"/>
              </a:rPr>
              <a:t>but again no individual regions deviated by as much as 10% above the long-term average. </a:t>
            </a:r>
            <a:r>
              <a:rPr lang="en-GB" sz="1400" dirty="0" smtClean="0">
                <a:latin typeface="+mn-lt"/>
              </a:rPr>
              <a:t> January </a:t>
            </a:r>
            <a:r>
              <a:rPr lang="en-GB" sz="1400" dirty="0">
                <a:latin typeface="+mn-lt"/>
              </a:rPr>
              <a:t>was a dull </a:t>
            </a:r>
            <a:r>
              <a:rPr lang="en-GB" sz="1400" dirty="0" smtClean="0">
                <a:latin typeface="+mn-lt"/>
              </a:rPr>
              <a:t>month </a:t>
            </a:r>
            <a:r>
              <a:rPr lang="en-GB" sz="1400" dirty="0">
                <a:latin typeface="+mn-lt"/>
              </a:rPr>
              <a:t>whereas Northern Scotland was particularly sunny, relative to average, in October and November</a:t>
            </a:r>
            <a:r>
              <a:rPr lang="en-GB" sz="1400" dirty="0" smtClean="0">
                <a:latin typeface="+mn-lt"/>
              </a:rPr>
              <a:t>.</a:t>
            </a:r>
            <a:endParaRPr lang="en-GB" sz="1400" dirty="0">
              <a:latin typeface="+mn-lt"/>
            </a:endParaRPr>
          </a:p>
        </p:txBody>
      </p:sp>
    </p:spTree>
    <p:extLst>
      <p:ext uri="{BB962C8B-B14F-4D97-AF65-F5344CB8AC3E}">
        <p14:creationId xmlns:p14="http://schemas.microsoft.com/office/powerpoint/2010/main" val="1982842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68313" y="1844675"/>
            <a:ext cx="7772400" cy="1470025"/>
          </a:xfrm>
        </p:spPr>
        <p:txBody>
          <a:bodyPr/>
          <a:lstStyle/>
          <a:p>
            <a:pPr algn="l" eaLnBrk="1" hangingPunct="1">
              <a:defRPr/>
            </a:pPr>
            <a:r>
              <a:rPr lang="en-US" altLang="en-US" sz="3200" b="1" dirty="0" smtClean="0">
                <a:solidFill>
                  <a:schemeClr val="accent5"/>
                </a:solidFill>
              </a:rPr>
              <a:t>Cornwall Visitor Survey 2016/17</a:t>
            </a:r>
            <a:br>
              <a:rPr lang="en-US" altLang="en-US" sz="3200" b="1" dirty="0" smtClean="0">
                <a:solidFill>
                  <a:schemeClr val="accent5"/>
                </a:solidFill>
              </a:rPr>
            </a:br>
            <a:r>
              <a:rPr lang="en-US" altLang="en-US" sz="3200" b="1" dirty="0">
                <a:solidFill>
                  <a:schemeClr val="accent5"/>
                </a:solidFill>
              </a:rPr>
              <a:t/>
            </a:r>
            <a:br>
              <a:rPr lang="en-US" altLang="en-US" sz="3200" b="1" dirty="0">
                <a:solidFill>
                  <a:schemeClr val="accent5"/>
                </a:solidFill>
              </a:rPr>
            </a:br>
            <a:r>
              <a:rPr lang="en-US" altLang="en-US" sz="3200" b="1" dirty="0" smtClean="0">
                <a:solidFill>
                  <a:schemeClr val="bg1">
                    <a:lumMod val="50000"/>
                  </a:schemeClr>
                </a:solidFill>
              </a:rPr>
              <a:t>Visitor Profile</a:t>
            </a:r>
          </a:p>
        </p:txBody>
      </p:sp>
      <p:sp>
        <p:nvSpPr>
          <p:cNvPr id="8195" name="AutoShape 11" descr="data:image/jpeg;base64,/9j/4AAQSkZJRgABAQAAAQABAAD/2wCEAAkGBxQPEhQUERAUFhQQFhURFBUYEhUXGBoYFRUYGBgXFBUYHCghHxonHBYWITMiJSkrLi4uGB8zODMsNygtLisBCgoKDg0OGxAQGywkICYsLCwsLCwsLCwsLCwsNCwsLCwsLCwsLCwsLCwsLCwsLCwsLCwsLCwsLCwsLCwsLCwsLP/AABEIALgBEgMBIgACEQEDEQH/xAAcAAEAAgMBAQEAAAAAAAAAAAAABgcDBAUCAQj/xABGEAACAQIDAwgFBwsEAgMAAAABAgADEQQSIQUGMQcTIkFRYXGBMjSRobEUI3JzkrPBFjNSU1RigoOTstEVFyTSQkOi8PH/xAAYAQEBAQEBAAAAAAAAAAAAAAAAAgEDBP/EACMRAQACAgICAwADAQAAAAAAAAABAgMRITESMhMiQVFhgTP/2gAMAwEAAhEDEQA/ALxiIgIiICInB3n3nTZ5ph6bPzuYjKQLZcvG/wBKZM67ZM6d6JBf9yqX7NU+0sf7lUv2ap9pZPyVZ51TqJBf9yqX7NU+0sf7lUv2ap9pY+Sp51TqJD8LyiYZiA6VU7yoYf8AxJPukm2ftCliFzUaiuvaDw8RxB8ZUWiemxMT02oiJrSIiAiIgIiICIiAiYcXikooXqOFVdSxNhOdu/t5MdzhpqQlNggJ4tpe9uoTNm3XiImhERAREQEREBERAREQEREBERASuuVj0sN4VfjTliyuuVj0sN4VfjTkZPVGT1QSjSZ2CopZmNgALknuE6H5PYr9mq/Yb/E97peuYf6xZdk40pFoc6U8oUh+T2K/Zqv2G/xH5PYr9mq/YaXfEv4YV8UKFxeBqUbc7SdL8MykX8Lz7s/HVMO4qUXKMOsdY7GHAjuMvavRWopV1DK2hBAIPiDKt353WGDIq0QeZc2K8cjdQ+ifd7JNsc15hNqePMJxunvEuOp3sFqpYVE8eDL+6Z3pR27u1DhMQlUHog5XHah9Ifj4gS8AZ1x23DpS24fYiJayIiAiIgJ8kJ3p35FEtSwwDVFJVnI6KkaEAdbD2eMkO61dqmEou7FmdLsx4kkmTFomdMi0TOkB5Ta7HFBCxyLTVgt9ASWubdvfO5yVfma31g/tEj/KX67/ACk+LSQclX5mt9YP7ROUf9HKPdOIiJ3diIiAiIgIiICIiAiIgIiICIiAldcrHpYbwq/GnLFldcrHpYbwq/GnIyeqL+qL7peuYf6xZdspLdL1zD/WLLtk4upZi6IiJ1dCcvefCirhK6kf+tmHiozA+0CdScHffaIoYSrc9KqDSQdpcW9wufKZbpk9Kal5bvVC+Fw7HiaVMn7IlGy9tk0OZw9JG05uminuyqAZxxdy5Ym7Ehm2uUClSJWgvPMNC18qeR4ny075Gau/+MY6GkvcKf8A2JnSclYXN4hbMSqcNyhYpT0xScdYKFT5EHT2Ge8fygYhmvRsilRdWVWs3XZuscDr2mZ8tT5IWnEiu4e8D41KgrEGpSYcBbosNNPFWm5vptSphMMalIgNnVdRcWN76SvKNbV5RraqNu+s4j66r940tvc31LD/AFY+JlNYmsajs7elUZnbq1Y3OniZ3MBvliqFNadNky0xlW6Am3jOFLREuFLREtvlL9d/lJ8Wkg5KvzNb6wf2iQHa+1KmLqc5VILWC6CwsL208zO/upvOmAw9UFS9R3BVOAsFGrN1CbW0ee2xaPLa14lMbR3uxdc61ig/Rp3Qe0anzM5Xy2pe/O1L9vONf23lzlhU5YX5EpjZ29uLoHSuXH6NTpj2nX2GWBuzvjSxhCMObrdSk3DfQb8Dr4yq5IlUXiUniIlrIiICIiAiIgIiICIiAldcrHpYbwq/GnLFldcrHpYbwq/GnIyeqL+qKbs1lp4ugzsFVaikkmwA7zLc/KHC/tVH+ov+ZSEThW/i5Vv4rw/KDC/tVH+qv+Z7/wBbw/7TS/qL/mUZFpfyyr5ZXHtLfHCUB+eFRupafSJ8xoPMyst49vVMdUzP0VXREB0UfiT2zkzLhlUuoqMVQnpMq5iB3C+si15twm15nh39xdiHFYgMw+aoEO56iw1VPbr4Dvm/v7vOazth6LWpIctQj/zYcR9Ee8yTYjG0MJs53wbLkC5UYcS7kLduvNrfXslXbOwbV6iUk9KowQd1+s+AufKVP1jUNn6xqG7sHYFbGtaktlX0qh9Fe7vPcJN8Lyb0QBzlaqx68uVR5Agn3yWbM2emGprSpiyoLd5PWT2kzbnSuOI7XXHEdoHj+TdCPmK7huoVAGHtUAj3yCbU2ZVwrmnWTK3EdYI7VPWJe84u9exVxlBlsM6gtSbsYDhfsPAzLY4/C2OPxXvJ5juaxiqeFdTTPj6S+8W85Z+1tmU8XT5usCVuGsCRqOGolG4esaTq49KmyuPFSCPeJfODxAq00deFRVceDC/4zMU7jTMc8aUZtWiKdeqijopUqIo46K5A18BLA3c3PwtfDUalSmxeogZiKjDXwBkD276ziPrqv3jS29zfUsP9WPiZOOImZTSImZVpvrsunhMTzdEELzatYsTqS19T4CcXD0GqMqIpZnOVVHEmSflL9d/lJ8WnR5LNnBmq1yNUtSTuJ1bztlHmZnju2meO7adPYG4NKmA2J+cqda3IQeQ9Lz07pJ02PhwLDDUQOzmk/wATdid4rEO8ViEY21uRhsQCaaCjU6mQWW/7ycLeFjKu2hgqmFqmnUBV6ZBBB8wyns7DL4kH5UdmhqSVwOlTYU2ParcL+DW+0ZGSka3CL1jW4dTcfb/yyjZz87Rsr94t0X87HzBkklR8nWLNPGqt9Kyuh8lLD+33y25WOdw2k7h9iIlrIiICIiAiIgIiICV1yselhvCr8acsWV1yselhvCr8acjJ6ov6onu5hFr4mjTqC6O1mFyLix6xLN/IbBfqT/Vqf9pXO53ruH+mPgZdUjFETHKMcRMI3+Q2C/Un+rU/7TFX3BwbDRXQ9q1Cf7riSmJ08K/w6eMfwrjanJwygnD1g37jix8nGnuEheNwVSg5SqjIw6iPeDwI7xL7nP21seljKeSst/0WHpKe1T1SLYo/E2xx+KPWqwUqGIViCy3NiRwJHC4kg5PgPl1K/ZUt48234XnO2/sWpgqpp1NQdUcDRl7R39o6pg2Tjjhq1OqvGmwa3aODDzBInGOJ5cY4nlfETBg8StZFqU2urgMp7jM89b1EROZvFtZcHQeoxFwLIP0nPoj/AO9V4mdCm9sADEVwvAVqoHhzjW90s3k4x3O4QIeNBjT8j0l9xt5Sp2YkkniTc+J4yYcmGO5vEvSPCumn0qdyPcW9k82Ofs89J+yObd9ZxH11X7xpbe5vqWH+rHxMqTbvrOI+uq/eNLb3N9Sw/wBWPiZWLuVY+5QHlL9d/lJ8Wkk5K/Vqv1x+7pyN8pfrv8pPi0kvJX6tV+uP3dOK+5HumcRE7uxI9v8Aj/gV/wCX96kkMj2/3qFf+X96ky3Ust1KuNyvXsP9I/2NLolL7levYf6R/saXPOeLpGLp9iInV0IiICIiAiIgIiICV1yselhvCr8acsWV1yselhvCr8acjJ6ov6o1ud67h/pj4GXVKV3O9dw/0x8DLqk4uk4uiIidXUiIgcTezYgxuHZLDnF6dM9jAcPA8P8A8lL+Vu6foOUxvrghRxlYDg5FQfxi5995xyx+uWWP163Z3pq4E2Az0mNzTJtY9qHqPuMneF3+wjgZmdD1hqbH3qCJW2xNkvjKhp0yobKXGYkA2tpcDjrN2rufjFPqzHwZD+MitrRHCa2tEcJvj+UHDIPmg9VuoZSg82YfgZX23tuVca+eqdFvkQeio7u/vm7htzMY5tzGXvZlAHsJPuku2BuDTokPiGFVhqEAsgPff0vOw7pv3s37WR7d7dBq+Hq1qgIvTbmF6y1rhz3aWHbe/ZI7snGGhWpVR/63Vj4X6Q9lxL3AtKr2vuRiTXqmjSDU2dmQ50GjG9rE9V7eU21Na0WprWke2218TXI4GtVI83Mtzc31LD/Vj4mVz+RGN/UD+rT/AO0s3drCNQwtGnUFnRArC4Nj4jSbjiYnluOJ3yrrlL9d/lJ8Wkl5K/Vqv1x+7pzR333axOKxPOUaQZebVb50GoLX0J7xO3uDsmrhKDpXTKzVS4GZTpkQXupPWDERPnsiJ89pNEROzqSPb/eoV/5f3qSQzj73YF8RhKtOkuZ3yWFwOFRSdTpwBmW6ZPSr9yvXsP8ASP8AY0ueVnuxuniqGKo1KlIBEYljziG3RI4A365ZkjFExHKMcTEPsRE6OhERAREQEREBERASuuVj0sN4VfjTliyuuVj0sN4VfjTkZPVF/VGtzvXcP9MfAy6pSu53ruH+mPgZdUnF0nF0RETq6kREBKt5UV/5aHtorf7dSWlKi5RMTzmNcX/NIlP3Fj72nPL6ueT1eOT5rY+l3ioD/TY/gJb8qjk1o5sZf9XTdvbZfxMteMXqY+mMV1JsGW/ZmF/ZMsr3GUhlxTfJQbYtycV0L0lDqSwt09LdUmaYonEZLjJzQqDtuWIvfstKiy4lvzG9ZVKqWAZ75QSLmwubDr0kcfa9Y0A4Nv8AkVqVSotI1MlOnUqKrc2Dc+ioJ6rkzbXGEvg/nKdUVed+cCAXshIKanL2GPI27kSLPtLEinVr85TyUKzpzfN6siVcpu+bRrcLDq79Mm1tsuK70qdUU+aRXJNB6pZnvZbLwUAeJv3R5QbSWJGMVtmqUoOT8np1aed6jUWcK+lke5GRfSOZuzqmbaW0aiVUU1lpU2RCtU0S6O5JBUtmsnVYE65uOkbNpDERKaREQEREBERAREQEREBERAREQErrlY9LDeFX405YsgXKngndaNRUJSlzgcjXLmyWJ7tDrIyeqL+qJbneu4f6Y+Bl1SldzvXcP9P8DLqk4uk4uiIidXUiJ5dgBcmwGpJ7O+Br7Txy4ek9Vz0aYLHv7AO8mw85ReKxDVXao/pVGLt4sbyTb87zjFsKVI/M0ze/6bDr+iOr29kjuzcC+IqpSpi7VDYd3aT3Aazz5LeU6hwvbc6hYHJZgMtKrWI/OMKa/RTifabfwydTV2bglw9JKSejTUKPLrPeeM2Z2rGo07VjUacE7AWpzoGJqGlVqO9Skpp5SzG7KWC5gNLEXm5jdll3WpTrNSdVNIlVVgUvcAqwIuDwPxnFGLqUaNc0iA7Y80wSLj5ysiG485shsUa1Sj8pX5umlbnOZXMc5dQhW9rA02N+OoHfM4Zw3cPsY0aS0qOIqJld3zFUcnOxYhsw7W4909YTYiUuYszH5OajAm3SNW+YtYdrE6Wmg+0a9X5GqMlNsSlRqhy5rFFU3QHvJ9vdPNTalanSxallarhSgV8lgwcKy5l4X1INo4OHTbY6mjUo5my1nqOTpcGo5c204XM+YrZRaoatKu9J2UI9lRgwW+W6sD0hc69/XNStVxAelhxWXnKi1Kz1eaGiIVGVEva93AueoGa9ba1aktcOys2Dek7uFAz0H1a6/wDiwGbh+iD1zeGupj9mvVUIMS6qU5t+hTJa+ha5XRvDTumHHbD51Oa591oZFptTCobqunpkZhcWv7rTV2jtt0+UulilE0qFPokg1XtmYkakDOosOwzzs7alXPUQs1RRRaqtRsO1LK6kAoQQAb3BHgZm4ZuEkE+yJ0MXiyuFPPpfGCxHNC1Poc5mXXU2UjXS58plr7Zq0aFbMQ9SnXXDI+Q65whDMi9YDnQcbDtm+TdpPEi+G2tVAxALNUFOgayVWw7UrMM10KkAHgD5nsmfC4rEI+FNWqrrirqyBAuRuaaoCjcSOgRr23jyNpDEj+wKVQYjFZq2YCoARkAuTSQg36rDS0kE2JbBERNCIiAiIgIiICIiAnl1BBBAIOhB4WPUZ6iBDKm5wo4yjXw+lMPd6d/R46p3d3V1dgmU+yF74boGtethiVqcWTMQr947G9xka8ek9dJpPLuBxIHibSg6jOpKsXBU2IJIII6iJjZieJJ85Hzf0j5f6XJtTe7C4e96wdhpkp2c377aDzMrzeTe6tjboPm6X6AOrfTbr8Bp4yOzp7G2DXxh+Zpkr1udEH8XX4C5kTe1uETebcOdTpliFUEsxsABcknqAls7k7sfI0z1ADXqDX9xf0B39p/xM27G6dLBdI9OsRq5HDuQdQ7+MkU6Ux65l0pTXMk+T7E6ujgPQwpzUflKZmxAxJXnUzh1qK+XLxtdeHGdCpRp06xqM9mrqmHAJFjlNRgF7+m3snM2LgadZcUKtNHBxVcHMoPWJr7LxrrQwoDXDYhqFz0iaatVC6nuVdZCWxjdjk1MIqNUUUFrWqrlupIQC9xl16QsRbjNynsVebqoajs1ds1SocuYnS2gAAAAAsBNTC4up8pZK1Z6ZLuKVI0k5t0F8pSra5e2pF+o6WmtQNXD0sfU58s1PnmW9NB01oqwfQdw04RwcOttnCI5pu1VqVRGyU6i5b3qWGSzAghiBoR1Ce8HslKa1AzNUbEXNV3tma65dQoAAC6WAtOea9enRovUqhmrVsOCMigKtRlDIumvHidZkpPWxNStkr80lCpzSqtNGLFVUsXLg6XNgBbhxm8NZ8PsGkmG+TXZlNyWLdO5bMGzDrBtY9wmbC7PdQwqYmpVDrl6Qpiw11GRRrrxN5zcDRf/AFCuTWJAp0iVyJYgmpZb2vp28T1yRRBDn09lKooDM3/F9Dhr82U6WnYeqeK+xUdaysWtXqCsSDYq4CAFDbS3Ng+2dOJuobpzaezGyVEq4ipUFVTT6QpjKCCDlCKNdeJvMr7OU8xqf+Mcy8NTzbU+l5OfObsRoaGH2dzdZ6q1HtVsWp2XLmChc17ZuAGl7TfiJoREQEREBERAREQEREBETVxmL5souW5qEgagDQX4nr7BxMDanya9XH00F2cAXI81YIQP4iB5zwNp0iQOcHStbQ9bFQDpocwI1trpM3A5m8G6dDGsHfMjjQulgWHY1wQfHjOWnJxhxxq1j/En4LJP/qlL9YOIHA3N72yi2oNjYjjYz5S2nTbL0iMxIF1I/wDIrrcaXIsL8ZM1rKZrEubgNzsJRIIoBmHW5L+46e6d1VAFgLAcAJpJtRH5zJqKSCpfhfNn0Fx+5x4azJT2lTYGzjogseOgFrnhw6Q8biVGo6bGobcRE1pERA4zbvKS/wA9WCVXao9NXCqS511UZrec3KmzEIpKBlXDsroq2AGVSoHhYzdiZqGacz/SL1VqPXquEZqiU2KZVLAjTKoY2BIFyZ8qbFVufBq1MmKVlendcoLqFLKctwbDtt3TqRGoNNPEbPV0poSbUmpuvjTIK39k162xr1GqU69WkahBqBCmViBa5DqbGwAutuE6kRqGtFtmjn+eWo6kqEdRlyuFzZc1xfTMeBE3oiaEREBERAREQEREBERAREQEREBERATR2rlKhHfKKl1sFzE+GhsR2zemrisJzjobkBMxNmZSb2tw4jThMkaOM2XwIqkWqArfLYZ66VG1tqbrYX8J6XY/Sa7nI+RmGl2YVXqG+mguwGnVfxmu2yHYAOtNghTKCxN8tbPc3XTo6dcyjZrswFQIUXS2YnMOcz6i3ZpaSxsJs1UKs1RjzQGW+UAKoYWNhr6XHuE1qOAo1zmDhwOiwKjhcuo1Fwenx8J92ZspqS1AzXaouW+YEE9LpEBAb6i5Nz7JqV9iVWpsoKXbUXcsQwp5VbnGQnQ9guNLGP8AB0MPhEBZDVLGpT5u3R0Wl0Taw4/Oi9+2auNwqLUpB6pLM6uSTYlaYyhbKLWLMt724+An07DuzdCnY88V+nU5sqxFtCMra+E3sTgOcqq5JyqjKQGIuSyML24jozRt0KodQym4YXB7pknCTZdUIidAqpDMc7Am1E0yq9Htsbzp7MoGnTCsFBF/RAAtckcABe1r2AF7zYlraiImhERAREQEREBERAREQEREBERAREQEREBERAREQEREBERAREQEREBERAREQEREBERAREQEREBERAREQEREBERAREQEREBERA//2Q=="/>
          <p:cNvSpPr>
            <a:spLocks noChangeAspect="1" noChangeArrowheads="1"/>
          </p:cNvSpPr>
          <p:nvPr/>
        </p:nvSpPr>
        <p:spPr bwMode="auto">
          <a:xfrm>
            <a:off x="45069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latin typeface="Arial" panose="020B0604020202020204" pitchFamily="34" charset="0"/>
            </a:endParaRPr>
          </a:p>
        </p:txBody>
      </p:sp>
      <p:grpSp>
        <p:nvGrpSpPr>
          <p:cNvPr id="9" name="Group 8"/>
          <p:cNvGrpSpPr/>
          <p:nvPr/>
        </p:nvGrpSpPr>
        <p:grpSpPr>
          <a:xfrm>
            <a:off x="0" y="5429250"/>
            <a:ext cx="9144000" cy="1428750"/>
            <a:chOff x="0" y="5429250"/>
            <a:chExt cx="9144000" cy="142875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29250"/>
              <a:ext cx="1428750" cy="14287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225" y="5429250"/>
              <a:ext cx="1498527" cy="14287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0662" y="5429250"/>
              <a:ext cx="1428750" cy="14287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5238" y="5429250"/>
              <a:ext cx="1528762" cy="142875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8183" y="5429250"/>
              <a:ext cx="1440941" cy="142875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958" y="5429250"/>
              <a:ext cx="1485355" cy="1428750"/>
            </a:xfrm>
            <a:prstGeom prst="rect">
              <a:avLst/>
            </a:prstGeom>
          </p:spPr>
        </p:pic>
      </p:grpSp>
    </p:spTree>
    <p:extLst>
      <p:ext uri="{BB962C8B-B14F-4D97-AF65-F5344CB8AC3E}">
        <p14:creationId xmlns:p14="http://schemas.microsoft.com/office/powerpoint/2010/main" val="2909503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4"/>
          <p:cNvGraphicFramePr>
            <a:graphicFrameLocks/>
          </p:cNvGraphicFramePr>
          <p:nvPr>
            <p:extLst>
              <p:ext uri="{D42A27DB-BD31-4B8C-83A1-F6EECF244321}">
                <p14:modId xmlns:p14="http://schemas.microsoft.com/office/powerpoint/2010/main" val="1592117017"/>
              </p:ext>
            </p:extLst>
          </p:nvPr>
        </p:nvGraphicFramePr>
        <p:xfrm>
          <a:off x="3331815" y="934724"/>
          <a:ext cx="5727982" cy="3419513"/>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a:xfrm>
            <a:off x="2555776" y="6492875"/>
            <a:ext cx="2133600" cy="365125"/>
          </a:xfrm>
        </p:spPr>
        <p:txBody>
          <a:bodyPr/>
          <a:lstStyle/>
          <a:p>
            <a:pPr>
              <a:defRPr/>
            </a:pPr>
            <a:fld id="{192C2386-BE0F-4E30-A7E8-DD60A8DC8C5A}" type="slidenum">
              <a:rPr lang="en-GB" altLang="en-US" sz="1000" smtClean="0">
                <a:latin typeface="+mn-lt"/>
              </a:rPr>
              <a:pPr>
                <a:defRPr/>
              </a:pPr>
              <a:t>14</a:t>
            </a:fld>
            <a:endParaRPr lang="en-GB" altLang="en-US" sz="1000" dirty="0">
              <a:latin typeface="+mn-lt"/>
            </a:endParaRPr>
          </a:p>
        </p:txBody>
      </p:sp>
      <p:sp>
        <p:nvSpPr>
          <p:cNvPr id="6" name="TextBox 5"/>
          <p:cNvSpPr txBox="1"/>
          <p:nvPr/>
        </p:nvSpPr>
        <p:spPr>
          <a:xfrm>
            <a:off x="309522" y="716534"/>
            <a:ext cx="4492508" cy="3436325"/>
          </a:xfrm>
          <a:prstGeom prst="rect">
            <a:avLst/>
          </a:prstGeom>
          <a:noFill/>
          <a:ln>
            <a:noFill/>
          </a:ln>
        </p:spPr>
        <p:txBody>
          <a:bodyPr wrap="square">
            <a:spAutoFit/>
          </a:bodyPr>
          <a:lstStyle/>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r>
              <a:rPr lang="en-GB" sz="1100" dirty="0" smtClean="0">
                <a:latin typeface="+mn-lt"/>
              </a:rPr>
              <a:t>.</a:t>
            </a:r>
            <a:endParaRPr lang="en-GB" sz="1100" dirty="0">
              <a:latin typeface="+mn-lt"/>
            </a:endParaRPr>
          </a:p>
        </p:txBody>
      </p:sp>
      <p:sp>
        <p:nvSpPr>
          <p:cNvPr id="4" name="TextBox 3"/>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Visitor type remains similar to previous years</a:t>
            </a:r>
            <a:endParaRPr lang="en-GB" sz="2700" dirty="0">
              <a:solidFill>
                <a:schemeClr val="accent5"/>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4128915034"/>
              </p:ext>
            </p:extLst>
          </p:nvPr>
        </p:nvGraphicFramePr>
        <p:xfrm>
          <a:off x="236344" y="4489061"/>
          <a:ext cx="8847514" cy="2019239"/>
        </p:xfrm>
        <a:graphic>
          <a:graphicData uri="http://schemas.openxmlformats.org/drawingml/2006/table">
            <a:tbl>
              <a:tblPr firstRow="1" bandRow="1">
                <a:tableStyleId>{7DF18680-E054-41AD-8BC1-D1AEF772440D}</a:tableStyleId>
              </a:tblPr>
              <a:tblGrid>
                <a:gridCol w="1584000"/>
                <a:gridCol w="684000"/>
                <a:gridCol w="684000"/>
                <a:gridCol w="720000"/>
                <a:gridCol w="667985"/>
                <a:gridCol w="720000"/>
                <a:gridCol w="667985"/>
                <a:gridCol w="667985"/>
                <a:gridCol w="667985"/>
                <a:gridCol w="648000"/>
                <a:gridCol w="567787"/>
                <a:gridCol w="567787"/>
              </a:tblGrid>
              <a:tr h="239438">
                <a:tc rowSpan="2">
                  <a:txBody>
                    <a:bodyPr/>
                    <a:lstStyle/>
                    <a:p>
                      <a:r>
                        <a:rPr lang="en-GB" sz="1100" dirty="0" smtClean="0"/>
                        <a:t>Are you….?</a:t>
                      </a:r>
                      <a:endParaRPr lang="en-GB" sz="1100" dirty="0">
                        <a:solidFill>
                          <a:schemeClr val="bg1"/>
                        </a:solidFill>
                      </a:endParaRPr>
                    </a:p>
                  </a:txBody>
                  <a:tcPr marL="91421" marR="91421" marT="45661" marB="45661" anchor="ctr"/>
                </a:tc>
                <a:tc gridSpan="4">
                  <a:txBody>
                    <a:bodyPr/>
                    <a:lstStyle/>
                    <a:p>
                      <a:pPr algn="ctr"/>
                      <a:r>
                        <a:rPr lang="en-GB" sz="1100" dirty="0" smtClean="0"/>
                        <a:t>Period</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300" dirty="0">
                        <a:solidFill>
                          <a:schemeClr val="bg1"/>
                        </a:solidFill>
                      </a:endParaRPr>
                    </a:p>
                  </a:txBody>
                  <a:tcPr marL="91433" marR="91433" marT="45656" marB="45656" anchor="ctr"/>
                </a:tc>
                <a:tc hMerge="1">
                  <a:txBody>
                    <a:bodyPr/>
                    <a:lstStyle/>
                    <a:p>
                      <a:pPr algn="ctr"/>
                      <a:endParaRPr lang="en-GB" sz="1300" dirty="0">
                        <a:solidFill>
                          <a:schemeClr val="bg1"/>
                        </a:solidFill>
                      </a:endParaRPr>
                    </a:p>
                  </a:txBody>
                  <a:tcPr marL="91433" marR="91433" marT="45656" marB="45656"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549441">
                <a:tc vMerge="1">
                  <a:txBody>
                    <a:bodyPr/>
                    <a:lstStyle/>
                    <a:p>
                      <a:endParaRPr lang="en-GB" sz="1400" dirty="0">
                        <a:solidFill>
                          <a:schemeClr val="bg1"/>
                        </a:solidFill>
                      </a:endParaRPr>
                    </a:p>
                  </a:txBody>
                  <a:tcPr marL="91433" marR="91433" marT="45656" marB="45656" anchor="ctr"/>
                </a:tc>
                <a:tc>
                  <a:txBody>
                    <a:bodyPr/>
                    <a:lstStyle/>
                    <a:p>
                      <a:pPr algn="ctr"/>
                      <a:r>
                        <a:rPr lang="en-GB" sz="1100" b="1" dirty="0" smtClean="0">
                          <a:solidFill>
                            <a:schemeClr val="tx1"/>
                          </a:solidFill>
                        </a:rPr>
                        <a:t>2016/17</a:t>
                      </a:r>
                      <a:endParaRPr lang="en-GB" sz="1100" b="1" dirty="0">
                        <a:solidFill>
                          <a:schemeClr val="tx1"/>
                        </a:solidFill>
                      </a:endParaRPr>
                    </a:p>
                  </a:txBody>
                  <a:tcPr marL="91421" marR="91421" marT="45661" marB="45661" anchor="ctr"/>
                </a:tc>
                <a:tc>
                  <a:txBody>
                    <a:bodyPr/>
                    <a:lstStyle/>
                    <a:p>
                      <a:pPr algn="ctr"/>
                      <a:r>
                        <a:rPr lang="en-GB" sz="1100" b="1" dirty="0" smtClean="0"/>
                        <a:t>Summer</a:t>
                      </a:r>
                      <a:endParaRPr lang="en-GB" sz="1100" b="1" dirty="0">
                        <a:solidFill>
                          <a:schemeClr val="bg1"/>
                        </a:solidFill>
                      </a:endParaRPr>
                    </a:p>
                  </a:txBody>
                  <a:tcPr marL="91421" marR="91421" marT="45661" marB="45661" anchor="ctr"/>
                </a:tc>
                <a:tc>
                  <a:txBody>
                    <a:bodyPr/>
                    <a:lstStyle/>
                    <a:p>
                      <a:pPr algn="ctr"/>
                      <a:r>
                        <a:rPr lang="en-GB" sz="1100" b="1" dirty="0" smtClean="0"/>
                        <a:t>Autumn/Winter</a:t>
                      </a:r>
                      <a:endParaRPr lang="en-GB" sz="1100" b="1" dirty="0">
                        <a:solidFill>
                          <a:schemeClr val="bg1"/>
                        </a:solidFill>
                      </a:endParaRPr>
                    </a:p>
                  </a:txBody>
                  <a:tcPr marL="91421" marR="91421" marT="45661" marB="45661" anchor="ctr"/>
                </a:tc>
                <a:tc>
                  <a:txBody>
                    <a:bodyPr/>
                    <a:lstStyle/>
                    <a:p>
                      <a:pPr algn="ctr"/>
                      <a:r>
                        <a:rPr lang="en-GB" sz="1100" b="1" dirty="0" smtClean="0"/>
                        <a:t>Spring</a:t>
                      </a:r>
                      <a:endParaRPr lang="en-GB" sz="1100" b="1" dirty="0">
                        <a:solidFill>
                          <a:schemeClr val="bg1"/>
                        </a:solidFill>
                      </a:endParaRPr>
                    </a:p>
                  </a:txBody>
                  <a:tcPr marL="91421" marR="91421" marT="45661" marB="45661" anchor="ctr"/>
                </a:tc>
                <a:tc>
                  <a:txBody>
                    <a:bodyPr/>
                    <a:lstStyle/>
                    <a:p>
                      <a:pPr algn="ctr"/>
                      <a:r>
                        <a:rPr lang="en-GB" sz="1100" b="1" dirty="0" smtClean="0"/>
                        <a:t>West Cornwall</a:t>
                      </a:r>
                      <a:endParaRPr lang="en-GB" sz="1100" b="1" dirty="0">
                        <a:solidFill>
                          <a:schemeClr val="bg1"/>
                        </a:solidFill>
                      </a:endParaRPr>
                    </a:p>
                  </a:txBody>
                  <a:tcPr marL="91421" marR="91421" marT="45661" marB="45661" anchor="ctr"/>
                </a:tc>
                <a:tc>
                  <a:txBody>
                    <a:bodyPr/>
                    <a:lstStyle/>
                    <a:p>
                      <a:pPr algn="ctr"/>
                      <a:r>
                        <a:rPr lang="en-GB" sz="1100" b="1" dirty="0" smtClean="0"/>
                        <a:t>North Coast</a:t>
                      </a:r>
                      <a:endParaRPr lang="en-GB" sz="1100" b="1" dirty="0">
                        <a:solidFill>
                          <a:schemeClr val="bg1"/>
                        </a:solidFill>
                      </a:endParaRPr>
                    </a:p>
                  </a:txBody>
                  <a:tcPr marL="91421" marR="91421" marT="45661" marB="45661" anchor="ctr"/>
                </a:tc>
                <a:tc>
                  <a:txBody>
                    <a:bodyPr/>
                    <a:lstStyle/>
                    <a:p>
                      <a:pPr algn="ctr"/>
                      <a:r>
                        <a:rPr lang="en-GB" sz="1100" b="1" dirty="0" smtClean="0"/>
                        <a:t>South Coast</a:t>
                      </a:r>
                      <a:endParaRPr lang="en-GB" sz="1100" b="1" dirty="0">
                        <a:solidFill>
                          <a:schemeClr val="bg1"/>
                        </a:solidFill>
                      </a:endParaRPr>
                    </a:p>
                  </a:txBody>
                  <a:tcPr marL="91421" marR="91421" marT="45661" marB="45661" anchor="ctr"/>
                </a:tc>
                <a:tc>
                  <a:txBody>
                    <a:bodyPr/>
                    <a:lstStyle/>
                    <a:p>
                      <a:pPr algn="ctr"/>
                      <a:r>
                        <a:rPr lang="en-GB" sz="1100" b="1" dirty="0" smtClean="0"/>
                        <a:t>Bodmin/ Tamar Valley</a:t>
                      </a:r>
                      <a:endParaRPr lang="en-GB" sz="1100" b="1" dirty="0">
                        <a:solidFill>
                          <a:schemeClr val="bg1"/>
                        </a:solidFill>
                      </a:endParaRPr>
                    </a:p>
                  </a:txBody>
                  <a:tcPr marL="91421" marR="91421" marT="45661" marB="45661" anchor="ctr"/>
                </a:tc>
                <a:tc>
                  <a:txBody>
                    <a:bodyPr/>
                    <a:lstStyle/>
                    <a:p>
                      <a:pPr algn="ctr"/>
                      <a:r>
                        <a:rPr lang="en-GB" sz="1100" b="1" dirty="0" smtClean="0"/>
                        <a:t>Coastal</a:t>
                      </a:r>
                      <a:endParaRPr lang="en-GB" sz="1100" b="1" dirty="0">
                        <a:solidFill>
                          <a:schemeClr val="bg1"/>
                        </a:solidFill>
                      </a:endParaRPr>
                    </a:p>
                  </a:txBody>
                  <a:tcPr marL="91421" marR="91421" marT="45661" marB="45661" anchor="ctr"/>
                </a:tc>
                <a:tc>
                  <a:txBody>
                    <a:bodyPr/>
                    <a:lstStyle/>
                    <a:p>
                      <a:pPr algn="ctr"/>
                      <a:r>
                        <a:rPr lang="en-GB" sz="1100" b="1" dirty="0" smtClean="0"/>
                        <a:t>Urban</a:t>
                      </a:r>
                      <a:endParaRPr lang="en-GB" sz="1100" b="1" dirty="0">
                        <a:solidFill>
                          <a:schemeClr val="bg1"/>
                        </a:solidFill>
                      </a:endParaRPr>
                    </a:p>
                  </a:txBody>
                  <a:tcPr marL="91421" marR="91421" marT="45661" marB="45661" anchor="ctr"/>
                </a:tc>
                <a:tc>
                  <a:txBody>
                    <a:bodyPr/>
                    <a:lstStyle/>
                    <a:p>
                      <a:pPr algn="ctr"/>
                      <a:r>
                        <a:rPr lang="en-GB" sz="1100" b="1" dirty="0" smtClean="0"/>
                        <a:t>Rural</a:t>
                      </a:r>
                      <a:endParaRPr lang="en-GB" sz="1100" b="1" dirty="0">
                        <a:solidFill>
                          <a:schemeClr val="bg1"/>
                        </a:solidFill>
                      </a:endParaRPr>
                    </a:p>
                  </a:txBody>
                  <a:tcPr marL="91421" marR="91421" marT="45661" marB="45661" anchor="ctr"/>
                </a:tc>
              </a:tr>
              <a:tr h="312831">
                <a:tc>
                  <a:txBody>
                    <a:bodyPr/>
                    <a:lstStyle/>
                    <a:p>
                      <a:r>
                        <a:rPr lang="en-GB" sz="1100" b="0" dirty="0" smtClean="0"/>
                        <a:t>On a day trip</a:t>
                      </a:r>
                      <a:r>
                        <a:rPr lang="en-GB" sz="1100" b="0" baseline="0" dirty="0" smtClean="0"/>
                        <a:t> from home</a:t>
                      </a:r>
                      <a:endParaRPr lang="en-GB" sz="1100" b="0" dirty="0">
                        <a:solidFill>
                          <a:schemeClr val="tx1"/>
                        </a:solidFill>
                      </a:endParaRPr>
                    </a:p>
                  </a:txBody>
                  <a:tcPr marL="91421" marR="91421" marT="45661" marB="45661" anchor="ctr"/>
                </a:tc>
                <a:tc>
                  <a:txBody>
                    <a:bodyPr/>
                    <a:lstStyle/>
                    <a:p>
                      <a:pPr algn="ctr" fontAlgn="b"/>
                      <a:r>
                        <a:rPr lang="en-GB" sz="1100" b="1" i="0" u="none" strike="noStrike" dirty="0" smtClean="0">
                          <a:solidFill>
                            <a:srgbClr val="000000"/>
                          </a:solidFill>
                          <a:effectLst/>
                          <a:latin typeface="Calibri" panose="020F0502020204030204" pitchFamily="34" charset="0"/>
                        </a:rPr>
                        <a:t>5%</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9525" marR="9525" marT="9525" marB="0" anchor="ctr"/>
                </a:tc>
              </a:tr>
              <a:tr h="394440">
                <a:tc>
                  <a:txBody>
                    <a:bodyPr/>
                    <a:lstStyle/>
                    <a:p>
                      <a:r>
                        <a:rPr lang="en-GB" sz="1100" b="0" dirty="0" smtClean="0"/>
                        <a:t>Staying overnight in Cornwall</a:t>
                      </a:r>
                      <a:endParaRPr lang="en-GB" sz="1100" b="0" dirty="0">
                        <a:solidFill>
                          <a:schemeClr val="tx1"/>
                        </a:solidFill>
                      </a:endParaRPr>
                    </a:p>
                  </a:txBody>
                  <a:tcPr marL="91421" marR="91421" marT="45661" marB="45661" anchor="ctr"/>
                </a:tc>
                <a:tc>
                  <a:txBody>
                    <a:bodyPr/>
                    <a:lstStyle/>
                    <a:p>
                      <a:pPr algn="ctr" fontAlgn="b"/>
                      <a:r>
                        <a:rPr lang="en-GB" sz="1100" b="1" i="0" u="none" strike="noStrike" dirty="0" smtClean="0">
                          <a:solidFill>
                            <a:srgbClr val="000000"/>
                          </a:solidFill>
                          <a:effectLst/>
                          <a:latin typeface="Calibri" panose="020F0502020204030204" pitchFamily="34" charset="0"/>
                        </a:rPr>
                        <a:t>91%</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81%</a:t>
                      </a:r>
                    </a:p>
                  </a:txBody>
                  <a:tcPr marL="9525" marR="9525" marT="9525" marB="0" anchor="ctr"/>
                </a:tc>
              </a:tr>
              <a:tr h="394440">
                <a:tc>
                  <a:txBody>
                    <a:bodyPr/>
                    <a:lstStyle/>
                    <a:p>
                      <a:r>
                        <a:rPr lang="en-GB" sz="1100" b="0" dirty="0" smtClean="0">
                          <a:solidFill>
                            <a:schemeClr val="tx1"/>
                          </a:solidFill>
                        </a:rPr>
                        <a:t>Staying</a:t>
                      </a:r>
                      <a:r>
                        <a:rPr lang="en-GB" sz="1100" b="0" baseline="0" dirty="0" smtClean="0">
                          <a:solidFill>
                            <a:schemeClr val="tx1"/>
                          </a:solidFill>
                        </a:rPr>
                        <a:t> overnight outside of Cornwall</a:t>
                      </a:r>
                      <a:endParaRPr lang="en-GB" sz="1100" b="0" dirty="0">
                        <a:solidFill>
                          <a:schemeClr val="tx1"/>
                        </a:solidFill>
                      </a:endParaRPr>
                    </a:p>
                  </a:txBody>
                  <a:tcPr marL="91421" marR="91421" marT="45661" marB="45661" anchor="ctr"/>
                </a:tc>
                <a:tc>
                  <a:txBody>
                    <a:bodyPr/>
                    <a:lstStyle/>
                    <a:p>
                      <a:pPr algn="ctr" fontAlgn="b"/>
                      <a:r>
                        <a:rPr lang="en-GB" sz="1100" b="1" i="0" u="none" strike="noStrike" dirty="0" smtClean="0">
                          <a:solidFill>
                            <a:srgbClr val="000000"/>
                          </a:solidFill>
                          <a:effectLst/>
                          <a:latin typeface="Calibri" panose="020F0502020204030204" pitchFamily="34" charset="0"/>
                        </a:rPr>
                        <a:t>4%</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r>
            </a:tbl>
          </a:graphicData>
        </a:graphic>
      </p:graphicFrame>
      <p:sp>
        <p:nvSpPr>
          <p:cNvPr id="5" name="Rectangle 4"/>
          <p:cNvSpPr/>
          <p:nvPr/>
        </p:nvSpPr>
        <p:spPr>
          <a:xfrm>
            <a:off x="3923928" y="1052736"/>
            <a:ext cx="1146134" cy="2543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96279" y="917912"/>
            <a:ext cx="2967504" cy="2893100"/>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Overall, there were no significant changes to the type of visitors visiting the county in 2016/17 with 91% staying in Cornwall, 5% visiting for the day from home and 4% visiting from the day from a holiday base outside of Cornwall.</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Looking at the analysis segments day visitors are less likely in Autumn/Winter and in West Cornwall and on the South Coast and to visit urban areas.</a:t>
            </a:r>
            <a:endParaRPr lang="en-GB" dirty="0">
              <a:latin typeface="+mn-lt"/>
            </a:endParaRPr>
          </a:p>
        </p:txBody>
      </p:sp>
    </p:spTree>
    <p:extLst>
      <p:ext uri="{BB962C8B-B14F-4D97-AF65-F5344CB8AC3E}">
        <p14:creationId xmlns:p14="http://schemas.microsoft.com/office/powerpoint/2010/main" val="89156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55776" y="6492875"/>
            <a:ext cx="2133600" cy="365125"/>
          </a:xfrm>
        </p:spPr>
        <p:txBody>
          <a:bodyPr/>
          <a:lstStyle/>
          <a:p>
            <a:pPr>
              <a:defRPr/>
            </a:pPr>
            <a:fld id="{192C2386-BE0F-4E30-A7E8-DD60A8DC8C5A}" type="slidenum">
              <a:rPr lang="en-GB" altLang="en-US" sz="1000" smtClean="0">
                <a:latin typeface="+mn-lt"/>
              </a:rPr>
              <a:pPr>
                <a:defRPr/>
              </a:pPr>
              <a:t>15</a:t>
            </a:fld>
            <a:endParaRPr lang="en-GB" altLang="en-US" sz="1000" dirty="0">
              <a:latin typeface="+mn-lt"/>
            </a:endParaRPr>
          </a:p>
        </p:txBody>
      </p:sp>
      <p:sp>
        <p:nvSpPr>
          <p:cNvPr id="6" name="TextBox 5"/>
          <p:cNvSpPr txBox="1"/>
          <p:nvPr/>
        </p:nvSpPr>
        <p:spPr>
          <a:xfrm>
            <a:off x="309522" y="716534"/>
            <a:ext cx="4492508" cy="3436325"/>
          </a:xfrm>
          <a:prstGeom prst="rect">
            <a:avLst/>
          </a:prstGeom>
          <a:noFill/>
          <a:ln>
            <a:noFill/>
          </a:ln>
        </p:spPr>
        <p:txBody>
          <a:bodyPr wrap="square">
            <a:spAutoFit/>
          </a:bodyPr>
          <a:lstStyle/>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r>
              <a:rPr lang="en-GB" sz="1100" dirty="0" smtClean="0">
                <a:latin typeface="+mn-lt"/>
              </a:rPr>
              <a:t>.</a:t>
            </a:r>
            <a:endParaRPr lang="en-GB" sz="1100" dirty="0">
              <a:latin typeface="+mn-lt"/>
            </a:endParaRPr>
          </a:p>
        </p:txBody>
      </p:sp>
      <p:graphicFrame>
        <p:nvGraphicFramePr>
          <p:cNvPr id="9" name="Chart 4"/>
          <p:cNvGraphicFramePr>
            <a:graphicFrameLocks/>
          </p:cNvGraphicFramePr>
          <p:nvPr>
            <p:extLst>
              <p:ext uri="{D42A27DB-BD31-4B8C-83A1-F6EECF244321}">
                <p14:modId xmlns:p14="http://schemas.microsoft.com/office/powerpoint/2010/main" val="3438119400"/>
              </p:ext>
            </p:extLst>
          </p:nvPr>
        </p:nvGraphicFramePr>
        <p:xfrm>
          <a:off x="309522" y="2838228"/>
          <a:ext cx="8647378" cy="360941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Summer/Spring and Autumn/Winter are two distinct periods</a:t>
            </a:r>
            <a:endParaRPr lang="en-GB" sz="2700" dirty="0">
              <a:solidFill>
                <a:schemeClr val="accent5"/>
              </a:solidFill>
              <a:latin typeface="+mn-lt"/>
            </a:endParaRPr>
          </a:p>
        </p:txBody>
      </p:sp>
      <p:sp>
        <p:nvSpPr>
          <p:cNvPr id="14" name="TextBox 13"/>
          <p:cNvSpPr txBox="1"/>
          <p:nvPr/>
        </p:nvSpPr>
        <p:spPr>
          <a:xfrm>
            <a:off x="231682" y="650778"/>
            <a:ext cx="8675431" cy="3416320"/>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The age profiles of visitors were broadly similar for Summer and Spring with around a third of visitors over 55 years old and a further third aged between 35 and 44 years of age.  Approximately one fifth of visitors in these periods were children.</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In contrast, half of visitors in the Autumn/Winter were over 55, 23% aged between 35 and 44 years of age and just 12% were children.</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Visitors aged between 16 and 35 years of age were relatively consistent across all periods and ranging from 12% to 17%.</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p:txBody>
      </p:sp>
      <p:sp>
        <p:nvSpPr>
          <p:cNvPr id="8" name="Rectangle 7"/>
          <p:cNvSpPr/>
          <p:nvPr/>
        </p:nvSpPr>
        <p:spPr>
          <a:xfrm>
            <a:off x="1481650" y="2924944"/>
            <a:ext cx="1074126" cy="3039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61813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55776" y="6492875"/>
            <a:ext cx="2133600" cy="365125"/>
          </a:xfrm>
        </p:spPr>
        <p:txBody>
          <a:bodyPr/>
          <a:lstStyle/>
          <a:p>
            <a:pPr>
              <a:defRPr/>
            </a:pPr>
            <a:fld id="{192C2386-BE0F-4E30-A7E8-DD60A8DC8C5A}" type="slidenum">
              <a:rPr lang="en-GB" altLang="en-US" sz="1000" smtClean="0">
                <a:latin typeface="+mn-lt"/>
              </a:rPr>
              <a:pPr>
                <a:defRPr/>
              </a:pPr>
              <a:t>16</a:t>
            </a:fld>
            <a:endParaRPr lang="en-GB" altLang="en-US" sz="1000" dirty="0">
              <a:latin typeface="+mn-lt"/>
            </a:endParaRPr>
          </a:p>
        </p:txBody>
      </p:sp>
      <p:sp>
        <p:nvSpPr>
          <p:cNvPr id="6" name="TextBox 5"/>
          <p:cNvSpPr txBox="1"/>
          <p:nvPr/>
        </p:nvSpPr>
        <p:spPr>
          <a:xfrm>
            <a:off x="309522" y="716534"/>
            <a:ext cx="4492508" cy="3436325"/>
          </a:xfrm>
          <a:prstGeom prst="rect">
            <a:avLst/>
          </a:prstGeom>
          <a:noFill/>
          <a:ln>
            <a:noFill/>
          </a:ln>
        </p:spPr>
        <p:txBody>
          <a:bodyPr wrap="square">
            <a:spAutoFit/>
          </a:bodyPr>
          <a:lstStyle/>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r>
              <a:rPr lang="en-GB" sz="1100" dirty="0" smtClean="0">
                <a:latin typeface="+mn-lt"/>
              </a:rPr>
              <a:t>.</a:t>
            </a:r>
            <a:endParaRPr lang="en-GB" sz="1100" dirty="0">
              <a:latin typeface="+mn-lt"/>
            </a:endParaRPr>
          </a:p>
        </p:txBody>
      </p:sp>
      <p:graphicFrame>
        <p:nvGraphicFramePr>
          <p:cNvPr id="9" name="Chart 4"/>
          <p:cNvGraphicFramePr>
            <a:graphicFrameLocks/>
          </p:cNvGraphicFramePr>
          <p:nvPr>
            <p:extLst>
              <p:ext uri="{D42A27DB-BD31-4B8C-83A1-F6EECF244321}">
                <p14:modId xmlns:p14="http://schemas.microsoft.com/office/powerpoint/2010/main" val="799096327"/>
              </p:ext>
            </p:extLst>
          </p:nvPr>
        </p:nvGraphicFramePr>
        <p:xfrm>
          <a:off x="231682" y="2749743"/>
          <a:ext cx="8712968" cy="3743132"/>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Growth in youngest and oldest adult visitors in 2016/17</a:t>
            </a:r>
            <a:endParaRPr lang="en-GB" sz="2700" dirty="0">
              <a:solidFill>
                <a:schemeClr val="accent5"/>
              </a:solidFill>
              <a:latin typeface="+mn-lt"/>
            </a:endParaRPr>
          </a:p>
        </p:txBody>
      </p:sp>
      <p:sp>
        <p:nvSpPr>
          <p:cNvPr id="14" name="TextBox 13"/>
          <p:cNvSpPr txBox="1"/>
          <p:nvPr/>
        </p:nvSpPr>
        <p:spPr>
          <a:xfrm>
            <a:off x="231682" y="650778"/>
            <a:ext cx="8675431" cy="3416320"/>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The key changes in age profile compared to 2015/16 were a 5% increase in visitors aged 65 years or more (24% in 2016/17 and 19% in 2015/16) and a 5% increase in visitors aged 16 to 24 years of age (8% in 2016/16 and 3% in 2015/16).</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The proportion of visitors aged 65 years or more returned to similar levels as in 2014/15 and the proportion of visitors aged 16 to 24 years is the second highest recorded across the trend period and only lower than the 15% recorded in 2013/14.</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The proportions of other age groups in 2016/17 was largely similar to the previous year.</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p:txBody>
      </p:sp>
      <p:sp>
        <p:nvSpPr>
          <p:cNvPr id="8" name="Rectangle 7"/>
          <p:cNvSpPr/>
          <p:nvPr/>
        </p:nvSpPr>
        <p:spPr>
          <a:xfrm>
            <a:off x="1547664" y="2852936"/>
            <a:ext cx="864096" cy="32473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04001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490763" y="6522255"/>
            <a:ext cx="2133600" cy="365125"/>
          </a:xfrm>
        </p:spPr>
        <p:txBody>
          <a:bodyPr/>
          <a:lstStyle/>
          <a:p>
            <a:pPr>
              <a:defRPr/>
            </a:pPr>
            <a:fld id="{BA02D86C-FFA9-4AFA-B86C-E00AB1EF8A80}" type="slidenum">
              <a:rPr lang="en-GB" altLang="en-US" sz="1000" smtClean="0">
                <a:latin typeface="+mn-lt"/>
              </a:rPr>
              <a:pPr>
                <a:defRPr/>
              </a:pPr>
              <a:t>17</a:t>
            </a:fld>
            <a:endParaRPr lang="en-GB" altLang="en-US" sz="1000" dirty="0">
              <a:latin typeface="+mn-lt"/>
            </a:endParaRPr>
          </a:p>
        </p:txBody>
      </p:sp>
      <p:graphicFrame>
        <p:nvGraphicFramePr>
          <p:cNvPr id="4" name="Table 3"/>
          <p:cNvGraphicFramePr>
            <a:graphicFrameLocks noGrp="1"/>
          </p:cNvGraphicFramePr>
          <p:nvPr>
            <p:extLst/>
          </p:nvPr>
        </p:nvGraphicFramePr>
        <p:xfrm>
          <a:off x="203195" y="4216916"/>
          <a:ext cx="8856442" cy="2414262"/>
        </p:xfrm>
        <a:graphic>
          <a:graphicData uri="http://schemas.openxmlformats.org/drawingml/2006/table">
            <a:tbl>
              <a:tblPr firstRow="1" bandRow="1">
                <a:tableStyleId>{7DF18680-E054-41AD-8BC1-D1AEF772440D}</a:tableStyleId>
              </a:tblPr>
              <a:tblGrid>
                <a:gridCol w="1246138"/>
                <a:gridCol w="648000"/>
                <a:gridCol w="648000"/>
                <a:gridCol w="612000"/>
                <a:gridCol w="540000"/>
                <a:gridCol w="684000"/>
                <a:gridCol w="580768"/>
                <a:gridCol w="580768"/>
                <a:gridCol w="612000"/>
                <a:gridCol w="576000"/>
                <a:gridCol w="540000"/>
                <a:gridCol w="504000"/>
                <a:gridCol w="504000"/>
                <a:gridCol w="580768"/>
              </a:tblGrid>
              <a:tr h="235262">
                <a:tc rowSpan="2">
                  <a:txBody>
                    <a:bodyPr/>
                    <a:lstStyle/>
                    <a:p>
                      <a:r>
                        <a:rPr lang="en-GB" sz="1100" dirty="0" smtClean="0"/>
                        <a:t>Group</a:t>
                      </a:r>
                      <a:r>
                        <a:rPr lang="en-GB" sz="1100" baseline="0" dirty="0" smtClean="0"/>
                        <a:t> composition.</a:t>
                      </a:r>
                      <a:endParaRPr lang="en-GB" sz="1100" dirty="0"/>
                    </a:p>
                  </a:txBody>
                  <a:tcPr marL="91446" marR="91446" marT="45749" marB="45749" anchor="ctr"/>
                </a:tc>
                <a:tc gridSpan="4">
                  <a:txBody>
                    <a:bodyPr/>
                    <a:lstStyle/>
                    <a:p>
                      <a:pPr algn="ctr"/>
                      <a:r>
                        <a:rPr lang="en-GB" sz="1100" dirty="0" smtClean="0"/>
                        <a:t>Period</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300" dirty="0">
                        <a:solidFill>
                          <a:schemeClr val="bg1"/>
                        </a:solidFill>
                      </a:endParaRPr>
                    </a:p>
                  </a:txBody>
                  <a:tcPr marL="91433" marR="91433" marT="45656" marB="45656" anchor="ctr"/>
                </a:tc>
                <a:tc hMerge="1">
                  <a:txBody>
                    <a:bodyPr/>
                    <a:lstStyle/>
                    <a:p>
                      <a:pPr algn="ctr"/>
                      <a:endParaRPr lang="en-GB" sz="1300" dirty="0">
                        <a:solidFill>
                          <a:schemeClr val="bg1"/>
                        </a:solidFill>
                      </a:endParaRPr>
                    </a:p>
                  </a:txBody>
                  <a:tcPr marL="91433" marR="91433" marT="45656" marB="45656"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a:t>
                      </a:r>
                      <a:r>
                        <a:rPr lang="en-GB" sz="1100" baseline="0" dirty="0" smtClean="0">
                          <a:solidFill>
                            <a:schemeClr val="bg1"/>
                          </a:solidFill>
                        </a:rPr>
                        <a:t>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525548">
                <a:tc vMerge="1">
                  <a:txBody>
                    <a:bodyPr/>
                    <a:lstStyle/>
                    <a:p>
                      <a:endParaRPr lang="en-GB" sz="1100" dirty="0"/>
                    </a:p>
                  </a:txBody>
                  <a:tcPr marL="91446" marR="91446" marT="45749" marB="45749" anchor="ctr"/>
                </a:tc>
                <a:tc>
                  <a:txBody>
                    <a:bodyPr/>
                    <a:lstStyle/>
                    <a:p>
                      <a:pPr algn="ctr"/>
                      <a:r>
                        <a:rPr lang="en-GB" sz="1000" b="1" dirty="0" smtClean="0">
                          <a:solidFill>
                            <a:schemeClr val="tx1"/>
                          </a:solidFill>
                        </a:rPr>
                        <a:t>2016/17</a:t>
                      </a:r>
                      <a:endParaRPr lang="en-GB" sz="1000" b="1" dirty="0">
                        <a:solidFill>
                          <a:schemeClr val="tx1"/>
                        </a:solidFill>
                      </a:endParaRPr>
                    </a:p>
                  </a:txBody>
                  <a:tcPr marL="91446" marR="91446" marT="45749" marB="45749" anchor="ctr"/>
                </a:tc>
                <a:tc>
                  <a:txBody>
                    <a:bodyPr/>
                    <a:lstStyle/>
                    <a:p>
                      <a:pPr algn="ctr"/>
                      <a:r>
                        <a:rPr lang="en-GB" sz="1000" b="1" dirty="0" smtClean="0">
                          <a:solidFill>
                            <a:schemeClr val="tx1"/>
                          </a:solidFill>
                        </a:rPr>
                        <a:t>Summer</a:t>
                      </a:r>
                      <a:endParaRPr lang="en-GB" sz="1000" b="1" dirty="0">
                        <a:solidFill>
                          <a:schemeClr val="tx1"/>
                        </a:solidFill>
                      </a:endParaRPr>
                    </a:p>
                  </a:txBody>
                  <a:tcPr marL="91446" marR="91446" marT="45749" marB="45749" anchor="ctr"/>
                </a:tc>
                <a:tc>
                  <a:txBody>
                    <a:bodyPr/>
                    <a:lstStyle/>
                    <a:p>
                      <a:pPr algn="ctr"/>
                      <a:r>
                        <a:rPr lang="en-GB" sz="1000" b="1" dirty="0" smtClean="0">
                          <a:solidFill>
                            <a:schemeClr val="tx1"/>
                          </a:solidFill>
                        </a:rPr>
                        <a:t>Autumn/winter</a:t>
                      </a:r>
                      <a:endParaRPr lang="en-GB" sz="1000" b="1" dirty="0">
                        <a:solidFill>
                          <a:schemeClr val="tx1"/>
                        </a:solidFill>
                      </a:endParaRPr>
                    </a:p>
                  </a:txBody>
                  <a:tcPr marL="91446" marR="91446" marT="45749" marB="45749" anchor="ctr"/>
                </a:tc>
                <a:tc>
                  <a:txBody>
                    <a:bodyPr/>
                    <a:lstStyle/>
                    <a:p>
                      <a:pPr algn="ctr"/>
                      <a:r>
                        <a:rPr lang="en-GB" sz="1000" b="1" dirty="0" smtClean="0">
                          <a:solidFill>
                            <a:schemeClr val="tx1"/>
                          </a:solidFill>
                        </a:rPr>
                        <a:t>Spring</a:t>
                      </a:r>
                      <a:endParaRPr lang="en-GB" sz="1000" b="1" dirty="0">
                        <a:solidFill>
                          <a:schemeClr val="tx1"/>
                        </a:solidFill>
                      </a:endParaRPr>
                    </a:p>
                  </a:txBody>
                  <a:tcPr marL="91446" marR="91446" marT="45749" marB="45749" anchor="ctr"/>
                </a:tc>
                <a:tc>
                  <a:txBody>
                    <a:bodyPr/>
                    <a:lstStyle/>
                    <a:p>
                      <a:pPr algn="ctr"/>
                      <a:r>
                        <a:rPr lang="en-GB" sz="1000" b="1" dirty="0" smtClean="0">
                          <a:solidFill>
                            <a:schemeClr val="tx1"/>
                          </a:solidFill>
                        </a:rPr>
                        <a:t>West Cornwall</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North Coast</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South Coast</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Bodmin/ Tamar Valley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Coastal</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Urban</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Rural</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295000">
                <a:tc>
                  <a:txBody>
                    <a:bodyPr/>
                    <a:lstStyle/>
                    <a:p>
                      <a:r>
                        <a:rPr lang="en-GB" sz="1100" dirty="0" smtClean="0"/>
                        <a:t>Adults</a:t>
                      </a:r>
                      <a:r>
                        <a:rPr lang="en-GB" sz="1100" baseline="0" dirty="0" smtClean="0"/>
                        <a:t> only</a:t>
                      </a:r>
                      <a:endParaRPr lang="en-GB" sz="1100" dirty="0"/>
                    </a:p>
                  </a:txBody>
                  <a:tcPr marL="91446" marR="91446" marT="45749" marB="45749" anchor="ctr"/>
                </a:tc>
                <a:tc>
                  <a:txBody>
                    <a:bodyPr/>
                    <a:lstStyle/>
                    <a:p>
                      <a:pPr algn="ctr" fontAlgn="b"/>
                      <a:r>
                        <a:rPr lang="en-GB" sz="1100" b="1" i="0" u="none" strike="noStrike" dirty="0">
                          <a:solidFill>
                            <a:srgbClr val="000000"/>
                          </a:solidFill>
                          <a:effectLst/>
                          <a:latin typeface="Calibri" panose="020F0502020204030204" pitchFamily="34" charset="0"/>
                        </a:rPr>
                        <a:t>73%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60%</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79%</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73%</a:t>
                      </a:r>
                      <a:endParaRPr lang="en-GB" sz="1100" b="0" i="0" u="none" strike="noStrike" dirty="0">
                        <a:solidFill>
                          <a:srgbClr val="000000"/>
                        </a:solidFill>
                        <a:effectLst/>
                        <a:latin typeface="Calibri" panose="020F0502020204030204" pitchFamily="34" charset="0"/>
                      </a:endParaRPr>
                    </a:p>
                  </a:txBody>
                  <a:tcPr marL="9525" marR="9525" marT="9525" marB="0" anchor="ctr"/>
                </a:tc>
              </a:tr>
              <a:tr h="387719">
                <a:tc>
                  <a:txBody>
                    <a:bodyPr/>
                    <a:lstStyle/>
                    <a:p>
                      <a:r>
                        <a:rPr lang="en-GB" sz="1100" dirty="0" smtClean="0"/>
                        <a:t>Adults with children</a:t>
                      </a:r>
                      <a:endParaRPr lang="en-GB" sz="1100" dirty="0"/>
                    </a:p>
                  </a:txBody>
                  <a:tcPr marL="91446" marR="91446" marT="45749" marB="45749" anchor="ctr"/>
                </a:tc>
                <a:tc>
                  <a:txBody>
                    <a:bodyPr/>
                    <a:lstStyle/>
                    <a:p>
                      <a:pPr algn="ctr" fontAlgn="b"/>
                      <a:r>
                        <a:rPr lang="en-GB" sz="1100" b="1"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21%</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27%</a:t>
                      </a:r>
                      <a:endParaRPr lang="en-GB" sz="1100" b="0" i="0" u="none" strike="noStrike" dirty="0">
                        <a:solidFill>
                          <a:srgbClr val="000000"/>
                        </a:solidFill>
                        <a:effectLst/>
                        <a:latin typeface="Calibri" panose="020F0502020204030204" pitchFamily="34" charset="0"/>
                      </a:endParaRPr>
                    </a:p>
                  </a:txBody>
                  <a:tcPr marL="9525" marR="9525" marT="9525" marB="0" anchor="ctr"/>
                </a:tc>
              </a:tr>
              <a:tr h="295000">
                <a:tc>
                  <a:txBody>
                    <a:bodyPr/>
                    <a:lstStyle/>
                    <a:p>
                      <a:r>
                        <a:rPr lang="en-GB" sz="1100" dirty="0" smtClean="0"/>
                        <a:t>Ave. children</a:t>
                      </a:r>
                      <a:endParaRPr lang="en-GB" sz="1100" dirty="0"/>
                    </a:p>
                  </a:txBody>
                  <a:tcPr marL="91446" marR="91446" marT="45749" marB="45749" anchor="ctr"/>
                </a:tc>
                <a:tc>
                  <a:txBody>
                    <a:bodyPr/>
                    <a:lstStyle/>
                    <a:p>
                      <a:pPr algn="ctr"/>
                      <a:r>
                        <a:rPr lang="en-GB" sz="1100" b="1" dirty="0" smtClean="0"/>
                        <a:t>0.51</a:t>
                      </a:r>
                      <a:endParaRPr lang="en-GB" sz="1100" b="1" dirty="0"/>
                    </a:p>
                  </a:txBody>
                  <a:tcPr marL="91446" marR="91446" marT="45749" marB="45749" anchor="ctr"/>
                </a:tc>
                <a:tc>
                  <a:txBody>
                    <a:bodyPr/>
                    <a:lstStyle/>
                    <a:p>
                      <a:pPr algn="ctr"/>
                      <a:r>
                        <a:rPr lang="en-GB" sz="1100" b="0" dirty="0" smtClean="0"/>
                        <a:t>0.58</a:t>
                      </a:r>
                      <a:endParaRPr lang="en-GB" sz="1100" b="0" dirty="0"/>
                    </a:p>
                  </a:txBody>
                  <a:tcPr marL="91446" marR="91446" marT="45749" marB="45749" anchor="ctr"/>
                </a:tc>
                <a:tc>
                  <a:txBody>
                    <a:bodyPr/>
                    <a:lstStyle/>
                    <a:p>
                      <a:pPr algn="ctr"/>
                      <a:r>
                        <a:rPr lang="en-GB" sz="1100" dirty="0" smtClean="0"/>
                        <a:t>0.32</a:t>
                      </a:r>
                      <a:endParaRPr lang="en-GB" sz="1100" dirty="0"/>
                    </a:p>
                  </a:txBody>
                  <a:tcPr marL="91446" marR="91446" marT="45749" marB="45749" anchor="ctr"/>
                </a:tc>
                <a:tc>
                  <a:txBody>
                    <a:bodyPr/>
                    <a:lstStyle/>
                    <a:p>
                      <a:pPr algn="ctr"/>
                      <a:r>
                        <a:rPr lang="en-GB" sz="1100" dirty="0" smtClean="0"/>
                        <a:t>0.66</a:t>
                      </a:r>
                      <a:endParaRPr lang="en-GB" sz="1100" dirty="0"/>
                    </a:p>
                  </a:txBody>
                  <a:tcPr marL="91446" marR="91446" marT="45749" marB="45749" anchor="ctr"/>
                </a:tc>
                <a:tc>
                  <a:txBody>
                    <a:bodyPr/>
                    <a:lstStyle/>
                    <a:p>
                      <a:pPr algn="ctr"/>
                      <a:r>
                        <a:rPr lang="en-GB" sz="1100" dirty="0" smtClean="0"/>
                        <a:t>0.41</a:t>
                      </a:r>
                      <a:endParaRPr lang="en-GB" sz="1100" dirty="0"/>
                    </a:p>
                  </a:txBody>
                  <a:tcPr marL="91446" marR="91446" marT="45749" marB="45749" anchor="ctr"/>
                </a:tc>
                <a:tc>
                  <a:txBody>
                    <a:bodyPr/>
                    <a:lstStyle/>
                    <a:p>
                      <a:pPr algn="ctr"/>
                      <a:r>
                        <a:rPr lang="en-GB" sz="1100" dirty="0" smtClean="0"/>
                        <a:t>0.63</a:t>
                      </a:r>
                      <a:endParaRPr lang="en-GB" sz="1100" dirty="0"/>
                    </a:p>
                  </a:txBody>
                  <a:tcPr marL="91446" marR="91446" marT="45749" marB="45749" anchor="ctr"/>
                </a:tc>
                <a:tc>
                  <a:txBody>
                    <a:bodyPr/>
                    <a:lstStyle/>
                    <a:p>
                      <a:pPr algn="ctr"/>
                      <a:r>
                        <a:rPr lang="en-GB" sz="1100" dirty="0" smtClean="0"/>
                        <a:t>0.43</a:t>
                      </a:r>
                      <a:endParaRPr lang="en-GB" sz="1100" dirty="0"/>
                    </a:p>
                  </a:txBody>
                  <a:tcPr marL="91446" marR="91446" marT="45749" marB="45749" anchor="ctr"/>
                </a:tc>
                <a:tc>
                  <a:txBody>
                    <a:bodyPr/>
                    <a:lstStyle/>
                    <a:p>
                      <a:pPr algn="ctr"/>
                      <a:r>
                        <a:rPr lang="en-GB" sz="1100" dirty="0" smtClean="0"/>
                        <a:t>0.57</a:t>
                      </a:r>
                      <a:endParaRPr lang="en-GB" sz="1100" dirty="0"/>
                    </a:p>
                  </a:txBody>
                  <a:tcPr marL="91446" marR="91446" marT="45749" marB="45749" anchor="ctr"/>
                </a:tc>
                <a:tc>
                  <a:txBody>
                    <a:bodyPr/>
                    <a:lstStyle/>
                    <a:p>
                      <a:pPr algn="ctr"/>
                      <a:r>
                        <a:rPr lang="en-GB" sz="1100" dirty="0" smtClean="0"/>
                        <a:t>0.49</a:t>
                      </a:r>
                      <a:endParaRPr lang="en-GB" sz="1100" dirty="0"/>
                    </a:p>
                  </a:txBody>
                  <a:tcPr marL="91446" marR="91446" marT="45749" marB="45749" anchor="ctr"/>
                </a:tc>
                <a:tc>
                  <a:txBody>
                    <a:bodyPr/>
                    <a:lstStyle/>
                    <a:p>
                      <a:pPr algn="ctr"/>
                      <a:r>
                        <a:rPr lang="en-GB" sz="1100" dirty="0" smtClean="0"/>
                        <a:t>0.31</a:t>
                      </a:r>
                      <a:endParaRPr lang="en-GB" sz="1100" dirty="0"/>
                    </a:p>
                  </a:txBody>
                  <a:tcPr marL="91446" marR="91446" marT="45749" marB="45749" anchor="ctr"/>
                </a:tc>
                <a:tc>
                  <a:txBody>
                    <a:bodyPr/>
                    <a:lstStyle/>
                    <a:p>
                      <a:pPr algn="ctr"/>
                      <a:r>
                        <a:rPr lang="en-GB" sz="1100" dirty="0" smtClean="0"/>
                        <a:t>0.77</a:t>
                      </a:r>
                      <a:endParaRPr lang="en-GB" sz="1100" dirty="0"/>
                    </a:p>
                  </a:txBody>
                  <a:tcPr marL="91446" marR="91446" marT="45749" marB="45749" anchor="ctr"/>
                </a:tc>
                <a:tc>
                  <a:txBody>
                    <a:bodyPr/>
                    <a:lstStyle/>
                    <a:p>
                      <a:pPr algn="ctr"/>
                      <a:r>
                        <a:rPr lang="en-GB" sz="1100" dirty="0" smtClean="0"/>
                        <a:t>0.41</a:t>
                      </a:r>
                      <a:endParaRPr lang="en-GB" sz="1100" dirty="0"/>
                    </a:p>
                  </a:txBody>
                  <a:tcPr marL="91446" marR="91446" marT="45749" marB="45749" anchor="ctr"/>
                </a:tc>
                <a:tc>
                  <a:txBody>
                    <a:bodyPr/>
                    <a:lstStyle/>
                    <a:p>
                      <a:pPr algn="ctr"/>
                      <a:r>
                        <a:rPr lang="en-GB" sz="1100" dirty="0" smtClean="0"/>
                        <a:t>0.52</a:t>
                      </a:r>
                      <a:endParaRPr lang="en-GB" sz="1100" dirty="0"/>
                    </a:p>
                  </a:txBody>
                  <a:tcPr marL="91446" marR="91446" marT="45749" marB="45749" anchor="ctr"/>
                </a:tc>
              </a:tr>
              <a:tr h="295000">
                <a:tc>
                  <a:txBody>
                    <a:bodyPr/>
                    <a:lstStyle/>
                    <a:p>
                      <a:r>
                        <a:rPr lang="en-GB" sz="1100" dirty="0" smtClean="0"/>
                        <a:t>Ave.</a:t>
                      </a:r>
                      <a:r>
                        <a:rPr lang="en-GB" sz="1100" baseline="0" dirty="0" smtClean="0"/>
                        <a:t> adults</a:t>
                      </a:r>
                      <a:endParaRPr lang="en-GB" sz="1100" dirty="0"/>
                    </a:p>
                  </a:txBody>
                  <a:tcPr marL="91446" marR="91446" marT="45749" marB="45749" anchor="ctr"/>
                </a:tc>
                <a:tc>
                  <a:txBody>
                    <a:bodyPr/>
                    <a:lstStyle/>
                    <a:p>
                      <a:pPr algn="ctr"/>
                      <a:r>
                        <a:rPr lang="en-GB" sz="1100" b="1" dirty="0" smtClean="0"/>
                        <a:t>2.38</a:t>
                      </a:r>
                      <a:endParaRPr lang="en-GB" sz="1100" b="1" dirty="0"/>
                    </a:p>
                  </a:txBody>
                  <a:tcPr marL="91446" marR="91446" marT="45749" marB="45749" anchor="ctr"/>
                </a:tc>
                <a:tc>
                  <a:txBody>
                    <a:bodyPr/>
                    <a:lstStyle/>
                    <a:p>
                      <a:pPr algn="ctr"/>
                      <a:r>
                        <a:rPr lang="en-GB" sz="1100" b="0" dirty="0" smtClean="0"/>
                        <a:t>2.33</a:t>
                      </a:r>
                      <a:endParaRPr lang="en-GB" sz="1100" b="0" dirty="0"/>
                    </a:p>
                  </a:txBody>
                  <a:tcPr marL="91446" marR="91446" marT="45749" marB="45749" anchor="ctr"/>
                </a:tc>
                <a:tc>
                  <a:txBody>
                    <a:bodyPr/>
                    <a:lstStyle/>
                    <a:p>
                      <a:pPr algn="ctr"/>
                      <a:r>
                        <a:rPr lang="en-GB" sz="1100" dirty="0" smtClean="0"/>
                        <a:t>2.33</a:t>
                      </a:r>
                      <a:endParaRPr lang="en-GB" sz="1100" dirty="0"/>
                    </a:p>
                  </a:txBody>
                  <a:tcPr marL="91446" marR="91446" marT="45749" marB="45749" anchor="ctr"/>
                </a:tc>
                <a:tc>
                  <a:txBody>
                    <a:bodyPr/>
                    <a:lstStyle/>
                    <a:p>
                      <a:pPr algn="ctr"/>
                      <a:r>
                        <a:rPr lang="en-GB" sz="1100" dirty="0" smtClean="0"/>
                        <a:t>2.56</a:t>
                      </a:r>
                      <a:endParaRPr lang="en-GB" sz="1100" dirty="0"/>
                    </a:p>
                  </a:txBody>
                  <a:tcPr marL="91446" marR="91446" marT="45749" marB="45749" anchor="ctr"/>
                </a:tc>
                <a:tc>
                  <a:txBody>
                    <a:bodyPr/>
                    <a:lstStyle/>
                    <a:p>
                      <a:pPr algn="ctr"/>
                      <a:r>
                        <a:rPr lang="en-GB" sz="1100" dirty="0" smtClean="0"/>
                        <a:t>2.33</a:t>
                      </a:r>
                      <a:endParaRPr lang="en-GB" sz="1100" dirty="0"/>
                    </a:p>
                  </a:txBody>
                  <a:tcPr marL="91446" marR="91446" marT="45749" marB="45749" anchor="ctr"/>
                </a:tc>
                <a:tc>
                  <a:txBody>
                    <a:bodyPr/>
                    <a:lstStyle/>
                    <a:p>
                      <a:pPr algn="ctr"/>
                      <a:r>
                        <a:rPr lang="en-GB" sz="1100" dirty="0" smtClean="0"/>
                        <a:t>2.44</a:t>
                      </a:r>
                      <a:endParaRPr lang="en-GB" sz="1100" dirty="0"/>
                    </a:p>
                  </a:txBody>
                  <a:tcPr marL="91446" marR="91446" marT="45749" marB="45749" anchor="ctr"/>
                </a:tc>
                <a:tc>
                  <a:txBody>
                    <a:bodyPr/>
                    <a:lstStyle/>
                    <a:p>
                      <a:pPr algn="ctr"/>
                      <a:r>
                        <a:rPr lang="en-GB" sz="1100" dirty="0" smtClean="0"/>
                        <a:t>2.48</a:t>
                      </a:r>
                      <a:endParaRPr lang="en-GB" sz="1100" dirty="0"/>
                    </a:p>
                  </a:txBody>
                  <a:tcPr marL="91446" marR="91446" marT="45749" marB="45749" anchor="ctr"/>
                </a:tc>
                <a:tc>
                  <a:txBody>
                    <a:bodyPr/>
                    <a:lstStyle/>
                    <a:p>
                      <a:pPr algn="ctr"/>
                      <a:r>
                        <a:rPr lang="en-GB" sz="1100" dirty="0" smtClean="0"/>
                        <a:t>2.24</a:t>
                      </a:r>
                      <a:endParaRPr lang="en-GB" sz="1100" dirty="0"/>
                    </a:p>
                  </a:txBody>
                  <a:tcPr marL="91446" marR="91446" marT="45749" marB="45749" anchor="ctr"/>
                </a:tc>
                <a:tc>
                  <a:txBody>
                    <a:bodyPr/>
                    <a:lstStyle/>
                    <a:p>
                      <a:pPr algn="ctr"/>
                      <a:r>
                        <a:rPr lang="en-GB" sz="1100" dirty="0" smtClean="0"/>
                        <a:t>2.47</a:t>
                      </a:r>
                      <a:endParaRPr lang="en-GB" sz="1100" dirty="0"/>
                    </a:p>
                  </a:txBody>
                  <a:tcPr marL="91446" marR="91446" marT="45749" marB="45749" anchor="ctr"/>
                </a:tc>
                <a:tc>
                  <a:txBody>
                    <a:bodyPr/>
                    <a:lstStyle/>
                    <a:p>
                      <a:pPr algn="ctr"/>
                      <a:r>
                        <a:rPr lang="en-GB" sz="1100" dirty="0" smtClean="0"/>
                        <a:t>2.23</a:t>
                      </a:r>
                      <a:endParaRPr lang="en-GB" sz="1100" dirty="0"/>
                    </a:p>
                  </a:txBody>
                  <a:tcPr marL="91446" marR="91446" marT="45749" marB="45749" anchor="ctr"/>
                </a:tc>
                <a:tc>
                  <a:txBody>
                    <a:bodyPr/>
                    <a:lstStyle/>
                    <a:p>
                      <a:pPr algn="ctr"/>
                      <a:r>
                        <a:rPr lang="en-GB" sz="1100" dirty="0" smtClean="0"/>
                        <a:t>2.29</a:t>
                      </a:r>
                      <a:endParaRPr lang="en-GB" sz="1100" dirty="0"/>
                    </a:p>
                  </a:txBody>
                  <a:tcPr marL="91446" marR="91446" marT="45749" marB="45749" anchor="ctr"/>
                </a:tc>
                <a:tc>
                  <a:txBody>
                    <a:bodyPr/>
                    <a:lstStyle/>
                    <a:p>
                      <a:pPr algn="ctr"/>
                      <a:r>
                        <a:rPr lang="en-GB" sz="1100" dirty="0" smtClean="0"/>
                        <a:t>2.31</a:t>
                      </a:r>
                      <a:endParaRPr lang="en-GB" sz="1100" dirty="0"/>
                    </a:p>
                  </a:txBody>
                  <a:tcPr marL="91446" marR="91446" marT="45749" marB="45749" anchor="ctr"/>
                </a:tc>
                <a:tc>
                  <a:txBody>
                    <a:bodyPr/>
                    <a:lstStyle/>
                    <a:p>
                      <a:pPr algn="ctr"/>
                      <a:r>
                        <a:rPr lang="en-GB" sz="1100" dirty="0" smtClean="0"/>
                        <a:t>2.39</a:t>
                      </a:r>
                      <a:endParaRPr lang="en-GB" sz="1100" dirty="0"/>
                    </a:p>
                  </a:txBody>
                  <a:tcPr marL="91446" marR="91446" marT="45749" marB="45749" anchor="ctr"/>
                </a:tc>
              </a:tr>
              <a:tr h="295000">
                <a:tc>
                  <a:txBody>
                    <a:bodyPr/>
                    <a:lstStyle/>
                    <a:p>
                      <a:r>
                        <a:rPr lang="en-GB" sz="1100" dirty="0" smtClean="0"/>
                        <a:t>Ave. group size</a:t>
                      </a:r>
                      <a:endParaRPr lang="en-GB" sz="1100" dirty="0"/>
                    </a:p>
                  </a:txBody>
                  <a:tcPr marL="91446" marR="91446" marT="45749" marB="45749" anchor="ctr"/>
                </a:tc>
                <a:tc>
                  <a:txBody>
                    <a:bodyPr/>
                    <a:lstStyle/>
                    <a:p>
                      <a:pPr algn="ctr"/>
                      <a:r>
                        <a:rPr lang="en-GB" sz="1100" b="1" dirty="0" smtClean="0"/>
                        <a:t>2.90</a:t>
                      </a:r>
                      <a:endParaRPr lang="en-GB" sz="1100" b="1" dirty="0"/>
                    </a:p>
                  </a:txBody>
                  <a:tcPr marL="91446" marR="91446" marT="45749" marB="45749" anchor="ctr"/>
                </a:tc>
                <a:tc>
                  <a:txBody>
                    <a:bodyPr/>
                    <a:lstStyle/>
                    <a:p>
                      <a:pPr algn="ctr"/>
                      <a:r>
                        <a:rPr lang="en-GB" sz="1100" b="0" dirty="0" smtClean="0"/>
                        <a:t>2.92</a:t>
                      </a:r>
                      <a:endParaRPr lang="en-GB" sz="1100" b="0" dirty="0"/>
                    </a:p>
                  </a:txBody>
                  <a:tcPr marL="91446" marR="91446" marT="45749" marB="45749" anchor="ctr"/>
                </a:tc>
                <a:tc>
                  <a:txBody>
                    <a:bodyPr/>
                    <a:lstStyle/>
                    <a:p>
                      <a:pPr algn="ctr"/>
                      <a:r>
                        <a:rPr lang="en-GB" sz="1100" dirty="0" smtClean="0"/>
                        <a:t>2.65</a:t>
                      </a:r>
                      <a:endParaRPr lang="en-GB" sz="1100" dirty="0"/>
                    </a:p>
                  </a:txBody>
                  <a:tcPr marL="91446" marR="91446" marT="45749" marB="45749" anchor="ctr"/>
                </a:tc>
                <a:tc>
                  <a:txBody>
                    <a:bodyPr/>
                    <a:lstStyle/>
                    <a:p>
                      <a:pPr algn="ctr"/>
                      <a:r>
                        <a:rPr lang="en-GB" sz="1100" dirty="0" smtClean="0"/>
                        <a:t>3.22</a:t>
                      </a:r>
                      <a:endParaRPr lang="en-GB" sz="1100" dirty="0"/>
                    </a:p>
                  </a:txBody>
                  <a:tcPr marL="91446" marR="91446" marT="45749" marB="45749" anchor="ctr"/>
                </a:tc>
                <a:tc>
                  <a:txBody>
                    <a:bodyPr/>
                    <a:lstStyle/>
                    <a:p>
                      <a:pPr algn="ctr"/>
                      <a:r>
                        <a:rPr lang="en-GB" sz="1100" dirty="0" smtClean="0"/>
                        <a:t>2.74</a:t>
                      </a:r>
                      <a:endParaRPr lang="en-GB" sz="1100" dirty="0"/>
                    </a:p>
                  </a:txBody>
                  <a:tcPr marL="91446" marR="91446" marT="45749" marB="45749" anchor="ctr"/>
                </a:tc>
                <a:tc>
                  <a:txBody>
                    <a:bodyPr/>
                    <a:lstStyle/>
                    <a:p>
                      <a:pPr algn="ctr"/>
                      <a:r>
                        <a:rPr lang="en-GB" sz="1100" dirty="0" smtClean="0"/>
                        <a:t>3.07</a:t>
                      </a:r>
                    </a:p>
                  </a:txBody>
                  <a:tcPr marL="91446" marR="91446" marT="45749" marB="45749" anchor="ctr"/>
                </a:tc>
                <a:tc>
                  <a:txBody>
                    <a:bodyPr/>
                    <a:lstStyle/>
                    <a:p>
                      <a:pPr algn="ctr"/>
                      <a:r>
                        <a:rPr lang="en-GB" sz="1100" dirty="0" smtClean="0"/>
                        <a:t>2.92</a:t>
                      </a:r>
                      <a:endParaRPr lang="en-GB" sz="1100" dirty="0"/>
                    </a:p>
                  </a:txBody>
                  <a:tcPr marL="91446" marR="91446" marT="45749" marB="45749" anchor="ctr"/>
                </a:tc>
                <a:tc>
                  <a:txBody>
                    <a:bodyPr/>
                    <a:lstStyle/>
                    <a:p>
                      <a:pPr algn="ctr"/>
                      <a:r>
                        <a:rPr lang="en-GB" sz="1100" dirty="0" smtClean="0"/>
                        <a:t>2.82</a:t>
                      </a:r>
                      <a:endParaRPr lang="en-GB" sz="1100" dirty="0"/>
                    </a:p>
                  </a:txBody>
                  <a:tcPr marL="91446" marR="91446" marT="45749" marB="45749" anchor="ctr"/>
                </a:tc>
                <a:tc>
                  <a:txBody>
                    <a:bodyPr/>
                    <a:lstStyle/>
                    <a:p>
                      <a:pPr algn="ctr"/>
                      <a:r>
                        <a:rPr lang="en-GB" sz="1100" dirty="0" smtClean="0"/>
                        <a:t>2.96</a:t>
                      </a:r>
                      <a:endParaRPr lang="en-GB" sz="1100" dirty="0"/>
                    </a:p>
                  </a:txBody>
                  <a:tcPr marL="91446" marR="91446" marT="45749" marB="45749" anchor="ctr"/>
                </a:tc>
                <a:tc>
                  <a:txBody>
                    <a:bodyPr/>
                    <a:lstStyle/>
                    <a:p>
                      <a:pPr algn="ctr"/>
                      <a:r>
                        <a:rPr lang="en-GB" sz="1100" dirty="0" smtClean="0"/>
                        <a:t>2.54</a:t>
                      </a:r>
                      <a:endParaRPr lang="en-GB" sz="1100" dirty="0"/>
                    </a:p>
                  </a:txBody>
                  <a:tcPr marL="91446" marR="91446" marT="45749" marB="45749" anchor="ctr"/>
                </a:tc>
                <a:tc>
                  <a:txBody>
                    <a:bodyPr/>
                    <a:lstStyle/>
                    <a:p>
                      <a:pPr algn="ctr"/>
                      <a:r>
                        <a:rPr lang="en-GB" sz="1100" dirty="0" smtClean="0"/>
                        <a:t>3.06</a:t>
                      </a:r>
                      <a:endParaRPr lang="en-GB" sz="1100" dirty="0"/>
                    </a:p>
                  </a:txBody>
                  <a:tcPr marL="91446" marR="91446" marT="45749" marB="45749" anchor="ctr"/>
                </a:tc>
                <a:tc>
                  <a:txBody>
                    <a:bodyPr/>
                    <a:lstStyle/>
                    <a:p>
                      <a:pPr algn="ctr"/>
                      <a:r>
                        <a:rPr lang="en-GB" sz="1100" dirty="0" smtClean="0"/>
                        <a:t>2.73</a:t>
                      </a:r>
                      <a:endParaRPr lang="en-GB" sz="1100" dirty="0"/>
                    </a:p>
                  </a:txBody>
                  <a:tcPr marL="91446" marR="91446" marT="45749" marB="45749" anchor="ctr"/>
                </a:tc>
                <a:tc>
                  <a:txBody>
                    <a:bodyPr/>
                    <a:lstStyle/>
                    <a:p>
                      <a:pPr algn="ctr"/>
                      <a:r>
                        <a:rPr lang="en-GB" sz="1100" dirty="0" smtClean="0"/>
                        <a:t>2.91</a:t>
                      </a:r>
                      <a:endParaRPr lang="en-GB" sz="1100" dirty="0"/>
                    </a:p>
                  </a:txBody>
                  <a:tcPr marL="91446" marR="91446" marT="45749" marB="45749" anchor="ctr"/>
                </a:tc>
              </a:tr>
            </a:tbl>
          </a:graphicData>
        </a:graphic>
      </p:graphicFrame>
      <p:graphicFrame>
        <p:nvGraphicFramePr>
          <p:cNvPr id="8" name="Chart 4"/>
          <p:cNvGraphicFramePr>
            <a:graphicFrameLocks/>
          </p:cNvGraphicFramePr>
          <p:nvPr>
            <p:extLst>
              <p:ext uri="{D42A27DB-BD31-4B8C-83A1-F6EECF244321}">
                <p14:modId xmlns:p14="http://schemas.microsoft.com/office/powerpoint/2010/main" val="102237638"/>
              </p:ext>
            </p:extLst>
          </p:nvPr>
        </p:nvGraphicFramePr>
        <p:xfrm>
          <a:off x="236344" y="764703"/>
          <a:ext cx="4388019" cy="319601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55576" y="1052737"/>
            <a:ext cx="720080" cy="2264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A further increase in groups visiting the county with children</a:t>
            </a:r>
            <a:endParaRPr lang="en-GB" sz="2700" dirty="0">
              <a:solidFill>
                <a:schemeClr val="accent5"/>
              </a:solidFill>
              <a:latin typeface="+mn-lt"/>
            </a:endParaRPr>
          </a:p>
        </p:txBody>
      </p:sp>
      <p:sp>
        <p:nvSpPr>
          <p:cNvPr id="10" name="TextBox 9"/>
          <p:cNvSpPr txBox="1"/>
          <p:nvPr/>
        </p:nvSpPr>
        <p:spPr>
          <a:xfrm>
            <a:off x="4716016" y="764704"/>
            <a:ext cx="4343621" cy="3323987"/>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The proportion of adults with children groups increased again in 2016/17 to 27%.  This is the highest proportion for the five year trend period.</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It’s unclear as to the exact reason for this further increase in groups with children and it may be an area that requires further research.  The UK law regards holiday taking during term time remains unchanged and a high profile court battle was recently lost by a parent in the supreme court, however, there are suggestions that some councils are relaxing their approach to the law.  Perhaps it may just be that the law has resulted in more families grabbing the opportunity to holiday in the end of term and half term periods?</a:t>
            </a:r>
          </a:p>
        </p:txBody>
      </p:sp>
    </p:spTree>
    <p:extLst>
      <p:ext uri="{BB962C8B-B14F-4D97-AF65-F5344CB8AC3E}">
        <p14:creationId xmlns:p14="http://schemas.microsoft.com/office/powerpoint/2010/main" val="2979110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9" descr="http://www.transformworkuk.org/Images/content/718/21615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2410424" cy="270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2555776" y="6492875"/>
            <a:ext cx="2133600" cy="365125"/>
          </a:xfrm>
        </p:spPr>
        <p:txBody>
          <a:bodyPr/>
          <a:lstStyle/>
          <a:p>
            <a:pPr>
              <a:defRPr/>
            </a:pPr>
            <a:fld id="{192C2386-BE0F-4E30-A7E8-DD60A8DC8C5A}" type="slidenum">
              <a:rPr lang="en-GB" altLang="en-US" sz="1000" smtClean="0">
                <a:latin typeface="+mn-lt"/>
              </a:rPr>
              <a:pPr>
                <a:defRPr/>
              </a:pPr>
              <a:t>18</a:t>
            </a:fld>
            <a:endParaRPr lang="en-GB" altLang="en-US" sz="1000" dirty="0">
              <a:latin typeface="+mn-lt"/>
            </a:endParaRPr>
          </a:p>
        </p:txBody>
      </p:sp>
      <p:graphicFrame>
        <p:nvGraphicFramePr>
          <p:cNvPr id="7" name="Table 6"/>
          <p:cNvGraphicFramePr>
            <a:graphicFrameLocks noGrp="1"/>
          </p:cNvGraphicFramePr>
          <p:nvPr>
            <p:extLst/>
          </p:nvPr>
        </p:nvGraphicFramePr>
        <p:xfrm>
          <a:off x="236345" y="4602286"/>
          <a:ext cx="8728143" cy="1914144"/>
        </p:xfrm>
        <a:graphic>
          <a:graphicData uri="http://schemas.openxmlformats.org/drawingml/2006/table">
            <a:tbl>
              <a:tblPr firstRow="1" bandRow="1">
                <a:tableStyleId>{7DF18680-E054-41AD-8BC1-D1AEF772440D}</a:tableStyleId>
              </a:tblPr>
              <a:tblGrid>
                <a:gridCol w="1224000"/>
                <a:gridCol w="641492"/>
                <a:gridCol w="641492"/>
                <a:gridCol w="648000"/>
                <a:gridCol w="534576"/>
                <a:gridCol w="677130"/>
                <a:gridCol w="534576"/>
                <a:gridCol w="534576"/>
                <a:gridCol w="605853"/>
                <a:gridCol w="576000"/>
                <a:gridCol w="534576"/>
                <a:gridCol w="498148"/>
                <a:gridCol w="498148"/>
                <a:gridCol w="579576"/>
              </a:tblGrid>
              <a:tr h="207435">
                <a:tc rowSpan="2">
                  <a:txBody>
                    <a:bodyPr/>
                    <a:lstStyle/>
                    <a:p>
                      <a:r>
                        <a:rPr lang="en-GB" sz="1100" dirty="0" smtClean="0"/>
                        <a:t>Visitor origin</a:t>
                      </a:r>
                      <a:endParaRPr lang="en-GB" sz="1100" dirty="0">
                        <a:solidFill>
                          <a:schemeClr val="bg1"/>
                        </a:solidFill>
                      </a:endParaRPr>
                    </a:p>
                  </a:txBody>
                  <a:tcPr marL="91421" marR="91421" marT="45661" marB="45661" anchor="ctr"/>
                </a:tc>
                <a:tc gridSpan="4">
                  <a:txBody>
                    <a:bodyPr/>
                    <a:lstStyle/>
                    <a:p>
                      <a:pPr algn="ctr"/>
                      <a:r>
                        <a:rPr lang="en-GB" sz="1100" dirty="0" smtClean="0"/>
                        <a:t>Period</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300" dirty="0">
                        <a:solidFill>
                          <a:schemeClr val="bg1"/>
                        </a:solidFill>
                      </a:endParaRPr>
                    </a:p>
                  </a:txBody>
                  <a:tcPr marL="91433" marR="91433" marT="45656" marB="45656" anchor="ctr"/>
                </a:tc>
                <a:tc hMerge="1">
                  <a:txBody>
                    <a:bodyPr/>
                    <a:lstStyle/>
                    <a:p>
                      <a:pPr algn="ctr"/>
                      <a:endParaRPr lang="en-GB" sz="1300" dirty="0">
                        <a:solidFill>
                          <a:schemeClr val="bg1"/>
                        </a:solidFill>
                      </a:endParaRPr>
                    </a:p>
                  </a:txBody>
                  <a:tcPr marL="91433" marR="91433" marT="45656" marB="45656"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476003">
                <a:tc vMerge="1">
                  <a:txBody>
                    <a:bodyPr/>
                    <a:lstStyle/>
                    <a:p>
                      <a:endParaRPr lang="en-GB" sz="1400" dirty="0">
                        <a:solidFill>
                          <a:schemeClr val="bg1"/>
                        </a:solidFill>
                      </a:endParaRPr>
                    </a:p>
                  </a:txBody>
                  <a:tcPr marL="91433" marR="91433" marT="45656" marB="45656" anchor="ctr"/>
                </a:tc>
                <a:tc>
                  <a:txBody>
                    <a:bodyPr/>
                    <a:lstStyle/>
                    <a:p>
                      <a:pPr algn="ctr"/>
                      <a:r>
                        <a:rPr lang="en-GB" sz="1000" b="1" dirty="0" smtClean="0">
                          <a:solidFill>
                            <a:schemeClr val="tx1"/>
                          </a:solidFill>
                        </a:rPr>
                        <a:t>2016/17</a:t>
                      </a:r>
                      <a:endParaRPr lang="en-GB" sz="1000" b="1" dirty="0">
                        <a:solidFill>
                          <a:schemeClr val="tx1"/>
                        </a:solidFill>
                      </a:endParaRPr>
                    </a:p>
                  </a:txBody>
                  <a:tcPr marL="91421" marR="91421" marT="45661" marB="45661" anchor="ctr"/>
                </a:tc>
                <a:tc>
                  <a:txBody>
                    <a:bodyPr/>
                    <a:lstStyle/>
                    <a:p>
                      <a:pPr algn="ctr"/>
                      <a:r>
                        <a:rPr lang="en-GB" sz="1000" b="1" dirty="0" smtClean="0"/>
                        <a:t>Summer</a:t>
                      </a:r>
                      <a:endParaRPr lang="en-GB" sz="1000" b="1" dirty="0">
                        <a:solidFill>
                          <a:schemeClr val="bg1"/>
                        </a:solidFill>
                      </a:endParaRPr>
                    </a:p>
                  </a:txBody>
                  <a:tcPr marL="91421" marR="91421" marT="45661" marB="45661" anchor="ctr"/>
                </a:tc>
                <a:tc>
                  <a:txBody>
                    <a:bodyPr/>
                    <a:lstStyle/>
                    <a:p>
                      <a:pPr algn="ctr"/>
                      <a:r>
                        <a:rPr lang="en-GB" sz="1000" b="1" dirty="0" smtClean="0"/>
                        <a:t>Autumn/Winter</a:t>
                      </a:r>
                      <a:endParaRPr lang="en-GB" sz="1000" b="1" dirty="0">
                        <a:solidFill>
                          <a:schemeClr val="bg1"/>
                        </a:solidFill>
                      </a:endParaRPr>
                    </a:p>
                  </a:txBody>
                  <a:tcPr marL="91421" marR="91421" marT="45661" marB="45661" anchor="ctr"/>
                </a:tc>
                <a:tc>
                  <a:txBody>
                    <a:bodyPr/>
                    <a:lstStyle/>
                    <a:p>
                      <a:pPr algn="ctr"/>
                      <a:r>
                        <a:rPr lang="en-GB" sz="1000" b="1" dirty="0" smtClean="0"/>
                        <a:t>Spring</a:t>
                      </a:r>
                      <a:endParaRPr lang="en-GB" sz="1000" b="1" dirty="0">
                        <a:solidFill>
                          <a:schemeClr val="bg1"/>
                        </a:solidFill>
                      </a:endParaRPr>
                    </a:p>
                  </a:txBody>
                  <a:tcPr marL="91421" marR="91421" marT="45661" marB="45661" anchor="ctr"/>
                </a:tc>
                <a:tc>
                  <a:txBody>
                    <a:bodyPr/>
                    <a:lstStyle/>
                    <a:p>
                      <a:pPr algn="ctr"/>
                      <a:r>
                        <a:rPr lang="en-GB" sz="1000" b="1" dirty="0" smtClean="0"/>
                        <a:t>West Cornwall</a:t>
                      </a:r>
                      <a:endParaRPr lang="en-GB" sz="1000" b="1" dirty="0">
                        <a:solidFill>
                          <a:schemeClr val="bg1"/>
                        </a:solidFill>
                      </a:endParaRPr>
                    </a:p>
                  </a:txBody>
                  <a:tcPr marL="91421" marR="91421" marT="45661" marB="45661" anchor="ctr"/>
                </a:tc>
                <a:tc>
                  <a:txBody>
                    <a:bodyPr/>
                    <a:lstStyle/>
                    <a:p>
                      <a:pPr algn="ctr"/>
                      <a:r>
                        <a:rPr lang="en-GB" sz="1000" b="1" dirty="0" smtClean="0"/>
                        <a:t>North Coast</a:t>
                      </a:r>
                      <a:endParaRPr lang="en-GB" sz="1000" b="1" dirty="0">
                        <a:solidFill>
                          <a:schemeClr val="bg1"/>
                        </a:solidFill>
                      </a:endParaRPr>
                    </a:p>
                  </a:txBody>
                  <a:tcPr marL="91421" marR="91421" marT="45661" marB="45661" anchor="ctr"/>
                </a:tc>
                <a:tc>
                  <a:txBody>
                    <a:bodyPr/>
                    <a:lstStyle/>
                    <a:p>
                      <a:pPr algn="ctr"/>
                      <a:r>
                        <a:rPr lang="en-GB" sz="1000" b="1" dirty="0" smtClean="0"/>
                        <a:t>South Coast</a:t>
                      </a:r>
                      <a:endParaRPr lang="en-GB" sz="1000" b="1" dirty="0">
                        <a:solidFill>
                          <a:schemeClr val="bg1"/>
                        </a:solidFill>
                      </a:endParaRPr>
                    </a:p>
                  </a:txBody>
                  <a:tcPr marL="91421" marR="91421" marT="45661" marB="45661" anchor="ctr"/>
                </a:tc>
                <a:tc>
                  <a:txBody>
                    <a:bodyPr/>
                    <a:lstStyle/>
                    <a:p>
                      <a:pPr algn="ctr"/>
                      <a:r>
                        <a:rPr lang="en-GB" sz="1000" b="1" dirty="0" smtClean="0"/>
                        <a:t>Bodmin/ Tamar Valley</a:t>
                      </a:r>
                      <a:endParaRPr lang="en-GB" sz="1000" b="1" dirty="0">
                        <a:solidFill>
                          <a:schemeClr val="bg1"/>
                        </a:solidFill>
                      </a:endParaRPr>
                    </a:p>
                  </a:txBody>
                  <a:tcPr marL="91421" marR="91421" marT="45661" marB="45661" anchor="ctr"/>
                </a:tc>
                <a:tc>
                  <a:txBody>
                    <a:bodyPr/>
                    <a:lstStyle/>
                    <a:p>
                      <a:pPr algn="ctr"/>
                      <a:r>
                        <a:rPr lang="en-GB" sz="1000" b="1" dirty="0" smtClean="0"/>
                        <a:t>Coastal</a:t>
                      </a:r>
                      <a:endParaRPr lang="en-GB" sz="1000" b="1" dirty="0">
                        <a:solidFill>
                          <a:schemeClr val="bg1"/>
                        </a:solidFill>
                      </a:endParaRPr>
                    </a:p>
                  </a:txBody>
                  <a:tcPr marL="91421" marR="91421" marT="45661" marB="45661" anchor="ctr"/>
                </a:tc>
                <a:tc>
                  <a:txBody>
                    <a:bodyPr/>
                    <a:lstStyle/>
                    <a:p>
                      <a:pPr algn="ctr"/>
                      <a:r>
                        <a:rPr lang="en-GB" sz="1000" b="1" dirty="0" smtClean="0"/>
                        <a:t>Urban</a:t>
                      </a:r>
                      <a:endParaRPr lang="en-GB" sz="1000" b="1" dirty="0">
                        <a:solidFill>
                          <a:schemeClr val="bg1"/>
                        </a:solidFill>
                      </a:endParaRPr>
                    </a:p>
                  </a:txBody>
                  <a:tcPr marL="91421" marR="91421" marT="45661" marB="45661" anchor="ctr"/>
                </a:tc>
                <a:tc>
                  <a:txBody>
                    <a:bodyPr/>
                    <a:lstStyle/>
                    <a:p>
                      <a:pPr algn="ctr"/>
                      <a:r>
                        <a:rPr lang="en-GB" sz="1000" b="1" dirty="0" smtClean="0"/>
                        <a:t>Rural</a:t>
                      </a:r>
                      <a:endParaRPr lang="en-GB" sz="1000" b="1" dirty="0">
                        <a:solidFill>
                          <a:schemeClr val="bg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338339">
                <a:tc>
                  <a:txBody>
                    <a:bodyPr/>
                    <a:lstStyle/>
                    <a:p>
                      <a:r>
                        <a:rPr lang="en-GB" sz="1100" b="0" dirty="0" smtClean="0">
                          <a:solidFill>
                            <a:schemeClr val="tx1"/>
                          </a:solidFill>
                        </a:rPr>
                        <a:t>South West/local resident</a:t>
                      </a:r>
                      <a:endParaRPr lang="en-GB" sz="1100" b="0" dirty="0">
                        <a:solidFill>
                          <a:schemeClr val="tx1"/>
                        </a:solidFill>
                      </a:endParaRPr>
                    </a:p>
                  </a:txBody>
                  <a:tcPr marL="91421" marR="91421" marT="45661" marB="45661" anchor="ctr"/>
                </a:tc>
                <a:tc>
                  <a:txBody>
                    <a:bodyPr/>
                    <a:lstStyle/>
                    <a:p>
                      <a:pPr algn="ctr" fontAlgn="b"/>
                      <a:r>
                        <a:rPr lang="en-GB" sz="1100" b="1"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525" marR="9525" marT="9525" marB="0" anchor="ctr"/>
                </a:tc>
              </a:tr>
              <a:tr h="338339">
                <a:tc>
                  <a:txBody>
                    <a:bodyPr/>
                    <a:lstStyle/>
                    <a:p>
                      <a:r>
                        <a:rPr lang="en-GB" sz="1100" b="0" dirty="0" smtClean="0">
                          <a:solidFill>
                            <a:schemeClr val="tx1"/>
                          </a:solidFill>
                        </a:rPr>
                        <a:t>Other UK</a:t>
                      </a:r>
                      <a:r>
                        <a:rPr lang="en-GB" sz="1100" b="0" baseline="0" dirty="0" smtClean="0">
                          <a:solidFill>
                            <a:schemeClr val="tx1"/>
                          </a:solidFill>
                        </a:rPr>
                        <a:t> resident</a:t>
                      </a:r>
                      <a:endParaRPr lang="en-GB" sz="1100" b="0" dirty="0">
                        <a:solidFill>
                          <a:schemeClr val="tx1"/>
                        </a:solidFill>
                      </a:endParaRPr>
                    </a:p>
                  </a:txBody>
                  <a:tcPr marL="91421" marR="91421" marT="45661" marB="45661" anchor="ctr"/>
                </a:tc>
                <a:tc>
                  <a:txBody>
                    <a:bodyPr/>
                    <a:lstStyle/>
                    <a:p>
                      <a:pPr algn="ctr" fontAlgn="b"/>
                      <a:r>
                        <a:rPr lang="en-GB" sz="1100" b="1"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72%</a:t>
                      </a:r>
                    </a:p>
                  </a:txBody>
                  <a:tcPr marL="9525" marR="9525" marT="9525" marB="0" anchor="ctr"/>
                </a:tc>
              </a:tr>
              <a:tr h="341719">
                <a:tc>
                  <a:txBody>
                    <a:bodyPr/>
                    <a:lstStyle/>
                    <a:p>
                      <a:r>
                        <a:rPr lang="en-GB" sz="1100" b="0" dirty="0" smtClean="0">
                          <a:solidFill>
                            <a:schemeClr val="tx1"/>
                          </a:solidFill>
                        </a:rPr>
                        <a:t>Overseas</a:t>
                      </a:r>
                      <a:r>
                        <a:rPr lang="en-GB" sz="1100" b="0" baseline="0" dirty="0" smtClean="0">
                          <a:solidFill>
                            <a:schemeClr val="tx1"/>
                          </a:solidFill>
                        </a:rPr>
                        <a:t> resident</a:t>
                      </a:r>
                      <a:endParaRPr lang="en-GB" sz="1100" b="0" dirty="0">
                        <a:solidFill>
                          <a:schemeClr val="tx1"/>
                        </a:solidFill>
                      </a:endParaRPr>
                    </a:p>
                  </a:txBody>
                  <a:tcPr marL="91421" marR="91421" marT="45661" marB="45661" anchor="ctr"/>
                </a:tc>
                <a:tc>
                  <a:txBody>
                    <a:bodyPr/>
                    <a:lstStyle/>
                    <a:p>
                      <a:pPr algn="ctr" fontAlgn="b"/>
                      <a:r>
                        <a:rPr lang="en-GB" sz="1100" b="1"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r>
            </a:tbl>
          </a:graphicData>
        </a:graphic>
      </p:graphicFrame>
      <p:graphicFrame>
        <p:nvGraphicFramePr>
          <p:cNvPr id="8" name="Chart 4"/>
          <p:cNvGraphicFramePr>
            <a:graphicFrameLocks/>
          </p:cNvGraphicFramePr>
          <p:nvPr>
            <p:extLst>
              <p:ext uri="{D42A27DB-BD31-4B8C-83A1-F6EECF244321}">
                <p14:modId xmlns:p14="http://schemas.microsoft.com/office/powerpoint/2010/main" val="920502478"/>
              </p:ext>
            </p:extLst>
          </p:nvPr>
        </p:nvGraphicFramePr>
        <p:xfrm>
          <a:off x="3466063" y="1772816"/>
          <a:ext cx="5498425" cy="269792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067944" y="1845696"/>
            <a:ext cx="899394" cy="2231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Visitor origin remains similar to previous years</a:t>
            </a:r>
            <a:endParaRPr lang="en-GB" sz="2700" dirty="0">
              <a:solidFill>
                <a:schemeClr val="accent5"/>
              </a:solidFill>
              <a:latin typeface="+mn-lt"/>
            </a:endParaRPr>
          </a:p>
        </p:txBody>
      </p:sp>
      <p:sp>
        <p:nvSpPr>
          <p:cNvPr id="11" name="TextBox 10"/>
          <p:cNvSpPr txBox="1"/>
          <p:nvPr/>
        </p:nvSpPr>
        <p:spPr>
          <a:xfrm>
            <a:off x="236344" y="548566"/>
            <a:ext cx="8675431"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Overall the origins of visitors to the county in 2016/17 was similar to previous years.</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When looking at the analysis segments fewer overseas visitors visit in the Autumn/Winter than in Summer/Spring and are more likely in rural locations, South West residents favour West and North Cornwall and are more likely to be day visitors.</a:t>
            </a:r>
            <a:endParaRPr lang="en-GB" dirty="0">
              <a:latin typeface="+mn-lt"/>
            </a:endParaRPr>
          </a:p>
        </p:txBody>
      </p:sp>
    </p:spTree>
    <p:extLst>
      <p:ext uri="{BB962C8B-B14F-4D97-AF65-F5344CB8AC3E}">
        <p14:creationId xmlns:p14="http://schemas.microsoft.com/office/powerpoint/2010/main" val="2194421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490763" y="6522255"/>
            <a:ext cx="2133600" cy="365125"/>
          </a:xfrm>
        </p:spPr>
        <p:txBody>
          <a:bodyPr/>
          <a:lstStyle/>
          <a:p>
            <a:pPr>
              <a:defRPr/>
            </a:pPr>
            <a:fld id="{BA02D86C-FFA9-4AFA-B86C-E00AB1EF8A80}" type="slidenum">
              <a:rPr lang="en-GB" altLang="en-US" sz="1000" smtClean="0">
                <a:latin typeface="+mn-lt"/>
              </a:rPr>
              <a:pPr>
                <a:defRPr/>
              </a:pPr>
              <a:t>19</a:t>
            </a:fld>
            <a:endParaRPr lang="en-GB" altLang="en-US" sz="1000" dirty="0">
              <a:latin typeface="+mn-lt"/>
            </a:endParaRPr>
          </a:p>
        </p:txBody>
      </p:sp>
      <p:sp>
        <p:nvSpPr>
          <p:cNvPr id="9" name="TextBox 8"/>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Socio economic group C1 provided 44% of visitors</a:t>
            </a:r>
            <a:endParaRPr lang="en-GB" sz="2700" dirty="0">
              <a:solidFill>
                <a:schemeClr val="accent5"/>
              </a:solidFill>
              <a:latin typeface="+mn-lt"/>
            </a:endParaRPr>
          </a:p>
        </p:txBody>
      </p:sp>
      <p:sp>
        <p:nvSpPr>
          <p:cNvPr id="13" name="TextBox 12"/>
          <p:cNvSpPr txBox="1"/>
          <p:nvPr/>
        </p:nvSpPr>
        <p:spPr>
          <a:xfrm>
            <a:off x="178750" y="531037"/>
            <a:ext cx="4380389" cy="40626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Visitors were either employed (71%) or retired (28%).  The large majority of those that were retired had a company/private pension.</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The largest proportion of visitors were classified in group C1 as has been the case in all but two of the previous years (2012/13 &amp; 2013/14).  The proportion of C1s was similar to 2015/16.</a:t>
            </a:r>
          </a:p>
          <a:p>
            <a:pPr marL="285750" indent="-285750">
              <a:buFont typeface="Arial" panose="020B0604020202020204" pitchFamily="34" charset="0"/>
              <a:buChar char="•"/>
            </a:pPr>
            <a:endParaRPr lang="en-GB" sz="1400" dirty="0" smtClean="0">
              <a:latin typeface="+mn-lt"/>
            </a:endParaRPr>
          </a:p>
          <a:p>
            <a:pPr marL="285750" indent="-285750">
              <a:buFont typeface="Arial" panose="020B0604020202020204" pitchFamily="34" charset="0"/>
              <a:buChar char="•"/>
            </a:pPr>
            <a:r>
              <a:rPr lang="en-GB" sz="1400" dirty="0" smtClean="0">
                <a:latin typeface="+mn-lt"/>
              </a:rPr>
              <a:t>The proportion of visitors classified as ABs (23%) was the lowest across all survey years.</a:t>
            </a:r>
            <a:endParaRPr lang="en-GB" sz="1400" dirty="0">
              <a:latin typeface="+mn-lt"/>
            </a:endParaRPr>
          </a:p>
          <a:p>
            <a:pPr marL="285750" indent="-285750">
              <a:buFont typeface="Arial" panose="020B0604020202020204" pitchFamily="34" charset="0"/>
              <a:buChar char="•"/>
            </a:pPr>
            <a:endParaRPr lang="en-GB" sz="1400"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p:txBody>
      </p:sp>
      <p:graphicFrame>
        <p:nvGraphicFramePr>
          <p:cNvPr id="15" name="Chart 14"/>
          <p:cNvGraphicFramePr/>
          <p:nvPr>
            <p:extLst/>
          </p:nvPr>
        </p:nvGraphicFramePr>
        <p:xfrm>
          <a:off x="178750" y="3075350"/>
          <a:ext cx="5761402" cy="3293209"/>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6049192" y="3075349"/>
            <a:ext cx="2915296" cy="3293209"/>
          </a:xfrm>
          <a:prstGeom prst="rect">
            <a:avLst/>
          </a:prstGeom>
          <a:noFill/>
          <a:ln>
            <a:solidFill>
              <a:schemeClr val="tx1"/>
            </a:solidFill>
          </a:ln>
        </p:spPr>
        <p:txBody>
          <a:bodyPr wrap="square">
            <a:spAutoFit/>
          </a:bodyPr>
          <a:lstStyle/>
          <a:p>
            <a:pPr>
              <a:defRPr/>
            </a:pPr>
            <a:r>
              <a:rPr lang="en-GB" sz="800" b="1" dirty="0">
                <a:latin typeface="+mn-lt"/>
              </a:rPr>
              <a:t>Socio-economic classifications</a:t>
            </a:r>
          </a:p>
          <a:p>
            <a:pPr>
              <a:defRPr/>
            </a:pPr>
            <a:endParaRPr lang="en-GB" sz="800" b="1" dirty="0">
              <a:latin typeface="+mn-lt"/>
            </a:endParaRPr>
          </a:p>
          <a:p>
            <a:pPr>
              <a:defRPr/>
            </a:pPr>
            <a:r>
              <a:rPr lang="en-GB" sz="800" b="1" dirty="0">
                <a:latin typeface="+mn-lt"/>
              </a:rPr>
              <a:t>A - Approximately 3% of the total population.</a:t>
            </a:r>
          </a:p>
          <a:p>
            <a:pPr>
              <a:defRPr/>
            </a:pPr>
            <a:r>
              <a:rPr lang="en-GB" sz="800" dirty="0">
                <a:latin typeface="+mn-lt"/>
              </a:rPr>
              <a:t>These are professional people, very senior managers </a:t>
            </a:r>
          </a:p>
          <a:p>
            <a:pPr>
              <a:defRPr/>
            </a:pPr>
            <a:endParaRPr lang="en-GB" sz="800" dirty="0">
              <a:latin typeface="+mn-lt"/>
            </a:endParaRPr>
          </a:p>
          <a:p>
            <a:pPr>
              <a:defRPr/>
            </a:pPr>
            <a:r>
              <a:rPr lang="en-GB" sz="800" b="1" dirty="0">
                <a:latin typeface="+mn-lt"/>
              </a:rPr>
              <a:t>B - Approximately 20% of the total population</a:t>
            </a:r>
          </a:p>
          <a:p>
            <a:pPr>
              <a:defRPr/>
            </a:pPr>
            <a:r>
              <a:rPr lang="en-GB" sz="800" dirty="0">
                <a:latin typeface="+mn-lt"/>
              </a:rPr>
              <a:t>Middle management executives in large organisations, principal officers in local government, top management or owners of small business concerns.</a:t>
            </a:r>
          </a:p>
          <a:p>
            <a:pPr>
              <a:defRPr/>
            </a:pPr>
            <a:endParaRPr lang="en-GB" sz="800" dirty="0">
              <a:latin typeface="+mn-lt"/>
            </a:endParaRPr>
          </a:p>
          <a:p>
            <a:pPr>
              <a:defRPr/>
            </a:pPr>
            <a:r>
              <a:rPr lang="en-GB" sz="800" b="1" dirty="0">
                <a:latin typeface="+mn-lt"/>
              </a:rPr>
              <a:t>C1 - Approximately 28% of the total population.</a:t>
            </a:r>
          </a:p>
          <a:p>
            <a:pPr>
              <a:defRPr/>
            </a:pPr>
            <a:r>
              <a:rPr lang="en-GB" sz="800" dirty="0">
                <a:latin typeface="+mn-lt"/>
              </a:rPr>
              <a:t>Junior management, owners of small establishments and all others in non-manual positions.</a:t>
            </a:r>
          </a:p>
          <a:p>
            <a:pPr>
              <a:defRPr/>
            </a:pPr>
            <a:endParaRPr lang="en-GB" sz="800" dirty="0">
              <a:latin typeface="+mn-lt"/>
            </a:endParaRPr>
          </a:p>
          <a:p>
            <a:pPr>
              <a:defRPr/>
            </a:pPr>
            <a:r>
              <a:rPr lang="en-GB" sz="800" b="1" dirty="0">
                <a:latin typeface="+mn-lt"/>
              </a:rPr>
              <a:t>C2 -  Approximately 21% of the total population.</a:t>
            </a:r>
          </a:p>
          <a:p>
            <a:pPr>
              <a:defRPr/>
            </a:pPr>
            <a:r>
              <a:rPr lang="en-GB" sz="800" dirty="0">
                <a:latin typeface="+mn-lt"/>
              </a:rPr>
              <a:t>All skilled manual workers and those manual workers with responsibility for other people.</a:t>
            </a:r>
          </a:p>
          <a:p>
            <a:pPr>
              <a:defRPr/>
            </a:pPr>
            <a:endParaRPr lang="en-GB" sz="800" dirty="0">
              <a:latin typeface="+mn-lt"/>
            </a:endParaRPr>
          </a:p>
          <a:p>
            <a:pPr>
              <a:defRPr/>
            </a:pPr>
            <a:r>
              <a:rPr lang="en-GB" sz="800" b="1" dirty="0">
                <a:latin typeface="+mn-lt"/>
              </a:rPr>
              <a:t>D -  Approximately 18% of the total population.</a:t>
            </a:r>
          </a:p>
          <a:p>
            <a:pPr>
              <a:defRPr/>
            </a:pPr>
            <a:r>
              <a:rPr lang="en-GB" sz="800" dirty="0">
                <a:latin typeface="+mn-lt"/>
              </a:rPr>
              <a:t>All semi-skilled and un-skilled manual workers, apprentices and trainees to skilled workers.</a:t>
            </a:r>
          </a:p>
          <a:p>
            <a:pPr>
              <a:defRPr/>
            </a:pPr>
            <a:endParaRPr lang="en-GB" sz="800" dirty="0">
              <a:latin typeface="+mn-lt"/>
            </a:endParaRPr>
          </a:p>
          <a:p>
            <a:pPr>
              <a:defRPr/>
            </a:pPr>
            <a:r>
              <a:rPr lang="en-GB" sz="800" b="1" dirty="0">
                <a:latin typeface="+mn-lt"/>
              </a:rPr>
              <a:t>E -  Approximately 10% of the total population.</a:t>
            </a:r>
          </a:p>
          <a:p>
            <a:pPr>
              <a:defRPr/>
            </a:pPr>
            <a:r>
              <a:rPr lang="en-GB" sz="800" dirty="0">
                <a:latin typeface="+mn-lt"/>
              </a:rPr>
              <a:t>All those entirely dependent on the state long-term, through sickness, unemployment, old age or other reasons. Those unemployed for a period exceeding six months</a:t>
            </a:r>
          </a:p>
        </p:txBody>
      </p:sp>
      <p:graphicFrame>
        <p:nvGraphicFramePr>
          <p:cNvPr id="7" name="Chart 6"/>
          <p:cNvGraphicFramePr/>
          <p:nvPr>
            <p:extLst>
              <p:ext uri="{D42A27DB-BD31-4B8C-83A1-F6EECF244321}">
                <p14:modId xmlns:p14="http://schemas.microsoft.com/office/powerpoint/2010/main" val="1004295291"/>
              </p:ext>
            </p:extLst>
          </p:nvPr>
        </p:nvGraphicFramePr>
        <p:xfrm>
          <a:off x="4668180" y="642607"/>
          <a:ext cx="4296308" cy="23408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899592" y="3212976"/>
            <a:ext cx="720080" cy="2808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26088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23850" y="836613"/>
            <a:ext cx="8555038" cy="4389437"/>
          </a:xfrm>
        </p:spPr>
        <p:txBody>
          <a:bodyPr/>
          <a:lstStyle/>
          <a:p>
            <a:pPr algn="l" eaLnBrk="1" hangingPunct="1">
              <a:lnSpc>
                <a:spcPct val="120000"/>
              </a:lnSpc>
              <a:spcBef>
                <a:spcPts val="313"/>
              </a:spcBef>
            </a:pPr>
            <a:r>
              <a:rPr lang="en-GB" altLang="en-US" sz="1400" dirty="0" smtClean="0">
                <a:solidFill>
                  <a:schemeClr val="tx1"/>
                </a:solidFill>
              </a:rPr>
              <a:t>			</a:t>
            </a:r>
            <a:r>
              <a:rPr lang="en-GB" altLang="en-US" sz="1400" dirty="0">
                <a:solidFill>
                  <a:schemeClr val="tx1"/>
                </a:solidFill>
              </a:rPr>
              <a:t>	 </a:t>
            </a:r>
            <a:r>
              <a:rPr lang="en-GB" altLang="en-US" sz="1400" dirty="0" smtClean="0">
                <a:solidFill>
                  <a:schemeClr val="tx1"/>
                </a:solidFill>
              </a:rPr>
              <a:t>                   </a:t>
            </a:r>
            <a:r>
              <a:rPr lang="en-GB" altLang="en-US" sz="1400" b="1" dirty="0" smtClean="0">
                <a:solidFill>
                  <a:schemeClr val="accent5"/>
                </a:solidFill>
              </a:rPr>
              <a:t>Page</a:t>
            </a:r>
          </a:p>
          <a:p>
            <a:pPr algn="l" eaLnBrk="1" hangingPunct="1">
              <a:lnSpc>
                <a:spcPct val="120000"/>
              </a:lnSpc>
              <a:spcBef>
                <a:spcPts val="313"/>
              </a:spcBef>
            </a:pPr>
            <a:endParaRPr lang="en-GB" altLang="en-US" sz="1400" b="1" dirty="0" smtClean="0">
              <a:solidFill>
                <a:schemeClr val="tx1"/>
              </a:solidFill>
            </a:endParaRPr>
          </a:p>
          <a:p>
            <a:pPr algn="l" eaLnBrk="1" hangingPunct="1">
              <a:lnSpc>
                <a:spcPct val="120000"/>
              </a:lnSpc>
              <a:spcBef>
                <a:spcPts val="313"/>
              </a:spcBef>
            </a:pPr>
            <a:r>
              <a:rPr lang="en-GB" altLang="en-US" sz="1400" dirty="0" smtClean="0">
                <a:solidFill>
                  <a:schemeClr val="tx1"/>
                </a:solidFill>
              </a:rPr>
              <a:t>Key Findings					3</a:t>
            </a:r>
          </a:p>
          <a:p>
            <a:pPr algn="l" eaLnBrk="1" hangingPunct="1">
              <a:lnSpc>
                <a:spcPct val="120000"/>
              </a:lnSpc>
              <a:spcBef>
                <a:spcPts val="313"/>
              </a:spcBef>
            </a:pPr>
            <a:r>
              <a:rPr lang="en-GB" altLang="en-US" sz="1400" dirty="0" smtClean="0">
                <a:solidFill>
                  <a:schemeClr val="tx1"/>
                </a:solidFill>
              </a:rPr>
              <a:t>Introduction					4</a:t>
            </a:r>
          </a:p>
          <a:p>
            <a:pPr algn="l" eaLnBrk="1" hangingPunct="1">
              <a:lnSpc>
                <a:spcPct val="120000"/>
              </a:lnSpc>
              <a:spcBef>
                <a:spcPts val="313"/>
              </a:spcBef>
            </a:pPr>
            <a:r>
              <a:rPr lang="en-GB" altLang="en-US" sz="1400" dirty="0" smtClean="0">
                <a:solidFill>
                  <a:schemeClr val="tx1"/>
                </a:solidFill>
              </a:rPr>
              <a:t>Visitor Profile				13</a:t>
            </a:r>
          </a:p>
          <a:p>
            <a:pPr algn="l" eaLnBrk="1" hangingPunct="1">
              <a:lnSpc>
                <a:spcPct val="120000"/>
              </a:lnSpc>
              <a:spcBef>
                <a:spcPts val="313"/>
              </a:spcBef>
            </a:pPr>
            <a:r>
              <a:rPr lang="en-GB" altLang="en-US" sz="1400" dirty="0" smtClean="0">
                <a:solidFill>
                  <a:schemeClr val="tx1"/>
                </a:solidFill>
              </a:rPr>
              <a:t>Staying Visits				20</a:t>
            </a:r>
          </a:p>
          <a:p>
            <a:pPr algn="l" eaLnBrk="1" hangingPunct="1">
              <a:lnSpc>
                <a:spcPct val="120000"/>
              </a:lnSpc>
              <a:spcBef>
                <a:spcPts val="313"/>
              </a:spcBef>
            </a:pPr>
            <a:r>
              <a:rPr lang="en-GB" altLang="en-US" sz="1400" dirty="0" smtClean="0">
                <a:solidFill>
                  <a:schemeClr val="tx1"/>
                </a:solidFill>
              </a:rPr>
              <a:t>Characteristics of Visits			</a:t>
            </a:r>
            <a:r>
              <a:rPr lang="en-GB" altLang="en-US" sz="1400" dirty="0">
                <a:solidFill>
                  <a:schemeClr val="tx1"/>
                </a:solidFill>
              </a:rPr>
              <a:t>	</a:t>
            </a:r>
            <a:r>
              <a:rPr lang="en-GB" altLang="en-US" sz="1400" dirty="0" smtClean="0">
                <a:solidFill>
                  <a:schemeClr val="tx1"/>
                </a:solidFill>
              </a:rPr>
              <a:t>32</a:t>
            </a:r>
          </a:p>
          <a:p>
            <a:pPr algn="l" eaLnBrk="1" hangingPunct="1">
              <a:lnSpc>
                <a:spcPct val="120000"/>
              </a:lnSpc>
              <a:spcBef>
                <a:spcPts val="313"/>
              </a:spcBef>
            </a:pPr>
            <a:r>
              <a:rPr lang="en-GB" altLang="en-US" sz="1400" dirty="0" smtClean="0">
                <a:solidFill>
                  <a:schemeClr val="tx1"/>
                </a:solidFill>
              </a:rPr>
              <a:t>Train Travellers				43</a:t>
            </a:r>
          </a:p>
          <a:p>
            <a:pPr algn="l" eaLnBrk="1" hangingPunct="1">
              <a:lnSpc>
                <a:spcPct val="120000"/>
              </a:lnSpc>
              <a:spcBef>
                <a:spcPts val="313"/>
              </a:spcBef>
            </a:pPr>
            <a:r>
              <a:rPr lang="en-GB" altLang="en-US" sz="1400" dirty="0" smtClean="0">
                <a:solidFill>
                  <a:schemeClr val="tx1"/>
                </a:solidFill>
              </a:rPr>
              <a:t>Information Sourcing				52</a:t>
            </a:r>
          </a:p>
          <a:p>
            <a:pPr algn="l" eaLnBrk="1" hangingPunct="1">
              <a:lnSpc>
                <a:spcPct val="120000"/>
              </a:lnSpc>
              <a:spcBef>
                <a:spcPts val="313"/>
              </a:spcBef>
            </a:pPr>
            <a:r>
              <a:rPr lang="en-GB" altLang="en-US" sz="1400" dirty="0" smtClean="0">
                <a:solidFill>
                  <a:schemeClr val="tx1"/>
                </a:solidFill>
              </a:rPr>
              <a:t>Activities/Attractions &amp; Places of Interest Visited		60	</a:t>
            </a:r>
          </a:p>
          <a:p>
            <a:pPr algn="l" eaLnBrk="1" hangingPunct="1">
              <a:lnSpc>
                <a:spcPct val="120000"/>
              </a:lnSpc>
              <a:spcBef>
                <a:spcPts val="313"/>
              </a:spcBef>
            </a:pPr>
            <a:r>
              <a:rPr lang="en-GB" altLang="en-US" sz="1400" dirty="0" smtClean="0">
                <a:solidFill>
                  <a:schemeClr val="tx1"/>
                </a:solidFill>
              </a:rPr>
              <a:t>Visitors’ Opinions of Cornwall			66</a:t>
            </a:r>
          </a:p>
          <a:p>
            <a:pPr algn="l" eaLnBrk="1" hangingPunct="1">
              <a:lnSpc>
                <a:spcPct val="120000"/>
              </a:lnSpc>
              <a:spcBef>
                <a:spcPts val="313"/>
              </a:spcBef>
            </a:pPr>
            <a:endParaRPr lang="en-GB" altLang="en-US" sz="1400" dirty="0" smtClean="0">
              <a:solidFill>
                <a:schemeClr val="tx1"/>
              </a:solidFill>
            </a:endParaRPr>
          </a:p>
          <a:p>
            <a:pPr algn="l" eaLnBrk="1" hangingPunct="1">
              <a:lnSpc>
                <a:spcPct val="120000"/>
              </a:lnSpc>
              <a:spcBef>
                <a:spcPts val="313"/>
              </a:spcBef>
            </a:pPr>
            <a:endParaRPr lang="en-GB" altLang="en-US" sz="1400" dirty="0" smtClean="0">
              <a:solidFill>
                <a:schemeClr val="tx1"/>
              </a:solidFill>
            </a:endParaRPr>
          </a:p>
          <a:p>
            <a:pPr algn="l" eaLnBrk="1" hangingPunct="1">
              <a:lnSpc>
                <a:spcPct val="120000"/>
              </a:lnSpc>
              <a:spcBef>
                <a:spcPts val="313"/>
              </a:spcBef>
            </a:pPr>
            <a:endParaRPr lang="en-GB" altLang="en-US" sz="1400" dirty="0" smtClean="0">
              <a:solidFill>
                <a:schemeClr val="tx1"/>
              </a:solidFill>
            </a:endParaRPr>
          </a:p>
          <a:p>
            <a:pPr algn="l" eaLnBrk="1" hangingPunct="1">
              <a:lnSpc>
                <a:spcPct val="120000"/>
              </a:lnSpc>
              <a:spcBef>
                <a:spcPts val="313"/>
              </a:spcBef>
            </a:pPr>
            <a:endParaRPr lang="en-GB" altLang="en-US" sz="1400" dirty="0" smtClean="0">
              <a:solidFill>
                <a:schemeClr val="tx1"/>
              </a:solidFill>
            </a:endParaRPr>
          </a:p>
          <a:p>
            <a:pPr algn="l" eaLnBrk="1" hangingPunct="1">
              <a:lnSpc>
                <a:spcPct val="120000"/>
              </a:lnSpc>
              <a:spcBef>
                <a:spcPts val="313"/>
              </a:spcBef>
            </a:pPr>
            <a:endParaRPr lang="en-GB" altLang="en-US" sz="1400" dirty="0" smtClean="0">
              <a:solidFill>
                <a:schemeClr val="tx1"/>
              </a:solidFill>
            </a:endParaRPr>
          </a:p>
          <a:p>
            <a:pPr algn="l" eaLnBrk="1" hangingPunct="1">
              <a:lnSpc>
                <a:spcPct val="120000"/>
              </a:lnSpc>
              <a:spcBef>
                <a:spcPts val="313"/>
              </a:spcBef>
            </a:pPr>
            <a:endParaRPr lang="en-GB" altLang="en-US" sz="1400" dirty="0" smtClean="0">
              <a:solidFill>
                <a:schemeClr val="tx1"/>
              </a:solidFill>
            </a:endParaRPr>
          </a:p>
        </p:txBody>
      </p:sp>
      <p:sp>
        <p:nvSpPr>
          <p:cNvPr id="17" name="Rectangle 2"/>
          <p:cNvSpPr txBox="1">
            <a:spLocks noChangeArrowheads="1"/>
          </p:cNvSpPr>
          <p:nvPr/>
        </p:nvSpPr>
        <p:spPr>
          <a:xfrm>
            <a:off x="250825" y="249238"/>
            <a:ext cx="7693025" cy="442912"/>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2700" dirty="0" smtClean="0">
                <a:solidFill>
                  <a:schemeClr val="accent5"/>
                </a:solidFill>
              </a:rPr>
              <a:t>Contents</a:t>
            </a:r>
            <a:endParaRPr lang="en-US" sz="2700" dirty="0">
              <a:solidFill>
                <a:schemeClr val="accent5"/>
              </a:solidFill>
            </a:endParaRPr>
          </a:p>
        </p:txBody>
      </p:sp>
      <p:grpSp>
        <p:nvGrpSpPr>
          <p:cNvPr id="9" name="Group 8"/>
          <p:cNvGrpSpPr/>
          <p:nvPr/>
        </p:nvGrpSpPr>
        <p:grpSpPr>
          <a:xfrm>
            <a:off x="0" y="5429250"/>
            <a:ext cx="9144000" cy="1428750"/>
            <a:chOff x="0" y="5429250"/>
            <a:chExt cx="9144000" cy="142875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9250"/>
              <a:ext cx="1428750" cy="142875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225" y="5429250"/>
              <a:ext cx="1498527" cy="142875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0662" y="5429250"/>
              <a:ext cx="1428750" cy="142875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5238" y="5429250"/>
              <a:ext cx="1528762" cy="142875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8183" y="5429250"/>
              <a:ext cx="1440941" cy="142875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0958" y="5429250"/>
              <a:ext cx="1485355" cy="1428750"/>
            </a:xfrm>
            <a:prstGeom prst="rect">
              <a:avLst/>
            </a:prstGeom>
          </p:spPr>
        </p:pic>
      </p:grpSp>
    </p:spTree>
    <p:extLst>
      <p:ext uri="{BB962C8B-B14F-4D97-AF65-F5344CB8AC3E}">
        <p14:creationId xmlns:p14="http://schemas.microsoft.com/office/powerpoint/2010/main" val="360426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68313" y="1844675"/>
            <a:ext cx="7772400" cy="1470025"/>
          </a:xfrm>
        </p:spPr>
        <p:txBody>
          <a:bodyPr/>
          <a:lstStyle/>
          <a:p>
            <a:pPr algn="l" eaLnBrk="1" hangingPunct="1">
              <a:defRPr/>
            </a:pPr>
            <a:r>
              <a:rPr lang="en-US" altLang="en-US" sz="3200" b="1" dirty="0" smtClean="0">
                <a:solidFill>
                  <a:schemeClr val="accent5"/>
                </a:solidFill>
              </a:rPr>
              <a:t>Cornwall Visitor Survey 2016/17</a:t>
            </a:r>
            <a:br>
              <a:rPr lang="en-US" altLang="en-US" sz="3200" b="1" dirty="0" smtClean="0">
                <a:solidFill>
                  <a:schemeClr val="accent5"/>
                </a:solidFill>
              </a:rPr>
            </a:br>
            <a:r>
              <a:rPr lang="en-US" altLang="en-US" sz="3200" b="1" dirty="0" smtClean="0">
                <a:solidFill>
                  <a:schemeClr val="accent5"/>
                </a:solidFill>
              </a:rPr>
              <a:t/>
            </a:r>
            <a:br>
              <a:rPr lang="en-US" altLang="en-US" sz="3200" b="1" dirty="0" smtClean="0">
                <a:solidFill>
                  <a:schemeClr val="accent5"/>
                </a:solidFill>
              </a:rPr>
            </a:br>
            <a:r>
              <a:rPr lang="en-US" altLang="en-US" sz="3200" b="1" dirty="0" smtClean="0">
                <a:solidFill>
                  <a:schemeClr val="bg1">
                    <a:lumMod val="50000"/>
                  </a:schemeClr>
                </a:solidFill>
              </a:rPr>
              <a:t>Staying Visits</a:t>
            </a:r>
          </a:p>
        </p:txBody>
      </p:sp>
      <p:sp>
        <p:nvSpPr>
          <p:cNvPr id="16387" name="AutoShape 11" descr="data:image/jpeg;base64,/9j/4AAQSkZJRgABAQAAAQABAAD/2wCEAAkGBxQPEhQUERAUFhQQFhURFBUYEhUXGBoYFRUYGBgXFBUYHCghHxonHBYWITMiJSkrLi4uGB8zODMsNygtLisBCgoKDg0OGxAQGywkICYsLCwsLCwsLCwsLCwsNCwsLCwsLCwsLCwsLCwsLCwsLCwsLCwsLCwsLCwsLCwsLCwsLP/AABEIALgBEgMBIgACEQEDEQH/xAAcAAEAAgMBAQEAAAAAAAAAAAAABgcDBAUCAQj/xABGEAACAQIDAwgFBwsEAgMAAAABAgADEQQSIQUGMQcTIkFRYXGBMjSRobEUI3JzkrPBFjNSU1RigoOTstEVFyTSQkOi8PH/xAAYAQEBAQEBAAAAAAAAAAAAAAAAAgEDBP/EACMRAQACAgICAwADAQAAAAAAAAABAgMRITESMhMiQVFhgTP/2gAMAwEAAhEDEQA/ALxiIgIiICInB3n3nTZ5ph6bPzuYjKQLZcvG/wBKZM67ZM6d6JBf9yqX7NU+0sf7lUv2ap9pZPyVZ51TqJBf9yqX7NU+0sf7lUv2ap9pY+Sp51TqJD8LyiYZiA6VU7yoYf8AxJPukm2ftCliFzUaiuvaDw8RxB8ZUWiemxMT02oiJrSIiAiIgIiICIiAiYcXikooXqOFVdSxNhOdu/t5MdzhpqQlNggJ4tpe9uoTNm3XiImhERAREQEREBERAREQEREBERASuuVj0sN4VfjTliyuuVj0sN4VfjTkZPVGT1QSjSZ2CopZmNgALknuE6H5PYr9mq/Yb/E97peuYf6xZdk40pFoc6U8oUh+T2K/Zqv2G/xH5PYr9mq/YaXfEv4YV8UKFxeBqUbc7SdL8MykX8Lz7s/HVMO4qUXKMOsdY7GHAjuMvavRWopV1DK2hBAIPiDKt353WGDIq0QeZc2K8cjdQ+ifd7JNsc15hNqePMJxunvEuOp3sFqpYVE8eDL+6Z3pR27u1DhMQlUHog5XHah9Ifj4gS8AZ1x23DpS24fYiJayIiAiIgJ8kJ3p35FEtSwwDVFJVnI6KkaEAdbD2eMkO61dqmEou7FmdLsx4kkmTFomdMi0TOkB5Ta7HFBCxyLTVgt9ASWubdvfO5yVfma31g/tEj/KX67/ACk+LSQclX5mt9YP7ROUf9HKPdOIiJ3diIiAiIgIiICIiAiIgIiICIiAldcrHpYbwq/GnLFldcrHpYbwq/GnIyeqL+qL7peuYf6xZdspLdL1zD/WLLtk4upZi6IiJ1dCcvefCirhK6kf+tmHiozA+0CdScHffaIoYSrc9KqDSQdpcW9wufKZbpk9Kal5bvVC+Fw7HiaVMn7IlGy9tk0OZw9JG05uminuyqAZxxdy5Ym7Ehm2uUClSJWgvPMNC18qeR4ny075Gau/+MY6GkvcKf8A2JnSclYXN4hbMSqcNyhYpT0xScdYKFT5EHT2Ge8fygYhmvRsilRdWVWs3XZuscDr2mZ8tT5IWnEiu4e8D41KgrEGpSYcBbosNNPFWm5vptSphMMalIgNnVdRcWN76SvKNbV5RraqNu+s4j66r940tvc31LD/AFY+JlNYmsajs7elUZnbq1Y3OniZ3MBvliqFNadNky0xlW6Am3jOFLREuFLREtvlL9d/lJ8Wkg5KvzNb6wf2iQHa+1KmLqc5VILWC6CwsL208zO/upvOmAw9UFS9R3BVOAsFGrN1CbW0ee2xaPLa14lMbR3uxdc61ig/Rp3Qe0anzM5Xy2pe/O1L9vONf23lzlhU5YX5EpjZ29uLoHSuXH6NTpj2nX2GWBuzvjSxhCMObrdSk3DfQb8Dr4yq5IlUXiUniIlrIiICIiAiIgIiICIiAldcrHpYbwq/GnLFldcrHpYbwq/GnIyeqL+qKbs1lp4ugzsFVaikkmwA7zLc/KHC/tVH+ov+ZSEThW/i5Vv4rw/KDC/tVH+qv+Z7/wBbw/7TS/qL/mUZFpfyyr5ZXHtLfHCUB+eFRupafSJ8xoPMyst49vVMdUzP0VXREB0UfiT2zkzLhlUuoqMVQnpMq5iB3C+si15twm15nh39xdiHFYgMw+aoEO56iw1VPbr4Dvm/v7vOazth6LWpIctQj/zYcR9Ee8yTYjG0MJs53wbLkC5UYcS7kLduvNrfXslXbOwbV6iUk9KowQd1+s+AufKVP1jUNn6xqG7sHYFbGtaktlX0qh9Fe7vPcJN8Lyb0QBzlaqx68uVR5Agn3yWbM2emGprSpiyoLd5PWT2kzbnSuOI7XXHEdoHj+TdCPmK7huoVAGHtUAj3yCbU2ZVwrmnWTK3EdYI7VPWJe84u9exVxlBlsM6gtSbsYDhfsPAzLY4/C2OPxXvJ5juaxiqeFdTTPj6S+8W85Z+1tmU8XT5usCVuGsCRqOGolG4esaTq49KmyuPFSCPeJfODxAq00deFRVceDC/4zMU7jTMc8aUZtWiKdeqijopUqIo46K5A18BLA3c3PwtfDUalSmxeogZiKjDXwBkD276ziPrqv3jS29zfUsP9WPiZOOImZTSImZVpvrsunhMTzdEELzatYsTqS19T4CcXD0GqMqIpZnOVVHEmSflL9d/lJ8WnR5LNnBmq1yNUtSTuJ1bztlHmZnju2meO7adPYG4NKmA2J+cqda3IQeQ9Lz07pJ02PhwLDDUQOzmk/wATdid4rEO8ViEY21uRhsQCaaCjU6mQWW/7ycLeFjKu2hgqmFqmnUBV6ZBBB8wyns7DL4kH5UdmhqSVwOlTYU2ParcL+DW+0ZGSka3CL1jW4dTcfb/yyjZz87Rsr94t0X87HzBkklR8nWLNPGqt9Kyuh8lLD+33y25WOdw2k7h9iIlrIiICIiAiIgIiICV1yselhvCr8acsWV1yselhvCr8acjJ6ov6onu5hFr4mjTqC6O1mFyLix6xLN/IbBfqT/Vqf9pXO53ruH+mPgZdUjFETHKMcRMI3+Q2C/Un+rU/7TFX3BwbDRXQ9q1Cf7riSmJ08K/w6eMfwrjanJwygnD1g37jix8nGnuEheNwVSg5SqjIw6iPeDwI7xL7nP21seljKeSst/0WHpKe1T1SLYo/E2xx+KPWqwUqGIViCy3NiRwJHC4kg5PgPl1K/ZUt48234XnO2/sWpgqpp1NQdUcDRl7R39o6pg2Tjjhq1OqvGmwa3aODDzBInGOJ5cY4nlfETBg8StZFqU2urgMp7jM89b1EROZvFtZcHQeoxFwLIP0nPoj/AO9V4mdCm9sADEVwvAVqoHhzjW90s3k4x3O4QIeNBjT8j0l9xt5Sp2YkkniTc+J4yYcmGO5vEvSPCumn0qdyPcW9k82Ofs89J+yObd9ZxH11X7xpbe5vqWH+rHxMqTbvrOI+uq/eNLb3N9Sw/wBWPiZWLuVY+5QHlL9d/lJ8Wkk5K/Vqv1x+7pyN8pfrv8pPi0kvJX6tV+uP3dOK+5HumcRE7uxI9v8Aj/gV/wCX96kkMj2/3qFf+X96ky3Ust1KuNyvXsP9I/2NLolL7levYf6R/saXPOeLpGLp9iInV0IiICIiAiIgIiICV1yselhvCr8acsWV1yselhvCr8acjJ6ov6o1ud67h/pj4GXVKV3O9dw/0x8DLqk4uk4uiIidXUiIgcTezYgxuHZLDnF6dM9jAcPA8P8A8lL+Vu6foOUxvrghRxlYDg5FQfxi5995xyx+uWWP163Z3pq4E2Az0mNzTJtY9qHqPuMneF3+wjgZmdD1hqbH3qCJW2xNkvjKhp0yobKXGYkA2tpcDjrN2rufjFPqzHwZD+MitrRHCa2tEcJvj+UHDIPmg9VuoZSg82YfgZX23tuVca+eqdFvkQeio7u/vm7htzMY5tzGXvZlAHsJPuku2BuDTokPiGFVhqEAsgPff0vOw7pv3s37WR7d7dBq+Hq1qgIvTbmF6y1rhz3aWHbe/ZI7snGGhWpVR/63Vj4X6Q9lxL3AtKr2vuRiTXqmjSDU2dmQ50GjG9rE9V7eU21Na0WprWke2218TXI4GtVI83Mtzc31LD/Vj4mVz+RGN/UD+rT/AO0s3drCNQwtGnUFnRArC4Nj4jSbjiYnluOJ3yrrlL9d/lJ8Wkl5K/Vqv1x+7pzR333axOKxPOUaQZebVb50GoLX0J7xO3uDsmrhKDpXTKzVS4GZTpkQXupPWDERPnsiJ89pNEROzqSPb/eoV/5f3qSQzj73YF8RhKtOkuZ3yWFwOFRSdTpwBmW6ZPSr9yvXsP8ASP8AY0ueVnuxuniqGKo1KlIBEYljziG3RI4A365ZkjFExHKMcTEPsRE6OhERAREQEREBERASuuVj0sN4VfjTliyuuVj0sN4VfjTkZPVF/VGtzvXcP9MfAy6pSu53ruH+mPgZdUnF0nF0RETq6kREBKt5UV/5aHtorf7dSWlKi5RMTzmNcX/NIlP3Fj72nPL6ueT1eOT5rY+l3ioD/TY/gJb8qjk1o5sZf9XTdvbZfxMteMXqY+mMV1JsGW/ZmF/ZMsr3GUhlxTfJQbYtycV0L0lDqSwt09LdUmaYonEZLjJzQqDtuWIvfstKiy4lvzG9ZVKqWAZ75QSLmwubDr0kcfa9Y0A4Nv8AkVqVSotI1MlOnUqKrc2Dc+ioJ6rkzbXGEvg/nKdUVed+cCAXshIKanL2GPI27kSLPtLEinVr85TyUKzpzfN6siVcpu+bRrcLDq79Mm1tsuK70qdUU+aRXJNB6pZnvZbLwUAeJv3R5QbSWJGMVtmqUoOT8np1aed6jUWcK+lke5GRfSOZuzqmbaW0aiVUU1lpU2RCtU0S6O5JBUtmsnVYE65uOkbNpDERKaREQEREBERAREQEREBERAREQErrlY9LDeFX405YsgXKngndaNRUJSlzgcjXLmyWJ7tDrIyeqL+qJbneu4f6Y+Bl1SldzvXcP9P8DLqk4uk4uiIidXUiJ5dgBcmwGpJ7O+Br7Txy4ek9Vz0aYLHv7AO8mw85ReKxDVXao/pVGLt4sbyTb87zjFsKVI/M0ze/6bDr+iOr29kjuzcC+IqpSpi7VDYd3aT3Aazz5LeU6hwvbc6hYHJZgMtKrWI/OMKa/RTifabfwydTV2bglw9JKSejTUKPLrPeeM2Z2rGo07VjUacE7AWpzoGJqGlVqO9Skpp5SzG7KWC5gNLEXm5jdll3WpTrNSdVNIlVVgUvcAqwIuDwPxnFGLqUaNc0iA7Y80wSLj5ysiG485shsUa1Sj8pX5umlbnOZXMc5dQhW9rA02N+OoHfM4Zw3cPsY0aS0qOIqJld3zFUcnOxYhsw7W4909YTYiUuYszH5OajAm3SNW+YtYdrE6Wmg+0a9X5GqMlNsSlRqhy5rFFU3QHvJ9vdPNTalanSxallarhSgV8lgwcKy5l4X1INo4OHTbY6mjUo5my1nqOTpcGo5c204XM+YrZRaoatKu9J2UI9lRgwW+W6sD0hc69/XNStVxAelhxWXnKi1Kz1eaGiIVGVEva93AueoGa9ba1aktcOys2Dek7uFAz0H1a6/wDiwGbh+iD1zeGupj9mvVUIMS6qU5t+hTJa+ha5XRvDTumHHbD51Oa591oZFptTCobqunpkZhcWv7rTV2jtt0+UulilE0qFPokg1XtmYkakDOosOwzzs7alXPUQs1RRRaqtRsO1LK6kAoQQAb3BHgZm4ZuEkE+yJ0MXiyuFPPpfGCxHNC1Poc5mXXU2UjXS58plr7Zq0aFbMQ9SnXXDI+Q65whDMi9YDnQcbDtm+TdpPEi+G2tVAxALNUFOgayVWw7UrMM10KkAHgD5nsmfC4rEI+FNWqrrirqyBAuRuaaoCjcSOgRr23jyNpDEj+wKVQYjFZq2YCoARkAuTSQg36rDS0kE2JbBERNCIiAiIgIiICIiAnl1BBBAIOhB4WPUZ6iBDKm5wo4yjXw+lMPd6d/R46p3d3V1dgmU+yF74boGtethiVqcWTMQr947G9xka8ek9dJpPLuBxIHibSg6jOpKsXBU2IJIII6iJjZieJJ85Hzf0j5f6XJtTe7C4e96wdhpkp2c377aDzMrzeTe6tjboPm6X6AOrfTbr8Bp4yOzp7G2DXxh+Zpkr1udEH8XX4C5kTe1uETebcOdTpliFUEsxsABcknqAls7k7sfI0z1ADXqDX9xf0B39p/xM27G6dLBdI9OsRq5HDuQdQ7+MkU6Ux65l0pTXMk+T7E6ujgPQwpzUflKZmxAxJXnUzh1qK+XLxtdeHGdCpRp06xqM9mrqmHAJFjlNRgF7+m3snM2LgadZcUKtNHBxVcHMoPWJr7LxrrQwoDXDYhqFz0iaatVC6nuVdZCWxjdjk1MIqNUUUFrWqrlupIQC9xl16QsRbjNynsVebqoajs1ds1SocuYnS2gAAAAAsBNTC4up8pZK1Z6ZLuKVI0k5t0F8pSra5e2pF+o6WmtQNXD0sfU58s1PnmW9NB01oqwfQdw04RwcOttnCI5pu1VqVRGyU6i5b3qWGSzAghiBoR1Ce8HslKa1AzNUbEXNV3tma65dQoAAC6WAtOea9enRovUqhmrVsOCMigKtRlDIumvHidZkpPWxNStkr80lCpzSqtNGLFVUsXLg6XNgBbhxm8NZ8PsGkmG+TXZlNyWLdO5bMGzDrBtY9wmbC7PdQwqYmpVDrl6Qpiw11GRRrrxN5zcDRf/AFCuTWJAp0iVyJYgmpZb2vp28T1yRRBDn09lKooDM3/F9Dhr82U6WnYeqeK+xUdaysWtXqCsSDYq4CAFDbS3Ng+2dOJuobpzaezGyVEq4ipUFVTT6QpjKCCDlCKNdeJvMr7OU8xqf+Mcy8NTzbU+l5OfObsRoaGH2dzdZ6q1HtVsWp2XLmChc17ZuAGl7TfiJoREQEREBERAREQEREBETVxmL5souW5qEgagDQX4nr7BxMDanya9XH00F2cAXI81YIQP4iB5zwNp0iQOcHStbQ9bFQDpocwI1trpM3A5m8G6dDGsHfMjjQulgWHY1wQfHjOWnJxhxxq1j/En4LJP/qlL9YOIHA3N72yi2oNjYjjYz5S2nTbL0iMxIF1I/wDIrrcaXIsL8ZM1rKZrEubgNzsJRIIoBmHW5L+46e6d1VAFgLAcAJpJtRH5zJqKSCpfhfNn0Fx+5x4azJT2lTYGzjogseOgFrnhw6Q8biVGo6bGobcRE1pERA4zbvKS/wA9WCVXao9NXCqS511UZrec3KmzEIpKBlXDsroq2AGVSoHhYzdiZqGacz/SL1VqPXquEZqiU2KZVLAjTKoY2BIFyZ8qbFVufBq1MmKVlendcoLqFLKctwbDtt3TqRGoNNPEbPV0poSbUmpuvjTIK39k162xr1GqU69WkahBqBCmViBa5DqbGwAutuE6kRqGtFtmjn+eWo6kqEdRlyuFzZc1xfTMeBE3oiaEREBERAREQEREBERAREQEREBERATR2rlKhHfKKl1sFzE+GhsR2zemrisJzjobkBMxNmZSb2tw4jThMkaOM2XwIqkWqArfLYZ66VG1tqbrYX8J6XY/Sa7nI+RmGl2YVXqG+mguwGnVfxmu2yHYAOtNghTKCxN8tbPc3XTo6dcyjZrswFQIUXS2YnMOcz6i3ZpaSxsJs1UKs1RjzQGW+UAKoYWNhr6XHuE1qOAo1zmDhwOiwKjhcuo1Fwenx8J92ZspqS1AzXaouW+YEE9LpEBAb6i5Nz7JqV9iVWpsoKXbUXcsQwp5VbnGQnQ9guNLGP8AB0MPhEBZDVLGpT5u3R0Wl0Taw4/Oi9+2auNwqLUpB6pLM6uSTYlaYyhbKLWLMt724+An07DuzdCnY88V+nU5sqxFtCMra+E3sTgOcqq5JyqjKQGIuSyML24jozRt0KodQym4YXB7pknCTZdUIidAqpDMc7Am1E0yq9Htsbzp7MoGnTCsFBF/RAAtckcABe1r2AF7zYlraiImhERAREQEREBERAREQEREBERAREQEREBERAREQEREBERAREQEREBERAREQEREBERAREQEREBERAREQEREBERAREQEREBERA//2Q=="/>
          <p:cNvSpPr>
            <a:spLocks noChangeAspect="1" noChangeArrowheads="1"/>
          </p:cNvSpPr>
          <p:nvPr/>
        </p:nvSpPr>
        <p:spPr bwMode="auto">
          <a:xfrm>
            <a:off x="45069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latin typeface="Arial" panose="020B0604020202020204" pitchFamily="34" charset="0"/>
            </a:endParaRPr>
          </a:p>
        </p:txBody>
      </p:sp>
      <p:grpSp>
        <p:nvGrpSpPr>
          <p:cNvPr id="9" name="Group 8"/>
          <p:cNvGrpSpPr/>
          <p:nvPr/>
        </p:nvGrpSpPr>
        <p:grpSpPr>
          <a:xfrm>
            <a:off x="0" y="5429250"/>
            <a:ext cx="9144000" cy="1428750"/>
            <a:chOff x="0" y="5429250"/>
            <a:chExt cx="9144000" cy="142875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29250"/>
              <a:ext cx="1428750" cy="14287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225" y="5429250"/>
              <a:ext cx="1498527" cy="14287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0662" y="5429250"/>
              <a:ext cx="1428750" cy="14287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5238" y="5429250"/>
              <a:ext cx="1528762" cy="142875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8183" y="5429250"/>
              <a:ext cx="1440941" cy="142875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958" y="5429250"/>
              <a:ext cx="1485355" cy="1428750"/>
            </a:xfrm>
            <a:prstGeom prst="rect">
              <a:avLst/>
            </a:prstGeom>
          </p:spPr>
        </p:pic>
      </p:grpSp>
    </p:spTree>
    <p:extLst>
      <p:ext uri="{BB962C8B-B14F-4D97-AF65-F5344CB8AC3E}">
        <p14:creationId xmlns:p14="http://schemas.microsoft.com/office/powerpoint/2010/main" val="3129309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4"/>
          <p:cNvGraphicFramePr>
            <a:graphicFrameLocks/>
          </p:cNvGraphicFramePr>
          <p:nvPr>
            <p:extLst/>
          </p:nvPr>
        </p:nvGraphicFramePr>
        <p:xfrm>
          <a:off x="3362619" y="769828"/>
          <a:ext cx="5631036" cy="322461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a:xfrm>
            <a:off x="2555776" y="6492875"/>
            <a:ext cx="2133600" cy="365125"/>
          </a:xfrm>
        </p:spPr>
        <p:txBody>
          <a:bodyPr/>
          <a:lstStyle/>
          <a:p>
            <a:pPr>
              <a:defRPr/>
            </a:pPr>
            <a:fld id="{192C2386-BE0F-4E30-A7E8-DD60A8DC8C5A}" type="slidenum">
              <a:rPr lang="en-GB" altLang="en-US" sz="1000" smtClean="0">
                <a:latin typeface="+mn-lt"/>
              </a:rPr>
              <a:pPr>
                <a:defRPr/>
              </a:pPr>
              <a:t>21</a:t>
            </a:fld>
            <a:endParaRPr lang="en-GB" altLang="en-US" sz="1000" dirty="0">
              <a:latin typeface="+mn-lt"/>
            </a:endParaRPr>
          </a:p>
        </p:txBody>
      </p:sp>
      <p:sp>
        <p:nvSpPr>
          <p:cNvPr id="4" name="TextBox 3"/>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Self catering remains the most popular accommodation type</a:t>
            </a:r>
            <a:endParaRPr lang="en-GB" sz="2700" dirty="0">
              <a:solidFill>
                <a:schemeClr val="accent5"/>
              </a:solidFill>
              <a:latin typeface="+mn-lt"/>
            </a:endParaRPr>
          </a:p>
        </p:txBody>
      </p:sp>
      <p:graphicFrame>
        <p:nvGraphicFramePr>
          <p:cNvPr id="7" name="Table 6"/>
          <p:cNvGraphicFramePr>
            <a:graphicFrameLocks noGrp="1"/>
          </p:cNvGraphicFramePr>
          <p:nvPr>
            <p:extLst/>
          </p:nvPr>
        </p:nvGraphicFramePr>
        <p:xfrm>
          <a:off x="176660" y="4119582"/>
          <a:ext cx="8880786" cy="2458502"/>
        </p:xfrm>
        <a:graphic>
          <a:graphicData uri="http://schemas.openxmlformats.org/drawingml/2006/table">
            <a:tbl>
              <a:tblPr firstRow="1" bandRow="1">
                <a:tableStyleId>{7DF18680-E054-41AD-8BC1-D1AEF772440D}</a:tableStyleId>
              </a:tblPr>
              <a:tblGrid>
                <a:gridCol w="1656000"/>
                <a:gridCol w="688614"/>
                <a:gridCol w="688614"/>
                <a:gridCol w="724857"/>
                <a:gridCol w="672491"/>
                <a:gridCol w="724857"/>
                <a:gridCol w="672491"/>
                <a:gridCol w="648000"/>
                <a:gridCol w="672491"/>
                <a:gridCol w="652371"/>
                <a:gridCol w="576000"/>
                <a:gridCol w="504000"/>
              </a:tblGrid>
              <a:tr h="239449">
                <a:tc rowSpan="2">
                  <a:txBody>
                    <a:bodyPr/>
                    <a:lstStyle/>
                    <a:p>
                      <a:r>
                        <a:rPr lang="en-GB" sz="1100" dirty="0" smtClean="0"/>
                        <a:t>What type</a:t>
                      </a:r>
                      <a:r>
                        <a:rPr lang="en-GB" sz="1100" baseline="0" dirty="0" smtClean="0"/>
                        <a:t> of a</a:t>
                      </a:r>
                      <a:r>
                        <a:rPr lang="en-GB" sz="1100" dirty="0" smtClean="0"/>
                        <a:t>ccommodation</a:t>
                      </a:r>
                      <a:r>
                        <a:rPr lang="en-GB" sz="1100" baseline="0" dirty="0" smtClean="0"/>
                        <a:t> are you staying in during your visit to Cornwall? </a:t>
                      </a:r>
                      <a:endParaRPr lang="en-GB" sz="1100" dirty="0">
                        <a:solidFill>
                          <a:schemeClr val="bg1"/>
                        </a:solidFill>
                      </a:endParaRPr>
                    </a:p>
                  </a:txBody>
                  <a:tcPr marL="91421" marR="91421" marT="45661" marB="45661" anchor="ctr"/>
                </a:tc>
                <a:tc gridSpan="4">
                  <a:txBody>
                    <a:bodyPr/>
                    <a:lstStyle/>
                    <a:p>
                      <a:pPr algn="ctr"/>
                      <a:r>
                        <a:rPr lang="en-GB" sz="1100" dirty="0" smtClean="0"/>
                        <a:t>Period</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300" dirty="0">
                        <a:solidFill>
                          <a:schemeClr val="bg1"/>
                        </a:solidFill>
                      </a:endParaRPr>
                    </a:p>
                  </a:txBody>
                  <a:tcPr marL="91433" marR="91433" marT="45656" marB="45656" anchor="ctr"/>
                </a:tc>
                <a:tc hMerge="1">
                  <a:txBody>
                    <a:bodyPr/>
                    <a:lstStyle/>
                    <a:p>
                      <a:pPr algn="ctr"/>
                      <a:endParaRPr lang="en-GB" sz="1300" dirty="0">
                        <a:solidFill>
                          <a:schemeClr val="bg1"/>
                        </a:solidFill>
                      </a:endParaRPr>
                    </a:p>
                  </a:txBody>
                  <a:tcPr marL="91433" marR="91433" marT="45656" marB="45656"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549465">
                <a:tc vMerge="1">
                  <a:txBody>
                    <a:bodyPr/>
                    <a:lstStyle/>
                    <a:p>
                      <a:endParaRPr lang="en-GB" sz="1400" dirty="0">
                        <a:solidFill>
                          <a:schemeClr val="bg1"/>
                        </a:solidFill>
                      </a:endParaRPr>
                    </a:p>
                  </a:txBody>
                  <a:tcPr marL="91433" marR="91433" marT="45656" marB="45656" anchor="ctr"/>
                </a:tc>
                <a:tc>
                  <a:txBody>
                    <a:bodyPr/>
                    <a:lstStyle/>
                    <a:p>
                      <a:pPr algn="ctr"/>
                      <a:r>
                        <a:rPr lang="en-GB" sz="1100" b="1" dirty="0" smtClean="0">
                          <a:solidFill>
                            <a:schemeClr val="tx1"/>
                          </a:solidFill>
                        </a:rPr>
                        <a:t>2016/17</a:t>
                      </a:r>
                      <a:endParaRPr lang="en-GB" sz="1100" b="1" dirty="0">
                        <a:solidFill>
                          <a:schemeClr val="tx1"/>
                        </a:solidFill>
                      </a:endParaRPr>
                    </a:p>
                  </a:txBody>
                  <a:tcPr marL="91421" marR="91421" marT="45661" marB="45661" anchor="ctr"/>
                </a:tc>
                <a:tc>
                  <a:txBody>
                    <a:bodyPr/>
                    <a:lstStyle/>
                    <a:p>
                      <a:pPr algn="ctr"/>
                      <a:r>
                        <a:rPr lang="en-GB" sz="1100" b="1" dirty="0" smtClean="0"/>
                        <a:t>Summer</a:t>
                      </a:r>
                      <a:endParaRPr lang="en-GB" sz="1100" b="1" dirty="0">
                        <a:solidFill>
                          <a:schemeClr val="bg1"/>
                        </a:solidFill>
                      </a:endParaRPr>
                    </a:p>
                  </a:txBody>
                  <a:tcPr marL="91421" marR="91421" marT="45661" marB="45661" anchor="ctr"/>
                </a:tc>
                <a:tc>
                  <a:txBody>
                    <a:bodyPr/>
                    <a:lstStyle/>
                    <a:p>
                      <a:pPr algn="ctr"/>
                      <a:r>
                        <a:rPr lang="en-GB" sz="1100" b="1" dirty="0" smtClean="0"/>
                        <a:t>Autumn/Winter</a:t>
                      </a:r>
                      <a:endParaRPr lang="en-GB" sz="1100" b="1" dirty="0">
                        <a:solidFill>
                          <a:schemeClr val="bg1"/>
                        </a:solidFill>
                      </a:endParaRPr>
                    </a:p>
                  </a:txBody>
                  <a:tcPr marL="91421" marR="91421" marT="45661" marB="45661" anchor="ctr"/>
                </a:tc>
                <a:tc>
                  <a:txBody>
                    <a:bodyPr/>
                    <a:lstStyle/>
                    <a:p>
                      <a:pPr algn="ctr"/>
                      <a:r>
                        <a:rPr lang="en-GB" sz="1100" b="1" dirty="0" smtClean="0"/>
                        <a:t>Spring</a:t>
                      </a:r>
                      <a:endParaRPr lang="en-GB" sz="1100" b="1" dirty="0">
                        <a:solidFill>
                          <a:schemeClr val="bg1"/>
                        </a:solidFill>
                      </a:endParaRPr>
                    </a:p>
                  </a:txBody>
                  <a:tcPr marL="91421" marR="91421" marT="45661" marB="45661" anchor="ctr"/>
                </a:tc>
                <a:tc>
                  <a:txBody>
                    <a:bodyPr/>
                    <a:lstStyle/>
                    <a:p>
                      <a:pPr algn="ctr"/>
                      <a:r>
                        <a:rPr lang="en-GB" sz="1100" b="1" dirty="0" smtClean="0"/>
                        <a:t>West Cornwall</a:t>
                      </a:r>
                      <a:endParaRPr lang="en-GB" sz="1100" b="1" dirty="0">
                        <a:solidFill>
                          <a:schemeClr val="bg1"/>
                        </a:solidFill>
                      </a:endParaRPr>
                    </a:p>
                  </a:txBody>
                  <a:tcPr marL="91421" marR="91421" marT="45661" marB="45661" anchor="ctr"/>
                </a:tc>
                <a:tc>
                  <a:txBody>
                    <a:bodyPr/>
                    <a:lstStyle/>
                    <a:p>
                      <a:pPr algn="ctr"/>
                      <a:r>
                        <a:rPr lang="en-GB" sz="1100" b="1" dirty="0" smtClean="0"/>
                        <a:t>North Coast</a:t>
                      </a:r>
                      <a:endParaRPr lang="en-GB" sz="1100" b="1" dirty="0">
                        <a:solidFill>
                          <a:schemeClr val="bg1"/>
                        </a:solidFill>
                      </a:endParaRPr>
                    </a:p>
                  </a:txBody>
                  <a:tcPr marL="91421" marR="91421" marT="45661" marB="45661" anchor="ctr"/>
                </a:tc>
                <a:tc>
                  <a:txBody>
                    <a:bodyPr/>
                    <a:lstStyle/>
                    <a:p>
                      <a:pPr algn="ctr"/>
                      <a:r>
                        <a:rPr lang="en-GB" sz="1100" b="1" dirty="0" smtClean="0"/>
                        <a:t>South Coast</a:t>
                      </a:r>
                      <a:endParaRPr lang="en-GB" sz="1100" b="1" dirty="0">
                        <a:solidFill>
                          <a:schemeClr val="bg1"/>
                        </a:solidFill>
                      </a:endParaRPr>
                    </a:p>
                  </a:txBody>
                  <a:tcPr marL="91421" marR="91421" marT="45661" marB="45661" anchor="ctr"/>
                </a:tc>
                <a:tc>
                  <a:txBody>
                    <a:bodyPr/>
                    <a:lstStyle/>
                    <a:p>
                      <a:pPr algn="ctr"/>
                      <a:r>
                        <a:rPr lang="en-GB" sz="1100" b="1" dirty="0" smtClean="0"/>
                        <a:t>Bodmin/ Tamar Valley</a:t>
                      </a:r>
                      <a:endParaRPr lang="en-GB" sz="1100" b="1" dirty="0">
                        <a:solidFill>
                          <a:schemeClr val="bg1"/>
                        </a:solidFill>
                      </a:endParaRPr>
                    </a:p>
                  </a:txBody>
                  <a:tcPr marL="91421" marR="91421" marT="45661" marB="45661" anchor="ctr"/>
                </a:tc>
                <a:tc>
                  <a:txBody>
                    <a:bodyPr/>
                    <a:lstStyle/>
                    <a:p>
                      <a:pPr algn="ctr"/>
                      <a:r>
                        <a:rPr lang="en-GB" sz="1100" b="1" dirty="0" smtClean="0"/>
                        <a:t>Coastal</a:t>
                      </a:r>
                      <a:endParaRPr lang="en-GB" sz="1100" b="1" dirty="0">
                        <a:solidFill>
                          <a:schemeClr val="bg1"/>
                        </a:solidFill>
                      </a:endParaRPr>
                    </a:p>
                  </a:txBody>
                  <a:tcPr marL="91421" marR="91421" marT="45661" marB="45661" anchor="ctr"/>
                </a:tc>
                <a:tc>
                  <a:txBody>
                    <a:bodyPr/>
                    <a:lstStyle/>
                    <a:p>
                      <a:pPr algn="ctr"/>
                      <a:r>
                        <a:rPr lang="en-GB" sz="1100" b="1" dirty="0" smtClean="0"/>
                        <a:t>Urban</a:t>
                      </a:r>
                      <a:endParaRPr lang="en-GB" sz="1100" b="1" dirty="0">
                        <a:solidFill>
                          <a:schemeClr val="bg1"/>
                        </a:solidFill>
                      </a:endParaRPr>
                    </a:p>
                  </a:txBody>
                  <a:tcPr marL="91421" marR="91421" marT="45661" marB="45661" anchor="ctr"/>
                </a:tc>
                <a:tc>
                  <a:txBody>
                    <a:bodyPr/>
                    <a:lstStyle/>
                    <a:p>
                      <a:pPr algn="ctr"/>
                      <a:r>
                        <a:rPr lang="en-GB" sz="1100" b="1" dirty="0" smtClean="0"/>
                        <a:t>Rural</a:t>
                      </a:r>
                      <a:endParaRPr lang="en-GB" sz="1100" b="1" dirty="0">
                        <a:solidFill>
                          <a:schemeClr val="bg1"/>
                        </a:solidFill>
                      </a:endParaRPr>
                    </a:p>
                  </a:txBody>
                  <a:tcPr marL="91421" marR="91421" marT="45661" marB="45661" anchor="ctr"/>
                </a:tc>
              </a:tr>
              <a:tr h="216793">
                <a:tc>
                  <a:txBody>
                    <a:bodyPr/>
                    <a:lstStyle/>
                    <a:p>
                      <a:pPr marL="90488" indent="0" algn="l" fontAlgn="b"/>
                      <a:r>
                        <a:rPr lang="en-GB" sz="1100" b="0" i="0" u="none" strike="noStrike" dirty="0">
                          <a:solidFill>
                            <a:srgbClr val="000000"/>
                          </a:solidFill>
                          <a:effectLst/>
                          <a:latin typeface="Calibri" panose="020F0502020204030204" pitchFamily="34" charset="0"/>
                        </a:rPr>
                        <a:t>Self catering</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47%</a:t>
                      </a:r>
                    </a:p>
                  </a:txBody>
                  <a:tcPr marL="9525" marR="9525" marT="9525" marB="0" anchor="ctr"/>
                </a:tc>
              </a:tr>
              <a:tr h="318823">
                <a:tc>
                  <a:txBody>
                    <a:bodyPr/>
                    <a:lstStyle/>
                    <a:p>
                      <a:pPr marL="90488" indent="0" algn="l" fontAlgn="b"/>
                      <a:r>
                        <a:rPr lang="en-GB" sz="1100" b="0" i="0" u="none" strike="noStrike" dirty="0">
                          <a:solidFill>
                            <a:srgbClr val="000000"/>
                          </a:solidFill>
                          <a:effectLst/>
                          <a:latin typeface="Calibri" panose="020F0502020204030204" pitchFamily="34" charset="0"/>
                        </a:rPr>
                        <a:t>Serviced accommodation (Hotel/B&amp;B/Guest house)</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9525" marR="9525" marT="9525" marB="0" anchor="ctr"/>
                </a:tc>
              </a:tr>
              <a:tr h="218959">
                <a:tc>
                  <a:txBody>
                    <a:bodyPr/>
                    <a:lstStyle/>
                    <a:p>
                      <a:pPr marL="90488" indent="0" algn="l" fontAlgn="b"/>
                      <a:r>
                        <a:rPr lang="en-GB" sz="1100" b="0" i="0" u="none" strike="noStrike" dirty="0">
                          <a:solidFill>
                            <a:srgbClr val="000000"/>
                          </a:solidFill>
                          <a:effectLst/>
                          <a:latin typeface="Calibri" panose="020F0502020204030204" pitchFamily="34" charset="0"/>
                        </a:rPr>
                        <a:t>Camping/own caravan</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r>
              <a:tr h="218959">
                <a:tc>
                  <a:txBody>
                    <a:bodyPr/>
                    <a:lstStyle/>
                    <a:p>
                      <a:pPr marL="90488" indent="0" algn="l" fontAlgn="b"/>
                      <a:r>
                        <a:rPr lang="en-GB" sz="1100" b="0" i="0" u="none" strike="noStrike" dirty="0">
                          <a:solidFill>
                            <a:srgbClr val="000000"/>
                          </a:solidFill>
                          <a:effectLst/>
                          <a:latin typeface="Calibri" panose="020F0502020204030204" pitchFamily="34" charset="0"/>
                        </a:rPr>
                        <a:t>Other</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9525" marR="9525" marT="9525" marB="0" anchor="ctr"/>
                </a:tc>
              </a:tr>
              <a:tr h="218959">
                <a:tc>
                  <a:txBody>
                    <a:bodyPr/>
                    <a:lstStyle/>
                    <a:p>
                      <a:pPr marL="90488" indent="0" algn="l" fontAlgn="b"/>
                      <a:r>
                        <a:rPr lang="en-GB" sz="1100" b="0" i="0" u="none" strike="noStrike" dirty="0">
                          <a:solidFill>
                            <a:srgbClr val="000000"/>
                          </a:solidFill>
                          <a:effectLst/>
                          <a:latin typeface="Calibri" panose="020F0502020204030204" pitchFamily="34" charset="0"/>
                        </a:rPr>
                        <a:t>Static caravan/holiday park</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9525" marR="9525" marT="9525" marB="0" anchor="ctr"/>
                </a:tc>
              </a:tr>
              <a:tr h="165932">
                <a:tc>
                  <a:txBody>
                    <a:bodyPr/>
                    <a:lstStyle/>
                    <a:p>
                      <a:pPr marL="90488" indent="0" algn="l" fontAlgn="b"/>
                      <a:r>
                        <a:rPr lang="en-GB" sz="1100" b="0" i="0" u="none" strike="noStrike" dirty="0">
                          <a:solidFill>
                            <a:srgbClr val="000000"/>
                          </a:solidFill>
                          <a:effectLst/>
                          <a:latin typeface="Calibri" panose="020F0502020204030204" pitchFamily="34" charset="0"/>
                        </a:rPr>
                        <a:t>Own second home</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r>
              <a:tr h="209658">
                <a:tc>
                  <a:txBody>
                    <a:bodyPr/>
                    <a:lstStyle/>
                    <a:p>
                      <a:pPr marL="90488" indent="0" algn="l" fontAlgn="b"/>
                      <a:r>
                        <a:rPr lang="en-GB" sz="1100" b="0" i="0" u="none" strike="noStrike" dirty="0" smtClean="0">
                          <a:solidFill>
                            <a:srgbClr val="000000"/>
                          </a:solidFill>
                          <a:effectLst/>
                          <a:latin typeface="Calibri" panose="020F0502020204030204" pitchFamily="34" charset="0"/>
                        </a:rPr>
                        <a:t>Ave.</a:t>
                      </a:r>
                      <a:r>
                        <a:rPr lang="en-GB" sz="1100" b="0" i="0" u="none" strike="noStrike" baseline="0" dirty="0" smtClean="0">
                          <a:solidFill>
                            <a:srgbClr val="000000"/>
                          </a:solidFill>
                          <a:effectLst/>
                          <a:latin typeface="Calibri" panose="020F0502020204030204" pitchFamily="34" charset="0"/>
                        </a:rPr>
                        <a:t> length of stay (nights)</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smtClean="0">
                          <a:solidFill>
                            <a:srgbClr val="000000"/>
                          </a:solidFill>
                          <a:effectLst/>
                          <a:latin typeface="Calibri" panose="020F0502020204030204" pitchFamily="34" charset="0"/>
                        </a:rPr>
                        <a:t>6.39</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7.92</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5.77</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6.74</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6.58</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6.62</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7.07</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7.81</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6.61</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7.06</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7.81</a:t>
                      </a:r>
                      <a:endParaRPr lang="en-GB"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5" name="Rectangle 4"/>
          <p:cNvSpPr/>
          <p:nvPr/>
        </p:nvSpPr>
        <p:spPr>
          <a:xfrm>
            <a:off x="3923928" y="836711"/>
            <a:ext cx="1080120" cy="22322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222081" y="675889"/>
            <a:ext cx="2980824" cy="3323987"/>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As in previous years self catering accommodation was used by the largest proportion of respondents (39%) and by a similar proportion as in previous years.</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Overall the accommodation used was similar to previous years across all types.  Camping  increased in the Summer and serviced accommodation usage increased in the Autumn/Winter.</a:t>
            </a:r>
          </a:p>
          <a:p>
            <a:endParaRPr lang="en-GB" sz="1400" dirty="0">
              <a:latin typeface="+mn-lt"/>
            </a:endParaRPr>
          </a:p>
          <a:p>
            <a:pPr marL="285750" indent="-285750">
              <a:buFont typeface="Arial" panose="020B0604020202020204" pitchFamily="34" charset="0"/>
              <a:buChar char="•"/>
            </a:pPr>
            <a:r>
              <a:rPr lang="en-GB" sz="1400" dirty="0" smtClean="0">
                <a:latin typeface="+mn-lt"/>
              </a:rPr>
              <a:t>Average length of stay during 2016/17 was 6.39 nights.</a:t>
            </a:r>
            <a:endParaRPr lang="en-GB" sz="1400" dirty="0">
              <a:latin typeface="+mn-lt"/>
            </a:endParaRPr>
          </a:p>
        </p:txBody>
      </p:sp>
      <p:sp>
        <p:nvSpPr>
          <p:cNvPr id="8" name="TextBox 7"/>
          <p:cNvSpPr txBox="1"/>
          <p:nvPr/>
        </p:nvSpPr>
        <p:spPr>
          <a:xfrm>
            <a:off x="3362619" y="3744675"/>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the 2012/13 research.</a:t>
            </a:r>
            <a:endParaRPr lang="en-GB" sz="1100" b="1" i="1" dirty="0">
              <a:latin typeface="+mn-lt"/>
            </a:endParaRPr>
          </a:p>
        </p:txBody>
      </p:sp>
    </p:spTree>
    <p:extLst>
      <p:ext uri="{BB962C8B-B14F-4D97-AF65-F5344CB8AC3E}">
        <p14:creationId xmlns:p14="http://schemas.microsoft.com/office/powerpoint/2010/main" val="2610114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55776" y="6492875"/>
            <a:ext cx="2133600" cy="365125"/>
          </a:xfrm>
        </p:spPr>
        <p:txBody>
          <a:bodyPr/>
          <a:lstStyle/>
          <a:p>
            <a:pPr>
              <a:defRPr/>
            </a:pPr>
            <a:fld id="{192C2386-BE0F-4E30-A7E8-DD60A8DC8C5A}" type="slidenum">
              <a:rPr lang="en-GB" altLang="en-US" sz="1000" smtClean="0">
                <a:latin typeface="+mn-lt"/>
              </a:rPr>
              <a:pPr>
                <a:defRPr/>
              </a:pPr>
              <a:t>22</a:t>
            </a:fld>
            <a:endParaRPr lang="en-GB" altLang="en-US" sz="1000" dirty="0">
              <a:latin typeface="+mn-lt"/>
            </a:endParaRPr>
          </a:p>
        </p:txBody>
      </p:sp>
      <p:sp>
        <p:nvSpPr>
          <p:cNvPr id="4" name="TextBox 3"/>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Newquay is a key attraction for visitors</a:t>
            </a:r>
            <a:endParaRPr lang="en-GB" sz="2700" dirty="0">
              <a:solidFill>
                <a:schemeClr val="accent5"/>
              </a:solidFill>
              <a:latin typeface="+mn-lt"/>
            </a:endParaRPr>
          </a:p>
        </p:txBody>
      </p:sp>
      <p:sp>
        <p:nvSpPr>
          <p:cNvPr id="13" name="TextBox 12"/>
          <p:cNvSpPr txBox="1"/>
          <p:nvPr/>
        </p:nvSpPr>
        <p:spPr>
          <a:xfrm>
            <a:off x="236344" y="4611231"/>
            <a:ext cx="4047624" cy="2246769"/>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Approximately 11% of staying visitors were staying in Newquay, almost double that of the next largest location (St Ives 6%).</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The top six locations accounted for approximately 36% of staying visitors;  Newquay, St Ives, Padstow, Falmouth, Looe and Penzance.</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The top three locations are all located on the North coast of Cornwall.</a:t>
            </a:r>
            <a:endParaRPr lang="en-GB" sz="1400"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1562202252"/>
              </p:ext>
            </p:extLst>
          </p:nvPr>
        </p:nvGraphicFramePr>
        <p:xfrm>
          <a:off x="4571999" y="751460"/>
          <a:ext cx="4380988" cy="5629871"/>
        </p:xfrm>
        <a:graphic>
          <a:graphicData uri="http://schemas.openxmlformats.org/drawingml/2006/table">
            <a:tbl>
              <a:tblPr firstRow="1" bandRow="1">
                <a:tableStyleId>{7DF18680-E054-41AD-8BC1-D1AEF772440D}</a:tableStyleId>
              </a:tblPr>
              <a:tblGrid>
                <a:gridCol w="1460328"/>
                <a:gridCol w="730166"/>
                <a:gridCol w="1460328"/>
                <a:gridCol w="730166"/>
              </a:tblGrid>
              <a:tr h="433067">
                <a:tc gridSpan="4">
                  <a:txBody>
                    <a:bodyPr/>
                    <a:lstStyle/>
                    <a:p>
                      <a:r>
                        <a:rPr lang="en-GB" sz="1100" dirty="0" smtClean="0">
                          <a:latin typeface="+mn-lt"/>
                        </a:rPr>
                        <a:t>Where are you staying in Cornwall</a:t>
                      </a:r>
                      <a:r>
                        <a:rPr lang="en-GB" sz="1100" baseline="0" dirty="0" smtClean="0">
                          <a:latin typeface="+mn-lt"/>
                        </a:rPr>
                        <a:t> - t</a:t>
                      </a:r>
                      <a:r>
                        <a:rPr lang="en-GB" sz="1100" dirty="0" smtClean="0">
                          <a:latin typeface="+mn-lt"/>
                        </a:rPr>
                        <a:t>op</a:t>
                      </a:r>
                      <a:r>
                        <a:rPr lang="en-GB" sz="1100" baseline="0" dirty="0" smtClean="0">
                          <a:latin typeface="+mn-lt"/>
                        </a:rPr>
                        <a:t> locations where staying (&gt;1%)</a:t>
                      </a:r>
                      <a:endParaRPr lang="en-GB" sz="1100" dirty="0">
                        <a:latin typeface="+mn-lt"/>
                      </a:endParaRPr>
                    </a:p>
                  </a:txBody>
                  <a:tcPr anchor="ctr"/>
                </a:tc>
                <a:tc hMerge="1">
                  <a:txBody>
                    <a:bodyPr/>
                    <a:lstStyle/>
                    <a:p>
                      <a:endParaRPr lang="en-GB" dirty="0"/>
                    </a:p>
                  </a:txBody>
                  <a:tcPr anchor="ctr"/>
                </a:tc>
                <a:tc hMerge="1">
                  <a:txBody>
                    <a:bodyPr/>
                    <a:lstStyle/>
                    <a:p>
                      <a:endParaRPr lang="en-GB" dirty="0"/>
                    </a:p>
                  </a:txBody>
                  <a:tcPr anchor="ctr"/>
                </a:tc>
                <a:tc hMerge="1">
                  <a:txBody>
                    <a:bodyPr/>
                    <a:lstStyle/>
                    <a:p>
                      <a:endParaRPr lang="en-GB" dirty="0"/>
                    </a:p>
                  </a:txBody>
                  <a:tcPr anchor="ctr"/>
                </a:tc>
              </a:tr>
              <a:tr h="433067">
                <a:tc>
                  <a:txBody>
                    <a:bodyPr/>
                    <a:lstStyle/>
                    <a:p>
                      <a:pPr marL="90488" indent="0" algn="l" fontAlgn="b"/>
                      <a:r>
                        <a:rPr lang="en-GB" sz="1100" b="1" i="0" u="none" strike="noStrike" dirty="0">
                          <a:solidFill>
                            <a:srgbClr val="000000"/>
                          </a:solidFill>
                          <a:effectLst/>
                          <a:latin typeface="+mn-lt"/>
                        </a:rPr>
                        <a:t>NEWQUAY </a:t>
                      </a:r>
                    </a:p>
                  </a:txBody>
                  <a:tcPr marL="9525" marR="9525" marT="9525" marB="0" anchor="ctr"/>
                </a:tc>
                <a:tc>
                  <a:txBody>
                    <a:bodyPr/>
                    <a:lstStyle/>
                    <a:p>
                      <a:pPr algn="ctr" fontAlgn="b"/>
                      <a:r>
                        <a:rPr lang="en-GB" sz="1100" b="1" i="0" u="none" strike="noStrike" dirty="0">
                          <a:solidFill>
                            <a:srgbClr val="000000"/>
                          </a:solidFill>
                          <a:effectLst/>
                          <a:latin typeface="+mn-lt"/>
                        </a:rPr>
                        <a:t>10.85%</a:t>
                      </a:r>
                    </a:p>
                  </a:txBody>
                  <a:tcPr marL="9525" marR="9525" marT="9525" marB="0" anchor="ctr"/>
                </a:tc>
                <a:tc>
                  <a:txBody>
                    <a:bodyPr/>
                    <a:lstStyle/>
                    <a:p>
                      <a:pPr marL="90488" indent="0" algn="l" fontAlgn="b"/>
                      <a:r>
                        <a:rPr lang="en-GB" sz="1100" b="1" i="0" u="none" strike="noStrike" dirty="0">
                          <a:solidFill>
                            <a:srgbClr val="000000"/>
                          </a:solidFill>
                          <a:effectLst/>
                          <a:latin typeface="+mn-lt"/>
                        </a:rPr>
                        <a:t>HAYLE </a:t>
                      </a:r>
                    </a:p>
                  </a:txBody>
                  <a:tcPr marL="9525" marR="9525" marT="9525" marB="0" anchor="ctr"/>
                </a:tc>
                <a:tc>
                  <a:txBody>
                    <a:bodyPr/>
                    <a:lstStyle/>
                    <a:p>
                      <a:pPr algn="ctr" fontAlgn="b"/>
                      <a:r>
                        <a:rPr lang="en-GB" sz="1100" b="1" i="0" u="none" strike="noStrike" dirty="0">
                          <a:solidFill>
                            <a:srgbClr val="000000"/>
                          </a:solidFill>
                          <a:effectLst/>
                          <a:latin typeface="+mn-lt"/>
                        </a:rPr>
                        <a:t>1.72%</a:t>
                      </a:r>
                    </a:p>
                  </a:txBody>
                  <a:tcPr marL="9525" marR="9525" marT="9525" marB="0" anchor="ctr"/>
                </a:tc>
              </a:tr>
              <a:tr h="433067">
                <a:tc>
                  <a:txBody>
                    <a:bodyPr/>
                    <a:lstStyle/>
                    <a:p>
                      <a:pPr marL="90488" indent="0" algn="l" fontAlgn="b"/>
                      <a:r>
                        <a:rPr lang="en-GB" sz="1100" b="1" i="0" u="none" strike="noStrike" dirty="0">
                          <a:solidFill>
                            <a:srgbClr val="000000"/>
                          </a:solidFill>
                          <a:effectLst/>
                          <a:latin typeface="+mn-lt"/>
                        </a:rPr>
                        <a:t>ST IVES </a:t>
                      </a:r>
                    </a:p>
                  </a:txBody>
                  <a:tcPr marL="9525" marR="9525" marT="9525" marB="0" anchor="ctr"/>
                </a:tc>
                <a:tc>
                  <a:txBody>
                    <a:bodyPr/>
                    <a:lstStyle/>
                    <a:p>
                      <a:pPr algn="ctr" fontAlgn="b"/>
                      <a:r>
                        <a:rPr lang="en-GB" sz="1100" b="1" i="0" u="none" strike="noStrike" dirty="0">
                          <a:solidFill>
                            <a:srgbClr val="000000"/>
                          </a:solidFill>
                          <a:effectLst/>
                          <a:latin typeface="+mn-lt"/>
                        </a:rPr>
                        <a:t>6.29%</a:t>
                      </a:r>
                    </a:p>
                  </a:txBody>
                  <a:tcPr marL="9525" marR="9525" marT="9525" marB="0" anchor="ctr"/>
                </a:tc>
                <a:tc>
                  <a:txBody>
                    <a:bodyPr/>
                    <a:lstStyle/>
                    <a:p>
                      <a:pPr marL="90488" indent="0" algn="l" fontAlgn="b"/>
                      <a:r>
                        <a:rPr lang="en-GB" sz="1100" b="1" i="0" u="none" strike="noStrike" dirty="0">
                          <a:solidFill>
                            <a:srgbClr val="000000"/>
                          </a:solidFill>
                          <a:effectLst/>
                          <a:latin typeface="+mn-lt"/>
                        </a:rPr>
                        <a:t>HELSTON </a:t>
                      </a:r>
                    </a:p>
                  </a:txBody>
                  <a:tcPr marL="9525" marR="9525" marT="9525" marB="0" anchor="ctr"/>
                </a:tc>
                <a:tc>
                  <a:txBody>
                    <a:bodyPr/>
                    <a:lstStyle/>
                    <a:p>
                      <a:pPr algn="ctr" fontAlgn="b"/>
                      <a:r>
                        <a:rPr lang="en-GB" sz="1100" b="1" i="0" u="none" strike="noStrike" dirty="0">
                          <a:solidFill>
                            <a:srgbClr val="000000"/>
                          </a:solidFill>
                          <a:effectLst/>
                          <a:latin typeface="+mn-lt"/>
                        </a:rPr>
                        <a:t>1.52%</a:t>
                      </a:r>
                    </a:p>
                  </a:txBody>
                  <a:tcPr marL="9525" marR="9525" marT="9525" marB="0" anchor="ctr"/>
                </a:tc>
              </a:tr>
              <a:tr h="433067">
                <a:tc>
                  <a:txBody>
                    <a:bodyPr/>
                    <a:lstStyle/>
                    <a:p>
                      <a:pPr marL="90488" indent="0" algn="l" fontAlgn="b"/>
                      <a:r>
                        <a:rPr lang="en-GB" sz="1100" b="1" i="0" u="none" strike="noStrike" dirty="0">
                          <a:solidFill>
                            <a:srgbClr val="000000"/>
                          </a:solidFill>
                          <a:effectLst/>
                          <a:latin typeface="+mn-lt"/>
                        </a:rPr>
                        <a:t>PADSTOW </a:t>
                      </a:r>
                    </a:p>
                  </a:txBody>
                  <a:tcPr marL="9525" marR="9525" marT="9525" marB="0" anchor="ctr"/>
                </a:tc>
                <a:tc>
                  <a:txBody>
                    <a:bodyPr/>
                    <a:lstStyle/>
                    <a:p>
                      <a:pPr algn="ctr" fontAlgn="b"/>
                      <a:r>
                        <a:rPr lang="en-GB" sz="1100" b="1" i="0" u="none" strike="noStrike" dirty="0">
                          <a:solidFill>
                            <a:srgbClr val="000000"/>
                          </a:solidFill>
                          <a:effectLst/>
                          <a:latin typeface="+mn-lt"/>
                        </a:rPr>
                        <a:t>5.58%</a:t>
                      </a:r>
                    </a:p>
                  </a:txBody>
                  <a:tcPr marL="9525" marR="9525" marT="9525" marB="0" anchor="ctr"/>
                </a:tc>
                <a:tc>
                  <a:txBody>
                    <a:bodyPr/>
                    <a:lstStyle/>
                    <a:p>
                      <a:pPr marL="90488" indent="0" algn="l" fontAlgn="b"/>
                      <a:r>
                        <a:rPr lang="en-GB" sz="1100" b="1" i="0" u="none" strike="noStrike" dirty="0">
                          <a:solidFill>
                            <a:srgbClr val="000000"/>
                          </a:solidFill>
                          <a:effectLst/>
                          <a:latin typeface="+mn-lt"/>
                        </a:rPr>
                        <a:t>LISKEARD </a:t>
                      </a:r>
                    </a:p>
                  </a:txBody>
                  <a:tcPr marL="9525" marR="9525" marT="9525" marB="0" anchor="ctr"/>
                </a:tc>
                <a:tc>
                  <a:txBody>
                    <a:bodyPr/>
                    <a:lstStyle/>
                    <a:p>
                      <a:pPr algn="ctr" fontAlgn="b"/>
                      <a:r>
                        <a:rPr lang="en-GB" sz="1100" b="1" i="0" u="none" strike="noStrike" dirty="0">
                          <a:solidFill>
                            <a:srgbClr val="000000"/>
                          </a:solidFill>
                          <a:effectLst/>
                          <a:latin typeface="+mn-lt"/>
                        </a:rPr>
                        <a:t>1.52%</a:t>
                      </a:r>
                    </a:p>
                  </a:txBody>
                  <a:tcPr marL="9525" marR="9525" marT="9525" marB="0" anchor="ctr"/>
                </a:tc>
              </a:tr>
              <a:tr h="433067">
                <a:tc>
                  <a:txBody>
                    <a:bodyPr/>
                    <a:lstStyle/>
                    <a:p>
                      <a:pPr marL="90488" indent="0" algn="l" fontAlgn="b"/>
                      <a:r>
                        <a:rPr lang="en-GB" sz="1100" b="1" i="0" u="none" strike="noStrike" dirty="0">
                          <a:solidFill>
                            <a:srgbClr val="000000"/>
                          </a:solidFill>
                          <a:effectLst/>
                          <a:latin typeface="+mn-lt"/>
                        </a:rPr>
                        <a:t>FALMOUTH </a:t>
                      </a:r>
                    </a:p>
                  </a:txBody>
                  <a:tcPr marL="9525" marR="9525" marT="9525" marB="0" anchor="ctr"/>
                </a:tc>
                <a:tc>
                  <a:txBody>
                    <a:bodyPr/>
                    <a:lstStyle/>
                    <a:p>
                      <a:pPr algn="ctr" fontAlgn="b"/>
                      <a:r>
                        <a:rPr lang="en-GB" sz="1100" b="1" i="0" u="none" strike="noStrike" dirty="0">
                          <a:solidFill>
                            <a:srgbClr val="000000"/>
                          </a:solidFill>
                          <a:effectLst/>
                          <a:latin typeface="+mn-lt"/>
                        </a:rPr>
                        <a:t>5.27%</a:t>
                      </a:r>
                    </a:p>
                  </a:txBody>
                  <a:tcPr marL="9525" marR="9525" marT="9525" marB="0" anchor="ctr"/>
                </a:tc>
                <a:tc>
                  <a:txBody>
                    <a:bodyPr/>
                    <a:lstStyle/>
                    <a:p>
                      <a:pPr marL="90488" indent="0" algn="l" fontAlgn="b"/>
                      <a:r>
                        <a:rPr lang="en-GB" sz="1100" b="1" i="0" u="none" strike="noStrike" dirty="0">
                          <a:solidFill>
                            <a:srgbClr val="000000"/>
                          </a:solidFill>
                          <a:effectLst/>
                          <a:latin typeface="+mn-lt"/>
                        </a:rPr>
                        <a:t>MARAZION </a:t>
                      </a:r>
                    </a:p>
                  </a:txBody>
                  <a:tcPr marL="9525" marR="9525" marT="9525" marB="0" anchor="ctr"/>
                </a:tc>
                <a:tc>
                  <a:txBody>
                    <a:bodyPr/>
                    <a:lstStyle/>
                    <a:p>
                      <a:pPr algn="ctr" fontAlgn="b"/>
                      <a:r>
                        <a:rPr lang="en-GB" sz="1100" b="1" i="0" u="none" strike="noStrike" dirty="0">
                          <a:solidFill>
                            <a:srgbClr val="000000"/>
                          </a:solidFill>
                          <a:effectLst/>
                          <a:latin typeface="+mn-lt"/>
                        </a:rPr>
                        <a:t>1.42%</a:t>
                      </a:r>
                    </a:p>
                  </a:txBody>
                  <a:tcPr marL="9525" marR="9525" marT="9525" marB="0" anchor="ctr"/>
                </a:tc>
              </a:tr>
              <a:tr h="433067">
                <a:tc>
                  <a:txBody>
                    <a:bodyPr/>
                    <a:lstStyle/>
                    <a:p>
                      <a:pPr marL="90488" indent="0" algn="l" fontAlgn="b"/>
                      <a:r>
                        <a:rPr lang="en-GB" sz="1100" b="1" i="0" u="none" strike="noStrike" dirty="0">
                          <a:solidFill>
                            <a:srgbClr val="000000"/>
                          </a:solidFill>
                          <a:effectLst/>
                          <a:latin typeface="+mn-lt"/>
                        </a:rPr>
                        <a:t>LOOE </a:t>
                      </a:r>
                    </a:p>
                  </a:txBody>
                  <a:tcPr marL="9525" marR="9525" marT="9525" marB="0" anchor="ctr"/>
                </a:tc>
                <a:tc>
                  <a:txBody>
                    <a:bodyPr/>
                    <a:lstStyle/>
                    <a:p>
                      <a:pPr algn="ctr" fontAlgn="b"/>
                      <a:r>
                        <a:rPr lang="en-GB" sz="1100" b="1" i="0" u="none" strike="noStrike" dirty="0">
                          <a:solidFill>
                            <a:srgbClr val="000000"/>
                          </a:solidFill>
                          <a:effectLst/>
                          <a:latin typeface="+mn-lt"/>
                        </a:rPr>
                        <a:t>4.36%</a:t>
                      </a:r>
                    </a:p>
                  </a:txBody>
                  <a:tcPr marL="9525" marR="9525" marT="9525" marB="0" anchor="ctr"/>
                </a:tc>
                <a:tc>
                  <a:txBody>
                    <a:bodyPr/>
                    <a:lstStyle/>
                    <a:p>
                      <a:pPr marL="90488" indent="0" algn="l" fontAlgn="b"/>
                      <a:r>
                        <a:rPr lang="en-GB" sz="1100" b="1" i="0" u="none" strike="noStrike" dirty="0">
                          <a:solidFill>
                            <a:srgbClr val="000000"/>
                          </a:solidFill>
                          <a:effectLst/>
                          <a:latin typeface="+mn-lt"/>
                        </a:rPr>
                        <a:t>CARBIS BAY </a:t>
                      </a:r>
                    </a:p>
                  </a:txBody>
                  <a:tcPr marL="9525" marR="9525" marT="9525" marB="0" anchor="ctr"/>
                </a:tc>
                <a:tc>
                  <a:txBody>
                    <a:bodyPr/>
                    <a:lstStyle/>
                    <a:p>
                      <a:pPr algn="ctr" fontAlgn="b"/>
                      <a:r>
                        <a:rPr lang="en-GB" sz="1100" b="1" i="0" u="none" strike="noStrike" dirty="0">
                          <a:solidFill>
                            <a:srgbClr val="000000"/>
                          </a:solidFill>
                          <a:effectLst/>
                          <a:latin typeface="+mn-lt"/>
                        </a:rPr>
                        <a:t>1.32%</a:t>
                      </a:r>
                    </a:p>
                  </a:txBody>
                  <a:tcPr marL="9525" marR="9525" marT="9525" marB="0" anchor="ctr"/>
                </a:tc>
              </a:tr>
              <a:tr h="433067">
                <a:tc>
                  <a:txBody>
                    <a:bodyPr/>
                    <a:lstStyle/>
                    <a:p>
                      <a:pPr marL="90488" indent="0" algn="l" fontAlgn="b"/>
                      <a:r>
                        <a:rPr lang="en-GB" sz="1100" b="1" i="0" u="none" strike="noStrike" dirty="0">
                          <a:solidFill>
                            <a:srgbClr val="000000"/>
                          </a:solidFill>
                          <a:effectLst/>
                          <a:latin typeface="+mn-lt"/>
                        </a:rPr>
                        <a:t>PENZANCE </a:t>
                      </a:r>
                    </a:p>
                  </a:txBody>
                  <a:tcPr marL="9525" marR="9525" marT="9525" marB="0" anchor="ctr"/>
                </a:tc>
                <a:tc>
                  <a:txBody>
                    <a:bodyPr/>
                    <a:lstStyle/>
                    <a:p>
                      <a:pPr algn="ctr" fontAlgn="b"/>
                      <a:r>
                        <a:rPr lang="en-GB" sz="1100" b="1" i="0" u="none" strike="noStrike" dirty="0">
                          <a:solidFill>
                            <a:srgbClr val="000000"/>
                          </a:solidFill>
                          <a:effectLst/>
                          <a:latin typeface="+mn-lt"/>
                        </a:rPr>
                        <a:t>4.06%</a:t>
                      </a:r>
                    </a:p>
                  </a:txBody>
                  <a:tcPr marL="9525" marR="9525" marT="9525" marB="0" anchor="ctr"/>
                </a:tc>
                <a:tc>
                  <a:txBody>
                    <a:bodyPr/>
                    <a:lstStyle/>
                    <a:p>
                      <a:pPr marL="90488" indent="0" algn="l" fontAlgn="b"/>
                      <a:r>
                        <a:rPr lang="en-GB" sz="1100" b="1" i="0" u="none" strike="noStrike" dirty="0">
                          <a:solidFill>
                            <a:srgbClr val="000000"/>
                          </a:solidFill>
                          <a:effectLst/>
                          <a:latin typeface="+mn-lt"/>
                        </a:rPr>
                        <a:t>PORTHLEVEN </a:t>
                      </a:r>
                    </a:p>
                  </a:txBody>
                  <a:tcPr marL="9525" marR="9525" marT="9525" marB="0" anchor="ctr"/>
                </a:tc>
                <a:tc>
                  <a:txBody>
                    <a:bodyPr/>
                    <a:lstStyle/>
                    <a:p>
                      <a:pPr algn="ctr" fontAlgn="b"/>
                      <a:r>
                        <a:rPr lang="en-GB" sz="1100" b="1" i="0" u="none" strike="noStrike" dirty="0">
                          <a:solidFill>
                            <a:srgbClr val="000000"/>
                          </a:solidFill>
                          <a:effectLst/>
                          <a:latin typeface="+mn-lt"/>
                        </a:rPr>
                        <a:t>1.32%</a:t>
                      </a:r>
                    </a:p>
                  </a:txBody>
                  <a:tcPr marL="9525" marR="9525" marT="9525" marB="0" anchor="ctr"/>
                </a:tc>
              </a:tr>
              <a:tr h="433067">
                <a:tc>
                  <a:txBody>
                    <a:bodyPr/>
                    <a:lstStyle/>
                    <a:p>
                      <a:pPr marL="90488" indent="0" algn="l" fontAlgn="b"/>
                      <a:r>
                        <a:rPr lang="en-GB" sz="1100" b="1" i="0" u="none" strike="noStrike" dirty="0">
                          <a:solidFill>
                            <a:srgbClr val="000000"/>
                          </a:solidFill>
                          <a:effectLst/>
                          <a:latin typeface="+mn-lt"/>
                        </a:rPr>
                        <a:t>PERRANPORTH </a:t>
                      </a:r>
                    </a:p>
                  </a:txBody>
                  <a:tcPr marL="9525" marR="9525" marT="9525" marB="0" anchor="ctr"/>
                </a:tc>
                <a:tc>
                  <a:txBody>
                    <a:bodyPr/>
                    <a:lstStyle/>
                    <a:p>
                      <a:pPr algn="ctr" fontAlgn="b"/>
                      <a:r>
                        <a:rPr lang="en-GB" sz="1100" b="1" i="0" u="none" strike="noStrike" dirty="0">
                          <a:solidFill>
                            <a:srgbClr val="000000"/>
                          </a:solidFill>
                          <a:effectLst/>
                          <a:latin typeface="+mn-lt"/>
                        </a:rPr>
                        <a:t>2.74%</a:t>
                      </a:r>
                    </a:p>
                  </a:txBody>
                  <a:tcPr marL="9525" marR="9525" marT="9525" marB="0" anchor="ctr"/>
                </a:tc>
                <a:tc>
                  <a:txBody>
                    <a:bodyPr/>
                    <a:lstStyle/>
                    <a:p>
                      <a:pPr marL="90488" indent="0" algn="l" fontAlgn="b"/>
                      <a:r>
                        <a:rPr lang="en-GB" sz="1100" b="1" i="0" u="none" strike="noStrike" dirty="0">
                          <a:solidFill>
                            <a:srgbClr val="000000"/>
                          </a:solidFill>
                          <a:effectLst/>
                          <a:latin typeface="+mn-lt"/>
                        </a:rPr>
                        <a:t>MEVAGISSEY </a:t>
                      </a:r>
                    </a:p>
                  </a:txBody>
                  <a:tcPr marL="9525" marR="9525" marT="9525" marB="0" anchor="ctr"/>
                </a:tc>
                <a:tc>
                  <a:txBody>
                    <a:bodyPr/>
                    <a:lstStyle/>
                    <a:p>
                      <a:pPr algn="ctr" fontAlgn="b"/>
                      <a:r>
                        <a:rPr lang="en-GB" sz="1100" b="1" i="0" u="none" strike="noStrike" dirty="0">
                          <a:solidFill>
                            <a:srgbClr val="000000"/>
                          </a:solidFill>
                          <a:effectLst/>
                          <a:latin typeface="+mn-lt"/>
                        </a:rPr>
                        <a:t>1.22%</a:t>
                      </a:r>
                    </a:p>
                  </a:txBody>
                  <a:tcPr marL="9525" marR="9525" marT="9525" marB="0" anchor="ctr"/>
                </a:tc>
              </a:tr>
              <a:tr h="433067">
                <a:tc>
                  <a:txBody>
                    <a:bodyPr/>
                    <a:lstStyle/>
                    <a:p>
                      <a:pPr marL="90488" indent="0" algn="l" fontAlgn="b"/>
                      <a:r>
                        <a:rPr lang="en-GB" sz="1100" b="1" i="0" u="none" strike="noStrike" dirty="0">
                          <a:solidFill>
                            <a:srgbClr val="000000"/>
                          </a:solidFill>
                          <a:effectLst/>
                          <a:latin typeface="+mn-lt"/>
                        </a:rPr>
                        <a:t>BODMIN </a:t>
                      </a:r>
                    </a:p>
                  </a:txBody>
                  <a:tcPr marL="9525" marR="9525" marT="9525" marB="0" anchor="ctr"/>
                </a:tc>
                <a:tc>
                  <a:txBody>
                    <a:bodyPr/>
                    <a:lstStyle/>
                    <a:p>
                      <a:pPr algn="ctr" fontAlgn="b"/>
                      <a:r>
                        <a:rPr lang="en-GB" sz="1100" b="1" i="0" u="none" strike="noStrike" dirty="0">
                          <a:solidFill>
                            <a:srgbClr val="000000"/>
                          </a:solidFill>
                          <a:effectLst/>
                          <a:latin typeface="+mn-lt"/>
                        </a:rPr>
                        <a:t>2.54%</a:t>
                      </a:r>
                    </a:p>
                  </a:txBody>
                  <a:tcPr marL="9525" marR="9525" marT="9525" marB="0" anchor="ctr"/>
                </a:tc>
                <a:tc>
                  <a:txBody>
                    <a:bodyPr/>
                    <a:lstStyle/>
                    <a:p>
                      <a:pPr marL="90488" indent="0" algn="l" fontAlgn="b"/>
                      <a:r>
                        <a:rPr lang="en-GB" sz="1100" b="1" i="0" u="none" strike="noStrike" dirty="0">
                          <a:solidFill>
                            <a:srgbClr val="000000"/>
                          </a:solidFill>
                          <a:effectLst/>
                          <a:latin typeface="+mn-lt"/>
                        </a:rPr>
                        <a:t>PORT ISSAC </a:t>
                      </a:r>
                    </a:p>
                  </a:txBody>
                  <a:tcPr marL="9525" marR="9525" marT="9525" marB="0" anchor="ctr"/>
                </a:tc>
                <a:tc>
                  <a:txBody>
                    <a:bodyPr/>
                    <a:lstStyle/>
                    <a:p>
                      <a:pPr algn="ctr" fontAlgn="b"/>
                      <a:r>
                        <a:rPr lang="en-GB" sz="1100" b="1" i="0" u="none" strike="noStrike" dirty="0">
                          <a:solidFill>
                            <a:srgbClr val="000000"/>
                          </a:solidFill>
                          <a:effectLst/>
                          <a:latin typeface="+mn-lt"/>
                        </a:rPr>
                        <a:t>1.22%</a:t>
                      </a:r>
                    </a:p>
                  </a:txBody>
                  <a:tcPr marL="9525" marR="9525" marT="9525" marB="0" anchor="ctr"/>
                </a:tc>
              </a:tr>
              <a:tr h="433067">
                <a:tc>
                  <a:txBody>
                    <a:bodyPr/>
                    <a:lstStyle/>
                    <a:p>
                      <a:pPr marL="90488" indent="0" algn="l" fontAlgn="b"/>
                      <a:r>
                        <a:rPr lang="en-GB" sz="1100" b="1" i="0" u="none" strike="noStrike" dirty="0">
                          <a:solidFill>
                            <a:srgbClr val="000000"/>
                          </a:solidFill>
                          <a:effectLst/>
                          <a:latin typeface="+mn-lt"/>
                        </a:rPr>
                        <a:t>BUDE </a:t>
                      </a:r>
                    </a:p>
                  </a:txBody>
                  <a:tcPr marL="9525" marR="9525" marT="9525" marB="0" anchor="ctr"/>
                </a:tc>
                <a:tc>
                  <a:txBody>
                    <a:bodyPr/>
                    <a:lstStyle/>
                    <a:p>
                      <a:pPr algn="ctr" fontAlgn="b"/>
                      <a:r>
                        <a:rPr lang="en-GB" sz="1100" b="1" i="0" u="none" strike="noStrike" dirty="0">
                          <a:solidFill>
                            <a:srgbClr val="000000"/>
                          </a:solidFill>
                          <a:effectLst/>
                          <a:latin typeface="+mn-lt"/>
                        </a:rPr>
                        <a:t>2.54%</a:t>
                      </a:r>
                    </a:p>
                  </a:txBody>
                  <a:tcPr marL="9525" marR="9525" marT="9525" marB="0" anchor="ctr"/>
                </a:tc>
                <a:tc>
                  <a:txBody>
                    <a:bodyPr/>
                    <a:lstStyle/>
                    <a:p>
                      <a:pPr marL="90488" indent="0" algn="l" fontAlgn="b"/>
                      <a:r>
                        <a:rPr lang="en-GB" sz="1100" b="1" i="0" u="none" strike="noStrike" dirty="0">
                          <a:solidFill>
                            <a:srgbClr val="000000"/>
                          </a:solidFill>
                          <a:effectLst/>
                          <a:latin typeface="+mn-lt"/>
                        </a:rPr>
                        <a:t>ST MAWES </a:t>
                      </a:r>
                    </a:p>
                  </a:txBody>
                  <a:tcPr marL="9525" marR="9525" marT="9525" marB="0" anchor="ctr"/>
                </a:tc>
                <a:tc>
                  <a:txBody>
                    <a:bodyPr/>
                    <a:lstStyle/>
                    <a:p>
                      <a:pPr algn="ctr" fontAlgn="b"/>
                      <a:r>
                        <a:rPr lang="en-GB" sz="1100" b="1" i="0" u="none" strike="noStrike" dirty="0">
                          <a:solidFill>
                            <a:srgbClr val="000000"/>
                          </a:solidFill>
                          <a:effectLst/>
                          <a:latin typeface="+mn-lt"/>
                        </a:rPr>
                        <a:t>1.22%</a:t>
                      </a:r>
                    </a:p>
                  </a:txBody>
                  <a:tcPr marL="9525" marR="9525" marT="9525" marB="0" anchor="ctr"/>
                </a:tc>
              </a:tr>
              <a:tr h="433067">
                <a:tc>
                  <a:txBody>
                    <a:bodyPr/>
                    <a:lstStyle/>
                    <a:p>
                      <a:pPr marL="90488" indent="0" algn="l" fontAlgn="b"/>
                      <a:r>
                        <a:rPr lang="en-GB" sz="1100" b="1" i="0" u="none" strike="noStrike" dirty="0">
                          <a:solidFill>
                            <a:srgbClr val="000000"/>
                          </a:solidFill>
                          <a:effectLst/>
                          <a:latin typeface="+mn-lt"/>
                        </a:rPr>
                        <a:t>ST AUSTELL </a:t>
                      </a:r>
                    </a:p>
                  </a:txBody>
                  <a:tcPr marL="9525" marR="9525" marT="9525" marB="0" anchor="ctr"/>
                </a:tc>
                <a:tc>
                  <a:txBody>
                    <a:bodyPr/>
                    <a:lstStyle/>
                    <a:p>
                      <a:pPr algn="ctr" fontAlgn="b"/>
                      <a:r>
                        <a:rPr lang="en-GB" sz="1100" b="1" i="0" u="none" strike="noStrike" dirty="0">
                          <a:solidFill>
                            <a:srgbClr val="000000"/>
                          </a:solidFill>
                          <a:effectLst/>
                          <a:latin typeface="+mn-lt"/>
                        </a:rPr>
                        <a:t>2.33%</a:t>
                      </a:r>
                    </a:p>
                  </a:txBody>
                  <a:tcPr marL="9525" marR="9525" marT="9525" marB="0" anchor="ctr"/>
                </a:tc>
                <a:tc>
                  <a:txBody>
                    <a:bodyPr/>
                    <a:lstStyle/>
                    <a:p>
                      <a:pPr marL="90488" indent="0" algn="l" fontAlgn="b"/>
                      <a:r>
                        <a:rPr lang="en-GB" sz="1100" b="1" i="0" u="none" strike="noStrike" dirty="0">
                          <a:solidFill>
                            <a:srgbClr val="000000"/>
                          </a:solidFill>
                          <a:effectLst/>
                          <a:latin typeface="+mn-lt"/>
                        </a:rPr>
                        <a:t>LAUNCESTON </a:t>
                      </a:r>
                    </a:p>
                  </a:txBody>
                  <a:tcPr marL="9525" marR="9525" marT="9525" marB="0" anchor="ctr"/>
                </a:tc>
                <a:tc>
                  <a:txBody>
                    <a:bodyPr/>
                    <a:lstStyle/>
                    <a:p>
                      <a:pPr algn="ctr" fontAlgn="b"/>
                      <a:r>
                        <a:rPr lang="en-GB" sz="1100" b="1" i="0" u="none" strike="noStrike" dirty="0">
                          <a:solidFill>
                            <a:srgbClr val="000000"/>
                          </a:solidFill>
                          <a:effectLst/>
                          <a:latin typeface="+mn-lt"/>
                        </a:rPr>
                        <a:t>1.12%</a:t>
                      </a:r>
                    </a:p>
                  </a:txBody>
                  <a:tcPr marL="9525" marR="9525" marT="9525" marB="0" anchor="ctr"/>
                </a:tc>
              </a:tr>
              <a:tr h="433067">
                <a:tc>
                  <a:txBody>
                    <a:bodyPr/>
                    <a:lstStyle/>
                    <a:p>
                      <a:pPr marL="90488" indent="0" algn="l" fontAlgn="b"/>
                      <a:r>
                        <a:rPr lang="en-GB" sz="1100" b="1" i="0" u="none" strike="noStrike" dirty="0">
                          <a:solidFill>
                            <a:srgbClr val="000000"/>
                          </a:solidFill>
                          <a:effectLst/>
                          <a:latin typeface="+mn-lt"/>
                        </a:rPr>
                        <a:t>TRURO </a:t>
                      </a:r>
                    </a:p>
                  </a:txBody>
                  <a:tcPr marL="9525" marR="9525" marT="9525" marB="0" anchor="ctr"/>
                </a:tc>
                <a:tc>
                  <a:txBody>
                    <a:bodyPr/>
                    <a:lstStyle/>
                    <a:p>
                      <a:pPr algn="ctr" fontAlgn="b"/>
                      <a:r>
                        <a:rPr lang="en-GB" sz="1100" b="1" i="0" u="none" strike="noStrike" dirty="0">
                          <a:solidFill>
                            <a:srgbClr val="000000"/>
                          </a:solidFill>
                          <a:effectLst/>
                          <a:latin typeface="+mn-lt"/>
                        </a:rPr>
                        <a:t>2.03%</a:t>
                      </a:r>
                    </a:p>
                  </a:txBody>
                  <a:tcPr marL="9525" marR="9525" marT="9525" marB="0" anchor="ctr"/>
                </a:tc>
                <a:tc>
                  <a:txBody>
                    <a:bodyPr/>
                    <a:lstStyle/>
                    <a:p>
                      <a:pPr marL="90488" indent="0" algn="l" fontAlgn="b"/>
                      <a:r>
                        <a:rPr lang="en-GB" sz="1100" b="1" i="0" u="none" strike="noStrike" dirty="0">
                          <a:solidFill>
                            <a:srgbClr val="000000"/>
                          </a:solidFill>
                          <a:effectLst/>
                          <a:latin typeface="+mn-lt"/>
                        </a:rPr>
                        <a:t>WADEBRIDGE </a:t>
                      </a:r>
                    </a:p>
                  </a:txBody>
                  <a:tcPr marL="9525" marR="9525" marT="9525" marB="0" anchor="ctr"/>
                </a:tc>
                <a:tc>
                  <a:txBody>
                    <a:bodyPr/>
                    <a:lstStyle/>
                    <a:p>
                      <a:pPr algn="ctr" fontAlgn="b"/>
                      <a:r>
                        <a:rPr lang="en-GB" sz="1100" b="1" i="0" u="none" strike="noStrike" dirty="0">
                          <a:solidFill>
                            <a:srgbClr val="000000"/>
                          </a:solidFill>
                          <a:effectLst/>
                          <a:latin typeface="+mn-lt"/>
                        </a:rPr>
                        <a:t>1.01%</a:t>
                      </a:r>
                    </a:p>
                  </a:txBody>
                  <a:tcPr marL="9525" marR="9525" marT="9525" marB="0" anchor="ctr"/>
                </a:tc>
              </a:tr>
              <a:tr h="433067">
                <a:tc>
                  <a:txBody>
                    <a:bodyPr/>
                    <a:lstStyle/>
                    <a:p>
                      <a:pPr marL="90488" indent="0" algn="l" fontAlgn="b"/>
                      <a:r>
                        <a:rPr lang="en-GB" sz="1100" b="1" i="0" u="none" strike="noStrike" dirty="0">
                          <a:solidFill>
                            <a:srgbClr val="000000"/>
                          </a:solidFill>
                          <a:effectLst/>
                          <a:latin typeface="+mn-lt"/>
                        </a:rPr>
                        <a:t>FOWEY </a:t>
                      </a:r>
                    </a:p>
                  </a:txBody>
                  <a:tcPr marL="9525" marR="9525" marT="9525" marB="0" anchor="ctr"/>
                </a:tc>
                <a:tc>
                  <a:txBody>
                    <a:bodyPr/>
                    <a:lstStyle/>
                    <a:p>
                      <a:pPr algn="ctr" fontAlgn="b"/>
                      <a:r>
                        <a:rPr lang="en-GB" sz="1100" b="1" i="0" u="none" strike="noStrike" dirty="0">
                          <a:solidFill>
                            <a:srgbClr val="000000"/>
                          </a:solidFill>
                          <a:effectLst/>
                          <a:latin typeface="+mn-lt"/>
                        </a:rPr>
                        <a:t>1.72%</a:t>
                      </a:r>
                    </a:p>
                  </a:txBody>
                  <a:tcPr marL="9525" marR="9525" marT="9525" marB="0" anchor="ctr"/>
                </a:tc>
                <a:tc>
                  <a:txBody>
                    <a:bodyPr/>
                    <a:lstStyle/>
                    <a:p>
                      <a:endParaRPr lang="en-GB" sz="1100" dirty="0">
                        <a:latin typeface="+mn-lt"/>
                      </a:endParaRPr>
                    </a:p>
                  </a:txBody>
                  <a:tcPr marL="9525" marR="9525" marT="9525" marB="0" anchor="ctr"/>
                </a:tc>
                <a:tc>
                  <a:txBody>
                    <a:bodyPr/>
                    <a:lstStyle/>
                    <a:p>
                      <a:endParaRPr lang="en-GB" sz="1100" dirty="0">
                        <a:latin typeface="+mn-lt"/>
                      </a:endParaRPr>
                    </a:p>
                  </a:txBody>
                  <a:tcPr marL="9525" marR="9525" marT="9525" marB="0" anchor="ct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344" y="751461"/>
            <a:ext cx="4047624" cy="3659053"/>
          </a:xfrm>
          <a:prstGeom prst="rect">
            <a:avLst/>
          </a:prstGeom>
          <a:ln>
            <a:solidFill>
              <a:schemeClr val="tx1"/>
            </a:solidFill>
          </a:ln>
        </p:spPr>
      </p:pic>
    </p:spTree>
    <p:extLst>
      <p:ext uri="{BB962C8B-B14F-4D97-AF65-F5344CB8AC3E}">
        <p14:creationId xmlns:p14="http://schemas.microsoft.com/office/powerpoint/2010/main" val="1588378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55776" y="6492875"/>
            <a:ext cx="2133600" cy="365125"/>
          </a:xfrm>
        </p:spPr>
        <p:txBody>
          <a:bodyPr/>
          <a:lstStyle/>
          <a:p>
            <a:pPr>
              <a:defRPr/>
            </a:pPr>
            <a:fld id="{192C2386-BE0F-4E30-A7E8-DD60A8DC8C5A}" type="slidenum">
              <a:rPr lang="en-GB" altLang="en-US" sz="1000" smtClean="0">
                <a:latin typeface="+mn-lt"/>
              </a:rPr>
              <a:pPr>
                <a:defRPr/>
              </a:pPr>
              <a:t>23</a:t>
            </a:fld>
            <a:endParaRPr lang="en-GB" altLang="en-US" sz="1000" dirty="0">
              <a:latin typeface="+mn-lt"/>
            </a:endParaRPr>
          </a:p>
        </p:txBody>
      </p:sp>
      <p:sp>
        <p:nvSpPr>
          <p:cNvPr id="4" name="TextBox 3"/>
          <p:cNvSpPr txBox="1"/>
          <p:nvPr/>
        </p:nvSpPr>
        <p:spPr>
          <a:xfrm>
            <a:off x="0" y="42914"/>
            <a:ext cx="9144000" cy="507831"/>
          </a:xfrm>
          <a:prstGeom prst="rect">
            <a:avLst/>
          </a:prstGeom>
          <a:noFill/>
        </p:spPr>
        <p:txBody>
          <a:bodyPr wrap="square" rtlCol="0">
            <a:spAutoFit/>
          </a:bodyPr>
          <a:lstStyle/>
          <a:p>
            <a:pPr algn="ctr"/>
            <a:r>
              <a:rPr lang="en-GB" sz="2700" dirty="0" smtClean="0">
                <a:solidFill>
                  <a:schemeClr val="accent5"/>
                </a:solidFill>
                <a:latin typeface="+mn-lt"/>
              </a:rPr>
              <a:t>The majority of staying visitors opted for small coastal locations</a:t>
            </a:r>
            <a:endParaRPr lang="en-GB" sz="2700" dirty="0">
              <a:solidFill>
                <a:schemeClr val="accent5"/>
              </a:solidFill>
              <a:latin typeface="+mn-lt"/>
            </a:endParaRPr>
          </a:p>
        </p:txBody>
      </p:sp>
      <p:graphicFrame>
        <p:nvGraphicFramePr>
          <p:cNvPr id="7" name="Table 6"/>
          <p:cNvGraphicFramePr>
            <a:graphicFrameLocks noGrp="1"/>
          </p:cNvGraphicFramePr>
          <p:nvPr>
            <p:extLst/>
          </p:nvPr>
        </p:nvGraphicFramePr>
        <p:xfrm>
          <a:off x="176661" y="4280671"/>
          <a:ext cx="8907197" cy="2232424"/>
        </p:xfrm>
        <a:graphic>
          <a:graphicData uri="http://schemas.openxmlformats.org/drawingml/2006/table">
            <a:tbl>
              <a:tblPr firstRow="1" bandRow="1">
                <a:tableStyleId>{7DF18680-E054-41AD-8BC1-D1AEF772440D}</a:tableStyleId>
              </a:tblPr>
              <a:tblGrid>
                <a:gridCol w="1594686"/>
                <a:gridCol w="688614"/>
                <a:gridCol w="688614"/>
                <a:gridCol w="724857"/>
                <a:gridCol w="672491"/>
                <a:gridCol w="724857"/>
                <a:gridCol w="672491"/>
                <a:gridCol w="672491"/>
                <a:gridCol w="672491"/>
                <a:gridCol w="652371"/>
                <a:gridCol w="571617"/>
                <a:gridCol w="571617"/>
              </a:tblGrid>
              <a:tr h="199443">
                <a:tc rowSpan="2">
                  <a:txBody>
                    <a:bodyPr/>
                    <a:lstStyle/>
                    <a:p>
                      <a:r>
                        <a:rPr lang="en-GB" sz="1100" dirty="0" smtClean="0"/>
                        <a:t>Which of the following</a:t>
                      </a:r>
                      <a:r>
                        <a:rPr lang="en-GB" sz="1100" baseline="0" dirty="0" smtClean="0"/>
                        <a:t> best describes the type of area you are staying in?</a:t>
                      </a:r>
                      <a:endParaRPr lang="en-GB" sz="1100" dirty="0">
                        <a:solidFill>
                          <a:schemeClr val="bg1"/>
                        </a:solidFill>
                      </a:endParaRPr>
                    </a:p>
                  </a:txBody>
                  <a:tcPr marL="91421" marR="91421" marT="45661" marB="45661" anchor="ctr"/>
                </a:tc>
                <a:tc gridSpan="4">
                  <a:txBody>
                    <a:bodyPr/>
                    <a:lstStyle/>
                    <a:p>
                      <a:pPr algn="ctr"/>
                      <a:r>
                        <a:rPr lang="en-GB" sz="1100" dirty="0" smtClean="0"/>
                        <a:t>Period</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300" dirty="0">
                        <a:solidFill>
                          <a:schemeClr val="bg1"/>
                        </a:solidFill>
                      </a:endParaRPr>
                    </a:p>
                  </a:txBody>
                  <a:tcPr marL="91433" marR="91433" marT="45656" marB="45656" anchor="ctr"/>
                </a:tc>
                <a:tc hMerge="1">
                  <a:txBody>
                    <a:bodyPr/>
                    <a:lstStyle/>
                    <a:p>
                      <a:pPr algn="ctr"/>
                      <a:endParaRPr lang="en-GB" sz="1300" dirty="0">
                        <a:solidFill>
                          <a:schemeClr val="bg1"/>
                        </a:solidFill>
                      </a:endParaRPr>
                    </a:p>
                  </a:txBody>
                  <a:tcPr marL="91433" marR="91433" marT="45656" marB="45656"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457663">
                <a:tc vMerge="1">
                  <a:txBody>
                    <a:bodyPr/>
                    <a:lstStyle/>
                    <a:p>
                      <a:endParaRPr lang="en-GB" sz="1400" dirty="0">
                        <a:solidFill>
                          <a:schemeClr val="bg1"/>
                        </a:solidFill>
                      </a:endParaRPr>
                    </a:p>
                  </a:txBody>
                  <a:tcPr marL="91433" marR="91433" marT="45656" marB="45656" anchor="ctr"/>
                </a:tc>
                <a:tc>
                  <a:txBody>
                    <a:bodyPr/>
                    <a:lstStyle/>
                    <a:p>
                      <a:pPr algn="ctr"/>
                      <a:r>
                        <a:rPr lang="en-GB" sz="1100" b="1" dirty="0" smtClean="0">
                          <a:solidFill>
                            <a:schemeClr val="tx1"/>
                          </a:solidFill>
                        </a:rPr>
                        <a:t>2016/17</a:t>
                      </a:r>
                      <a:endParaRPr lang="en-GB" sz="1100" b="1" dirty="0">
                        <a:solidFill>
                          <a:schemeClr val="tx1"/>
                        </a:solidFill>
                      </a:endParaRPr>
                    </a:p>
                  </a:txBody>
                  <a:tcPr marL="91421" marR="91421" marT="45661" marB="45661" anchor="ctr"/>
                </a:tc>
                <a:tc>
                  <a:txBody>
                    <a:bodyPr/>
                    <a:lstStyle/>
                    <a:p>
                      <a:pPr algn="ctr"/>
                      <a:r>
                        <a:rPr lang="en-GB" sz="1100" b="1" dirty="0" smtClean="0"/>
                        <a:t>Summer</a:t>
                      </a:r>
                      <a:endParaRPr lang="en-GB" sz="1100" b="1" dirty="0">
                        <a:solidFill>
                          <a:schemeClr val="bg1"/>
                        </a:solidFill>
                      </a:endParaRPr>
                    </a:p>
                  </a:txBody>
                  <a:tcPr marL="91421" marR="91421" marT="45661" marB="45661" anchor="ctr"/>
                </a:tc>
                <a:tc>
                  <a:txBody>
                    <a:bodyPr/>
                    <a:lstStyle/>
                    <a:p>
                      <a:pPr algn="ctr"/>
                      <a:r>
                        <a:rPr lang="en-GB" sz="1100" b="1" dirty="0" smtClean="0"/>
                        <a:t>Autumn/Winter</a:t>
                      </a:r>
                      <a:endParaRPr lang="en-GB" sz="1100" b="1" dirty="0">
                        <a:solidFill>
                          <a:schemeClr val="bg1"/>
                        </a:solidFill>
                      </a:endParaRPr>
                    </a:p>
                  </a:txBody>
                  <a:tcPr marL="91421" marR="91421" marT="45661" marB="45661" anchor="ctr"/>
                </a:tc>
                <a:tc>
                  <a:txBody>
                    <a:bodyPr/>
                    <a:lstStyle/>
                    <a:p>
                      <a:pPr algn="ctr"/>
                      <a:r>
                        <a:rPr lang="en-GB" sz="1100" b="1" dirty="0" smtClean="0"/>
                        <a:t>Spring</a:t>
                      </a:r>
                      <a:endParaRPr lang="en-GB" sz="1100" b="1" dirty="0">
                        <a:solidFill>
                          <a:schemeClr val="bg1"/>
                        </a:solidFill>
                      </a:endParaRPr>
                    </a:p>
                  </a:txBody>
                  <a:tcPr marL="91421" marR="91421" marT="45661" marB="45661" anchor="ctr"/>
                </a:tc>
                <a:tc>
                  <a:txBody>
                    <a:bodyPr/>
                    <a:lstStyle/>
                    <a:p>
                      <a:pPr algn="ctr"/>
                      <a:r>
                        <a:rPr lang="en-GB" sz="1100" b="1" dirty="0" smtClean="0"/>
                        <a:t>West Cornwall</a:t>
                      </a:r>
                      <a:endParaRPr lang="en-GB" sz="1100" b="1" dirty="0">
                        <a:solidFill>
                          <a:schemeClr val="bg1"/>
                        </a:solidFill>
                      </a:endParaRPr>
                    </a:p>
                  </a:txBody>
                  <a:tcPr marL="91421" marR="91421" marT="45661" marB="45661" anchor="ctr"/>
                </a:tc>
                <a:tc>
                  <a:txBody>
                    <a:bodyPr/>
                    <a:lstStyle/>
                    <a:p>
                      <a:pPr algn="ctr"/>
                      <a:r>
                        <a:rPr lang="en-GB" sz="1100" b="1" dirty="0" smtClean="0"/>
                        <a:t>North Coast</a:t>
                      </a:r>
                      <a:endParaRPr lang="en-GB" sz="1100" b="1" dirty="0">
                        <a:solidFill>
                          <a:schemeClr val="bg1"/>
                        </a:solidFill>
                      </a:endParaRPr>
                    </a:p>
                  </a:txBody>
                  <a:tcPr marL="91421" marR="91421" marT="45661" marB="45661" anchor="ctr"/>
                </a:tc>
                <a:tc>
                  <a:txBody>
                    <a:bodyPr/>
                    <a:lstStyle/>
                    <a:p>
                      <a:pPr algn="ctr"/>
                      <a:r>
                        <a:rPr lang="en-GB" sz="1100" b="1" dirty="0" smtClean="0"/>
                        <a:t>South Coast</a:t>
                      </a:r>
                      <a:endParaRPr lang="en-GB" sz="1100" b="1" dirty="0">
                        <a:solidFill>
                          <a:schemeClr val="bg1"/>
                        </a:solidFill>
                      </a:endParaRPr>
                    </a:p>
                  </a:txBody>
                  <a:tcPr marL="91421" marR="91421" marT="45661" marB="45661" anchor="ctr"/>
                </a:tc>
                <a:tc>
                  <a:txBody>
                    <a:bodyPr/>
                    <a:lstStyle/>
                    <a:p>
                      <a:pPr algn="ctr"/>
                      <a:r>
                        <a:rPr lang="en-GB" sz="1100" b="1" dirty="0" smtClean="0"/>
                        <a:t>Bodmin/ Tamar Valley</a:t>
                      </a:r>
                      <a:endParaRPr lang="en-GB" sz="1100" b="1" dirty="0">
                        <a:solidFill>
                          <a:schemeClr val="bg1"/>
                        </a:solidFill>
                      </a:endParaRPr>
                    </a:p>
                  </a:txBody>
                  <a:tcPr marL="91421" marR="91421" marT="45661" marB="45661" anchor="ctr"/>
                </a:tc>
                <a:tc>
                  <a:txBody>
                    <a:bodyPr/>
                    <a:lstStyle/>
                    <a:p>
                      <a:pPr algn="ctr"/>
                      <a:r>
                        <a:rPr lang="en-GB" sz="1100" b="1" dirty="0" smtClean="0"/>
                        <a:t>Coastal</a:t>
                      </a:r>
                      <a:endParaRPr lang="en-GB" sz="1100" b="1" dirty="0">
                        <a:solidFill>
                          <a:schemeClr val="bg1"/>
                        </a:solidFill>
                      </a:endParaRPr>
                    </a:p>
                  </a:txBody>
                  <a:tcPr marL="91421" marR="91421" marT="45661" marB="45661" anchor="ctr"/>
                </a:tc>
                <a:tc>
                  <a:txBody>
                    <a:bodyPr/>
                    <a:lstStyle/>
                    <a:p>
                      <a:pPr algn="ctr"/>
                      <a:r>
                        <a:rPr lang="en-GB" sz="1100" b="1" dirty="0" smtClean="0"/>
                        <a:t>Urban</a:t>
                      </a:r>
                      <a:endParaRPr lang="en-GB" sz="1100" b="1" dirty="0">
                        <a:solidFill>
                          <a:schemeClr val="bg1"/>
                        </a:solidFill>
                      </a:endParaRPr>
                    </a:p>
                  </a:txBody>
                  <a:tcPr marL="91421" marR="91421" marT="45661" marB="45661" anchor="ctr"/>
                </a:tc>
                <a:tc>
                  <a:txBody>
                    <a:bodyPr/>
                    <a:lstStyle/>
                    <a:p>
                      <a:pPr algn="ctr"/>
                      <a:r>
                        <a:rPr lang="en-GB" sz="1100" b="1" dirty="0" smtClean="0"/>
                        <a:t>Rural</a:t>
                      </a:r>
                      <a:endParaRPr lang="en-GB" sz="1100" b="1" dirty="0">
                        <a:solidFill>
                          <a:schemeClr val="bg1"/>
                        </a:solidFill>
                      </a:endParaRPr>
                    </a:p>
                  </a:txBody>
                  <a:tcPr marL="91421" marR="91421" marT="45661" marB="45661" anchor="ctr"/>
                </a:tc>
              </a:tr>
              <a:tr h="344805">
                <a:tc>
                  <a:txBody>
                    <a:bodyPr/>
                    <a:lstStyle/>
                    <a:p>
                      <a:pPr marL="90488" indent="0" algn="l" fontAlgn="b"/>
                      <a:r>
                        <a:rPr lang="en-GB" sz="1100" b="0" i="0" u="none" strike="noStrike" dirty="0">
                          <a:solidFill>
                            <a:srgbClr val="000000"/>
                          </a:solidFill>
                          <a:effectLst/>
                          <a:latin typeface="Calibri" panose="020F0502020204030204" pitchFamily="34" charset="0"/>
                        </a:rPr>
                        <a:t>Small coastal town/village</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54%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49%</a:t>
                      </a:r>
                    </a:p>
                  </a:txBody>
                  <a:tcPr marL="9525" marR="9525" marT="9525" marB="0" anchor="ctr"/>
                </a:tc>
              </a:tr>
              <a:tr h="344805">
                <a:tc>
                  <a:txBody>
                    <a:bodyPr/>
                    <a:lstStyle/>
                    <a:p>
                      <a:pPr marL="90488" indent="0" algn="l" fontAlgn="b"/>
                      <a:r>
                        <a:rPr lang="en-GB" sz="1100" b="0" i="0" u="none" strike="noStrike" dirty="0">
                          <a:solidFill>
                            <a:srgbClr val="000000"/>
                          </a:solidFill>
                          <a:effectLst/>
                          <a:latin typeface="Calibri" panose="020F0502020204030204" pitchFamily="34" charset="0"/>
                        </a:rPr>
                        <a:t>Large coastal town/resort</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r>
              <a:tr h="344805">
                <a:tc>
                  <a:txBody>
                    <a:bodyPr/>
                    <a:lstStyle/>
                    <a:p>
                      <a:pPr marL="90488" indent="0" algn="l" fontAlgn="b"/>
                      <a:r>
                        <a:rPr lang="en-GB" sz="1100" b="0" i="0" u="none" strike="noStrike" dirty="0">
                          <a:solidFill>
                            <a:srgbClr val="000000"/>
                          </a:solidFill>
                          <a:effectLst/>
                          <a:latin typeface="Calibri" panose="020F0502020204030204" pitchFamily="34" charset="0"/>
                        </a:rPr>
                        <a:t>Countryside/village </a:t>
                      </a:r>
                      <a:endParaRPr lang="en-GB" sz="1100" b="0" i="0" u="none" strike="noStrike" dirty="0" smtClean="0">
                        <a:solidFill>
                          <a:srgbClr val="000000"/>
                        </a:solidFill>
                        <a:effectLst/>
                        <a:latin typeface="Calibri" panose="020F0502020204030204" pitchFamily="34" charset="0"/>
                      </a:endParaRPr>
                    </a:p>
                    <a:p>
                      <a:pPr marL="90488" indent="0" algn="l" fontAlgn="b"/>
                      <a:r>
                        <a:rPr lang="en-GB" sz="1100" b="0" i="0" u="none" strike="noStrike" dirty="0" smtClean="0">
                          <a:solidFill>
                            <a:srgbClr val="000000"/>
                          </a:solidFill>
                          <a:effectLst/>
                          <a:latin typeface="Calibri" panose="020F0502020204030204" pitchFamily="34" charset="0"/>
                        </a:rPr>
                        <a:t>(</a:t>
                      </a:r>
                      <a:r>
                        <a:rPr lang="en-GB" sz="1100" b="0" i="0" u="none" strike="noStrike" dirty="0">
                          <a:solidFill>
                            <a:srgbClr val="000000"/>
                          </a:solidFill>
                          <a:effectLst/>
                          <a:latin typeface="Calibri" panose="020F0502020204030204" pitchFamily="34" charset="0"/>
                        </a:rPr>
                        <a:t>non-coastal)</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32%</a:t>
                      </a:r>
                    </a:p>
                  </a:txBody>
                  <a:tcPr marL="9525" marR="9525" marT="9525" marB="0" anchor="ctr"/>
                </a:tc>
              </a:tr>
              <a:tr h="344805">
                <a:tc>
                  <a:txBody>
                    <a:bodyPr/>
                    <a:lstStyle/>
                    <a:p>
                      <a:pPr marL="90488" indent="0" algn="l" fontAlgn="b"/>
                      <a:r>
                        <a:rPr lang="en-GB" sz="1100" b="0" i="0" u="none" strike="noStrike" dirty="0">
                          <a:solidFill>
                            <a:srgbClr val="000000"/>
                          </a:solidFill>
                          <a:effectLst/>
                          <a:latin typeface="Calibri" panose="020F0502020204030204" pitchFamily="34" charset="0"/>
                        </a:rPr>
                        <a:t>Large city/town </a:t>
                      </a:r>
                      <a:endParaRPr lang="en-GB" sz="1100" b="0" i="0" u="none" strike="noStrike" dirty="0" smtClean="0">
                        <a:solidFill>
                          <a:srgbClr val="000000"/>
                        </a:solidFill>
                        <a:effectLst/>
                        <a:latin typeface="Calibri" panose="020F0502020204030204" pitchFamily="34" charset="0"/>
                      </a:endParaRPr>
                    </a:p>
                    <a:p>
                      <a:pPr marL="90488" indent="0" algn="l" fontAlgn="b"/>
                      <a:r>
                        <a:rPr lang="en-GB" sz="1100" b="0" i="0" u="none" strike="noStrike" dirty="0" smtClean="0">
                          <a:solidFill>
                            <a:srgbClr val="000000"/>
                          </a:solidFill>
                          <a:effectLst/>
                          <a:latin typeface="Calibri" panose="020F0502020204030204" pitchFamily="34" charset="0"/>
                        </a:rPr>
                        <a:t>(non-coastal</a:t>
                      </a:r>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r>
            </a:tbl>
          </a:graphicData>
        </a:graphic>
      </p:graphicFrame>
      <p:sp>
        <p:nvSpPr>
          <p:cNvPr id="13" name="TextBox 12"/>
          <p:cNvSpPr txBox="1"/>
          <p:nvPr/>
        </p:nvSpPr>
        <p:spPr>
          <a:xfrm>
            <a:off x="303082" y="872204"/>
            <a:ext cx="4094764" cy="2523768"/>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Small coastal towns and villages were chosen by the largest proportion of staying visitors across all periods, areas and locations.</a:t>
            </a:r>
          </a:p>
          <a:p>
            <a:pPr marL="285750" indent="-285750">
              <a:buFont typeface="Arial" panose="020B0604020202020204" pitchFamily="34" charset="0"/>
              <a:buChar char="•"/>
            </a:pPr>
            <a:endParaRPr lang="en-GB" sz="1400" dirty="0" smtClean="0">
              <a:latin typeface="+mn-lt"/>
            </a:endParaRPr>
          </a:p>
          <a:p>
            <a:pPr marL="285750" indent="-285750">
              <a:buFont typeface="Arial" panose="020B0604020202020204" pitchFamily="34" charset="0"/>
              <a:buChar char="•"/>
            </a:pPr>
            <a:r>
              <a:rPr lang="en-GB" sz="1400" dirty="0" smtClean="0">
                <a:latin typeface="+mn-lt"/>
              </a:rPr>
              <a:t>In most cases the next largest proportion of visitors were staying in large coastal towns or resorts with the following exceptions in the analysis segments where non-coastal countryside and villages were larger;  Summer (24%), Bodmin/Tamar Valley (38%) and Rural (32%).</a:t>
            </a:r>
            <a:endParaRPr lang="en-GB" sz="1400" dirty="0">
              <a:latin typeface="+mn-lt"/>
            </a:endParaRPr>
          </a:p>
          <a:p>
            <a:pPr marL="285750" indent="-285750">
              <a:buFont typeface="Arial" panose="020B0604020202020204" pitchFamily="34" charset="0"/>
              <a:buChar char="•"/>
            </a:pPr>
            <a:endParaRPr lang="en-GB" dirty="0">
              <a:latin typeface="+mn-lt"/>
            </a:endParaRPr>
          </a:p>
        </p:txBody>
      </p:sp>
      <p:graphicFrame>
        <p:nvGraphicFramePr>
          <p:cNvPr id="8" name="Chart 7"/>
          <p:cNvGraphicFramePr/>
          <p:nvPr>
            <p:extLst/>
          </p:nvPr>
        </p:nvGraphicFramePr>
        <p:xfrm>
          <a:off x="4596718" y="974999"/>
          <a:ext cx="4415678" cy="303006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04210" y="6544579"/>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Tree>
    <p:extLst>
      <p:ext uri="{BB962C8B-B14F-4D97-AF65-F5344CB8AC3E}">
        <p14:creationId xmlns:p14="http://schemas.microsoft.com/office/powerpoint/2010/main" val="1479193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4"/>
          <p:cNvGraphicFramePr>
            <a:graphicFrameLocks/>
          </p:cNvGraphicFramePr>
          <p:nvPr>
            <p:extLst>
              <p:ext uri="{D42A27DB-BD31-4B8C-83A1-F6EECF244321}">
                <p14:modId xmlns:p14="http://schemas.microsoft.com/office/powerpoint/2010/main" val="1089560781"/>
              </p:ext>
            </p:extLst>
          </p:nvPr>
        </p:nvGraphicFramePr>
        <p:xfrm>
          <a:off x="160023" y="724128"/>
          <a:ext cx="5492097" cy="380893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a:xfrm>
            <a:off x="2699792" y="6605076"/>
            <a:ext cx="2133600" cy="365125"/>
          </a:xfrm>
        </p:spPr>
        <p:txBody>
          <a:bodyPr/>
          <a:lstStyle/>
          <a:p>
            <a:pPr>
              <a:defRPr/>
            </a:pPr>
            <a:fld id="{192C2386-BE0F-4E30-A7E8-DD60A8DC8C5A}" type="slidenum">
              <a:rPr lang="en-GB" altLang="en-US" sz="1000" smtClean="0">
                <a:latin typeface="+mn-lt"/>
              </a:rPr>
              <a:pPr>
                <a:defRPr/>
              </a:pPr>
              <a:t>24</a:t>
            </a:fld>
            <a:endParaRPr lang="en-GB" altLang="en-US" sz="1000" dirty="0">
              <a:latin typeface="+mn-lt"/>
            </a:endParaRPr>
          </a:p>
        </p:txBody>
      </p:sp>
      <p:sp>
        <p:nvSpPr>
          <p:cNvPr id="4" name="TextBox 3"/>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2016/17 saw an increase in secondary/additional holidays</a:t>
            </a:r>
            <a:endParaRPr lang="en-GB" sz="2700" dirty="0">
              <a:solidFill>
                <a:schemeClr val="accent5"/>
              </a:solidFill>
              <a:latin typeface="+mn-lt"/>
            </a:endParaRPr>
          </a:p>
        </p:txBody>
      </p:sp>
      <p:graphicFrame>
        <p:nvGraphicFramePr>
          <p:cNvPr id="7" name="Table 6"/>
          <p:cNvGraphicFramePr>
            <a:graphicFrameLocks noGrp="1"/>
          </p:cNvGraphicFramePr>
          <p:nvPr>
            <p:extLst/>
          </p:nvPr>
        </p:nvGraphicFramePr>
        <p:xfrm>
          <a:off x="160023" y="4653136"/>
          <a:ext cx="8880786" cy="1992844"/>
        </p:xfrm>
        <a:graphic>
          <a:graphicData uri="http://schemas.openxmlformats.org/drawingml/2006/table">
            <a:tbl>
              <a:tblPr firstRow="1" bandRow="1">
                <a:tableStyleId>{7DF18680-E054-41AD-8BC1-D1AEF772440D}</a:tableStyleId>
              </a:tblPr>
              <a:tblGrid>
                <a:gridCol w="1656000"/>
                <a:gridCol w="688614"/>
                <a:gridCol w="688614"/>
                <a:gridCol w="724857"/>
                <a:gridCol w="672491"/>
                <a:gridCol w="724857"/>
                <a:gridCol w="672491"/>
                <a:gridCol w="648000"/>
                <a:gridCol w="672491"/>
                <a:gridCol w="652371"/>
                <a:gridCol w="576000"/>
                <a:gridCol w="504000"/>
              </a:tblGrid>
              <a:tr h="241447">
                <a:tc rowSpan="2">
                  <a:txBody>
                    <a:bodyPr/>
                    <a:lstStyle/>
                    <a:p>
                      <a:r>
                        <a:rPr lang="en-GB" sz="1100" dirty="0" smtClean="0"/>
                        <a:t>Would</a:t>
                      </a:r>
                      <a:r>
                        <a:rPr lang="en-GB" sz="1100" baseline="0" dirty="0" smtClean="0"/>
                        <a:t> you describe this trip as your….?</a:t>
                      </a:r>
                      <a:endParaRPr lang="en-GB" sz="1100" dirty="0">
                        <a:solidFill>
                          <a:schemeClr val="bg1"/>
                        </a:solidFill>
                      </a:endParaRPr>
                    </a:p>
                  </a:txBody>
                  <a:tcPr marL="91421" marR="91421" marT="45661" marB="45661" anchor="ctr"/>
                </a:tc>
                <a:tc gridSpan="4">
                  <a:txBody>
                    <a:bodyPr/>
                    <a:lstStyle/>
                    <a:p>
                      <a:pPr algn="ctr"/>
                      <a:r>
                        <a:rPr lang="en-GB" sz="1100" dirty="0" smtClean="0"/>
                        <a:t>Period</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300" dirty="0">
                        <a:solidFill>
                          <a:schemeClr val="bg1"/>
                        </a:solidFill>
                      </a:endParaRPr>
                    </a:p>
                  </a:txBody>
                  <a:tcPr marL="91433" marR="91433" marT="45656" marB="45656" anchor="ctr"/>
                </a:tc>
                <a:tc hMerge="1">
                  <a:txBody>
                    <a:bodyPr/>
                    <a:lstStyle/>
                    <a:p>
                      <a:pPr algn="ctr"/>
                      <a:endParaRPr lang="en-GB" sz="1300" dirty="0">
                        <a:solidFill>
                          <a:schemeClr val="bg1"/>
                        </a:solidFill>
                      </a:endParaRPr>
                    </a:p>
                  </a:txBody>
                  <a:tcPr marL="91433" marR="91433" marT="45656" marB="45656"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554051">
                <a:tc vMerge="1">
                  <a:txBody>
                    <a:bodyPr/>
                    <a:lstStyle/>
                    <a:p>
                      <a:endParaRPr lang="en-GB" sz="1400" dirty="0">
                        <a:solidFill>
                          <a:schemeClr val="bg1"/>
                        </a:solidFill>
                      </a:endParaRPr>
                    </a:p>
                  </a:txBody>
                  <a:tcPr marL="91433" marR="91433" marT="45656" marB="45656" anchor="ctr"/>
                </a:tc>
                <a:tc>
                  <a:txBody>
                    <a:bodyPr/>
                    <a:lstStyle/>
                    <a:p>
                      <a:pPr algn="ctr"/>
                      <a:r>
                        <a:rPr lang="en-GB" sz="1100" b="1" dirty="0" smtClean="0">
                          <a:solidFill>
                            <a:schemeClr val="tx1"/>
                          </a:solidFill>
                        </a:rPr>
                        <a:t>2016/17</a:t>
                      </a:r>
                      <a:endParaRPr lang="en-GB" sz="1100" b="1" dirty="0">
                        <a:solidFill>
                          <a:schemeClr val="tx1"/>
                        </a:solidFill>
                      </a:endParaRPr>
                    </a:p>
                  </a:txBody>
                  <a:tcPr marL="91421" marR="91421" marT="45661" marB="45661" anchor="ctr"/>
                </a:tc>
                <a:tc>
                  <a:txBody>
                    <a:bodyPr/>
                    <a:lstStyle/>
                    <a:p>
                      <a:pPr algn="ctr"/>
                      <a:r>
                        <a:rPr lang="en-GB" sz="1100" b="1" dirty="0" smtClean="0"/>
                        <a:t>Summer</a:t>
                      </a:r>
                      <a:endParaRPr lang="en-GB" sz="1100" b="1" dirty="0">
                        <a:solidFill>
                          <a:schemeClr val="bg1"/>
                        </a:solidFill>
                      </a:endParaRPr>
                    </a:p>
                  </a:txBody>
                  <a:tcPr marL="91421" marR="91421" marT="45661" marB="45661" anchor="ctr"/>
                </a:tc>
                <a:tc>
                  <a:txBody>
                    <a:bodyPr/>
                    <a:lstStyle/>
                    <a:p>
                      <a:pPr algn="ctr"/>
                      <a:r>
                        <a:rPr lang="en-GB" sz="1100" b="1" dirty="0" smtClean="0"/>
                        <a:t>Autumn/Winter</a:t>
                      </a:r>
                      <a:endParaRPr lang="en-GB" sz="1100" b="1" dirty="0">
                        <a:solidFill>
                          <a:schemeClr val="bg1"/>
                        </a:solidFill>
                      </a:endParaRPr>
                    </a:p>
                  </a:txBody>
                  <a:tcPr marL="91421" marR="91421" marT="45661" marB="45661" anchor="ctr"/>
                </a:tc>
                <a:tc>
                  <a:txBody>
                    <a:bodyPr/>
                    <a:lstStyle/>
                    <a:p>
                      <a:pPr algn="ctr"/>
                      <a:r>
                        <a:rPr lang="en-GB" sz="1100" b="1" dirty="0" smtClean="0"/>
                        <a:t>Spring</a:t>
                      </a:r>
                      <a:endParaRPr lang="en-GB" sz="1100" b="1" dirty="0">
                        <a:solidFill>
                          <a:schemeClr val="bg1"/>
                        </a:solidFill>
                      </a:endParaRPr>
                    </a:p>
                  </a:txBody>
                  <a:tcPr marL="91421" marR="91421" marT="45661" marB="45661" anchor="ctr"/>
                </a:tc>
                <a:tc>
                  <a:txBody>
                    <a:bodyPr/>
                    <a:lstStyle/>
                    <a:p>
                      <a:pPr algn="ctr"/>
                      <a:r>
                        <a:rPr lang="en-GB" sz="1100" b="1" dirty="0" smtClean="0"/>
                        <a:t>West Cornwall</a:t>
                      </a:r>
                      <a:endParaRPr lang="en-GB" sz="1100" b="1" dirty="0">
                        <a:solidFill>
                          <a:schemeClr val="bg1"/>
                        </a:solidFill>
                      </a:endParaRPr>
                    </a:p>
                  </a:txBody>
                  <a:tcPr marL="91421" marR="91421" marT="45661" marB="45661" anchor="ctr"/>
                </a:tc>
                <a:tc>
                  <a:txBody>
                    <a:bodyPr/>
                    <a:lstStyle/>
                    <a:p>
                      <a:pPr algn="ctr"/>
                      <a:r>
                        <a:rPr lang="en-GB" sz="1100" b="1" dirty="0" smtClean="0"/>
                        <a:t>North Coast</a:t>
                      </a:r>
                      <a:endParaRPr lang="en-GB" sz="1100" b="1" dirty="0">
                        <a:solidFill>
                          <a:schemeClr val="bg1"/>
                        </a:solidFill>
                      </a:endParaRPr>
                    </a:p>
                  </a:txBody>
                  <a:tcPr marL="91421" marR="91421" marT="45661" marB="45661" anchor="ctr"/>
                </a:tc>
                <a:tc>
                  <a:txBody>
                    <a:bodyPr/>
                    <a:lstStyle/>
                    <a:p>
                      <a:pPr algn="ctr"/>
                      <a:r>
                        <a:rPr lang="en-GB" sz="1100" b="1" dirty="0" smtClean="0"/>
                        <a:t>South Coast</a:t>
                      </a:r>
                      <a:endParaRPr lang="en-GB" sz="1100" b="1" dirty="0">
                        <a:solidFill>
                          <a:schemeClr val="bg1"/>
                        </a:solidFill>
                      </a:endParaRPr>
                    </a:p>
                  </a:txBody>
                  <a:tcPr marL="91421" marR="91421" marT="45661" marB="45661" anchor="ctr"/>
                </a:tc>
                <a:tc>
                  <a:txBody>
                    <a:bodyPr/>
                    <a:lstStyle/>
                    <a:p>
                      <a:pPr algn="ctr"/>
                      <a:r>
                        <a:rPr lang="en-GB" sz="1100" b="1" dirty="0" smtClean="0"/>
                        <a:t>Bodmin/ Tamar Valley</a:t>
                      </a:r>
                      <a:endParaRPr lang="en-GB" sz="1100" b="1" dirty="0">
                        <a:solidFill>
                          <a:schemeClr val="bg1"/>
                        </a:solidFill>
                      </a:endParaRPr>
                    </a:p>
                  </a:txBody>
                  <a:tcPr marL="91421" marR="91421" marT="45661" marB="45661" anchor="ctr"/>
                </a:tc>
                <a:tc>
                  <a:txBody>
                    <a:bodyPr/>
                    <a:lstStyle/>
                    <a:p>
                      <a:pPr algn="ctr"/>
                      <a:r>
                        <a:rPr lang="en-GB" sz="1100" b="1" dirty="0" smtClean="0"/>
                        <a:t>Coastal</a:t>
                      </a:r>
                      <a:endParaRPr lang="en-GB" sz="1100" b="1" dirty="0">
                        <a:solidFill>
                          <a:schemeClr val="bg1"/>
                        </a:solidFill>
                      </a:endParaRPr>
                    </a:p>
                  </a:txBody>
                  <a:tcPr marL="91421" marR="91421" marT="45661" marB="45661" anchor="ctr"/>
                </a:tc>
                <a:tc>
                  <a:txBody>
                    <a:bodyPr/>
                    <a:lstStyle/>
                    <a:p>
                      <a:pPr algn="ctr"/>
                      <a:r>
                        <a:rPr lang="en-GB" sz="1100" b="1" dirty="0" smtClean="0"/>
                        <a:t>Urban</a:t>
                      </a:r>
                      <a:endParaRPr lang="en-GB" sz="1100" b="1" dirty="0">
                        <a:solidFill>
                          <a:schemeClr val="bg1"/>
                        </a:solidFill>
                      </a:endParaRPr>
                    </a:p>
                  </a:txBody>
                  <a:tcPr marL="91421" marR="91421" marT="45661" marB="45661" anchor="ctr"/>
                </a:tc>
                <a:tc>
                  <a:txBody>
                    <a:bodyPr/>
                    <a:lstStyle/>
                    <a:p>
                      <a:pPr algn="ctr"/>
                      <a:r>
                        <a:rPr lang="en-GB" sz="1100" b="1" dirty="0" smtClean="0"/>
                        <a:t>Rural</a:t>
                      </a:r>
                      <a:endParaRPr lang="en-GB" sz="1100" b="1" dirty="0">
                        <a:solidFill>
                          <a:schemeClr val="bg1"/>
                        </a:solidFill>
                      </a:endParaRPr>
                    </a:p>
                  </a:txBody>
                  <a:tcPr marL="91421" marR="91421" marT="45661" marB="45661" anchor="ctr"/>
                </a:tc>
              </a:tr>
              <a:tr h="264945">
                <a:tc>
                  <a:txBody>
                    <a:bodyPr/>
                    <a:lstStyle/>
                    <a:p>
                      <a:pPr marL="90488" indent="0" algn="l" fontAlgn="b"/>
                      <a:r>
                        <a:rPr lang="en-GB" sz="1100" b="0" i="0" u="none" strike="noStrike" dirty="0">
                          <a:solidFill>
                            <a:srgbClr val="000000"/>
                          </a:solidFill>
                          <a:effectLst/>
                          <a:latin typeface="Calibri" panose="020F0502020204030204" pitchFamily="34" charset="0"/>
                        </a:rPr>
                        <a:t>Main holiday of year</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43%</a:t>
                      </a:r>
                    </a:p>
                  </a:txBody>
                  <a:tcPr marL="9525" marR="9525" marT="9525" marB="0" anchor="ctr"/>
                </a:tc>
              </a:tr>
              <a:tr h="321484">
                <a:tc>
                  <a:txBody>
                    <a:bodyPr/>
                    <a:lstStyle/>
                    <a:p>
                      <a:pPr marL="90488" indent="0" algn="l" fontAlgn="b"/>
                      <a:r>
                        <a:rPr lang="en-GB" sz="1100" b="0" i="0" u="none" strike="noStrike" dirty="0">
                          <a:solidFill>
                            <a:srgbClr val="000000"/>
                          </a:solidFill>
                          <a:effectLst/>
                          <a:latin typeface="Calibri" panose="020F0502020204030204" pitchFamily="34" charset="0"/>
                        </a:rPr>
                        <a:t>Secondary/additional holiday</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51%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40%</a:t>
                      </a:r>
                    </a:p>
                  </a:txBody>
                  <a:tcPr marL="9525" marR="9525" marT="9525" marB="0" anchor="ctr"/>
                </a:tc>
              </a:tr>
              <a:tr h="264945">
                <a:tc>
                  <a:txBody>
                    <a:bodyPr/>
                    <a:lstStyle/>
                    <a:p>
                      <a:pPr marL="90488" indent="0" algn="l" fontAlgn="b"/>
                      <a:r>
                        <a:rPr lang="en-GB" sz="1100" b="0" i="0" u="none" strike="noStrike" dirty="0">
                          <a:solidFill>
                            <a:srgbClr val="000000"/>
                          </a:solidFill>
                          <a:effectLst/>
                          <a:latin typeface="Calibri" panose="020F0502020204030204" pitchFamily="34" charset="0"/>
                        </a:rPr>
                        <a:t>A short break</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r>
              <a:tr h="264945">
                <a:tc>
                  <a:txBody>
                    <a:bodyPr/>
                    <a:lstStyle/>
                    <a:p>
                      <a:pPr marL="90488" indent="0" algn="l" fontAlgn="b"/>
                      <a:r>
                        <a:rPr lang="en-GB" sz="1100" b="0" i="0" u="none" strike="noStrike" dirty="0">
                          <a:solidFill>
                            <a:srgbClr val="000000"/>
                          </a:solidFill>
                          <a:effectLst/>
                          <a:latin typeface="Calibri" panose="020F0502020204030204" pitchFamily="34" charset="0"/>
                        </a:rPr>
                        <a:t>Other</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r>
            </a:tbl>
          </a:graphicData>
        </a:graphic>
      </p:graphicFrame>
      <p:sp>
        <p:nvSpPr>
          <p:cNvPr id="5" name="Rectangle 4"/>
          <p:cNvSpPr/>
          <p:nvPr/>
        </p:nvSpPr>
        <p:spPr>
          <a:xfrm>
            <a:off x="683568" y="836712"/>
            <a:ext cx="864096" cy="3096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5868143" y="670817"/>
            <a:ext cx="3172665" cy="3970318"/>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51% of staying visitors classed their trip to Cornwall as a secondary/additional holiday and increase of 9% on 2015/16 and the highest proportion across the analysis years.</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The growth in additional holidays was at the expense of short breaks which decreased from 31% in 2015/16 to 23% in 2016/17 and to the lowest level of all analysis years.  However, it could be expected that this could result in an overall growth in visitor nights spent in the county.</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Main holidays increased slightly to 25% of staying visits.</a:t>
            </a:r>
            <a:endParaRPr lang="en-GB" dirty="0">
              <a:latin typeface="+mn-lt"/>
            </a:endParaRPr>
          </a:p>
        </p:txBody>
      </p:sp>
    </p:spTree>
    <p:extLst>
      <p:ext uri="{BB962C8B-B14F-4D97-AF65-F5344CB8AC3E}">
        <p14:creationId xmlns:p14="http://schemas.microsoft.com/office/powerpoint/2010/main" val="2102095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4"/>
          <p:cNvGraphicFramePr>
            <a:graphicFrameLocks/>
          </p:cNvGraphicFramePr>
          <p:nvPr>
            <p:extLst>
              <p:ext uri="{D42A27DB-BD31-4B8C-83A1-F6EECF244321}">
                <p14:modId xmlns:p14="http://schemas.microsoft.com/office/powerpoint/2010/main" val="1638766840"/>
              </p:ext>
            </p:extLst>
          </p:nvPr>
        </p:nvGraphicFramePr>
        <p:xfrm>
          <a:off x="3452822" y="836712"/>
          <a:ext cx="5587987" cy="3811412"/>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a:xfrm>
            <a:off x="2555776" y="6492875"/>
            <a:ext cx="2133600" cy="365125"/>
          </a:xfrm>
        </p:spPr>
        <p:txBody>
          <a:bodyPr/>
          <a:lstStyle/>
          <a:p>
            <a:pPr>
              <a:defRPr/>
            </a:pPr>
            <a:fld id="{192C2386-BE0F-4E30-A7E8-DD60A8DC8C5A}" type="slidenum">
              <a:rPr lang="en-GB" altLang="en-US" sz="1000" smtClean="0">
                <a:latin typeface="+mn-lt"/>
              </a:rPr>
              <a:pPr>
                <a:defRPr/>
              </a:pPr>
              <a:t>25</a:t>
            </a:fld>
            <a:endParaRPr lang="en-GB" altLang="en-US" sz="1000" dirty="0">
              <a:latin typeface="+mn-lt"/>
            </a:endParaRPr>
          </a:p>
        </p:txBody>
      </p:sp>
      <p:sp>
        <p:nvSpPr>
          <p:cNvPr id="4" name="TextBox 3"/>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9% of staying visits were instead of a trip overseas</a:t>
            </a:r>
            <a:endParaRPr lang="en-GB" sz="2700" dirty="0">
              <a:solidFill>
                <a:schemeClr val="accent5"/>
              </a:solidFill>
              <a:latin typeface="+mn-lt"/>
            </a:endParaRPr>
          </a:p>
        </p:txBody>
      </p:sp>
      <p:graphicFrame>
        <p:nvGraphicFramePr>
          <p:cNvPr id="7" name="Table 6"/>
          <p:cNvGraphicFramePr>
            <a:graphicFrameLocks noGrp="1"/>
          </p:cNvGraphicFramePr>
          <p:nvPr>
            <p:extLst/>
          </p:nvPr>
        </p:nvGraphicFramePr>
        <p:xfrm>
          <a:off x="160023" y="4795087"/>
          <a:ext cx="8880786" cy="1713853"/>
        </p:xfrm>
        <a:graphic>
          <a:graphicData uri="http://schemas.openxmlformats.org/drawingml/2006/table">
            <a:tbl>
              <a:tblPr firstRow="1" bandRow="1">
                <a:tableStyleId>{7DF18680-E054-41AD-8BC1-D1AEF772440D}</a:tableStyleId>
              </a:tblPr>
              <a:tblGrid>
                <a:gridCol w="1656000"/>
                <a:gridCol w="688614"/>
                <a:gridCol w="688614"/>
                <a:gridCol w="724857"/>
                <a:gridCol w="672491"/>
                <a:gridCol w="724857"/>
                <a:gridCol w="672491"/>
                <a:gridCol w="648000"/>
                <a:gridCol w="672491"/>
                <a:gridCol w="652371"/>
                <a:gridCol w="576000"/>
                <a:gridCol w="504000"/>
              </a:tblGrid>
              <a:tr h="199443">
                <a:tc rowSpan="2">
                  <a:txBody>
                    <a:bodyPr/>
                    <a:lstStyle/>
                    <a:p>
                      <a:r>
                        <a:rPr lang="en-GB" sz="1100" baseline="0" dirty="0" smtClean="0"/>
                        <a:t>Does this trip to Cornwall replace a holiday that would normally be taken abroad?</a:t>
                      </a:r>
                      <a:endParaRPr lang="en-GB" sz="1100" dirty="0">
                        <a:solidFill>
                          <a:schemeClr val="bg1"/>
                        </a:solidFill>
                      </a:endParaRPr>
                    </a:p>
                  </a:txBody>
                  <a:tcPr marL="91421" marR="91421" marT="45661" marB="45661" anchor="ctr"/>
                </a:tc>
                <a:tc gridSpan="4">
                  <a:txBody>
                    <a:bodyPr/>
                    <a:lstStyle/>
                    <a:p>
                      <a:pPr algn="ctr"/>
                      <a:r>
                        <a:rPr lang="en-GB" sz="1100" dirty="0" smtClean="0"/>
                        <a:t>Period</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300" dirty="0">
                        <a:solidFill>
                          <a:schemeClr val="bg1"/>
                        </a:solidFill>
                      </a:endParaRPr>
                    </a:p>
                  </a:txBody>
                  <a:tcPr marL="91433" marR="91433" marT="45656" marB="45656" anchor="ctr"/>
                </a:tc>
                <a:tc hMerge="1">
                  <a:txBody>
                    <a:bodyPr/>
                    <a:lstStyle/>
                    <a:p>
                      <a:pPr algn="ctr"/>
                      <a:endParaRPr lang="en-GB" sz="1300" dirty="0">
                        <a:solidFill>
                          <a:schemeClr val="bg1"/>
                        </a:solidFill>
                      </a:endParaRPr>
                    </a:p>
                  </a:txBody>
                  <a:tcPr marL="91433" marR="91433" marT="45656" marB="45656"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457663">
                <a:tc vMerge="1">
                  <a:txBody>
                    <a:bodyPr/>
                    <a:lstStyle/>
                    <a:p>
                      <a:endParaRPr lang="en-GB" sz="1400" dirty="0">
                        <a:solidFill>
                          <a:schemeClr val="bg1"/>
                        </a:solidFill>
                      </a:endParaRPr>
                    </a:p>
                  </a:txBody>
                  <a:tcPr marL="91433" marR="91433" marT="45656" marB="45656" anchor="ctr"/>
                </a:tc>
                <a:tc>
                  <a:txBody>
                    <a:bodyPr/>
                    <a:lstStyle/>
                    <a:p>
                      <a:pPr algn="ctr"/>
                      <a:r>
                        <a:rPr lang="en-GB" sz="1100" b="1" dirty="0" smtClean="0">
                          <a:solidFill>
                            <a:schemeClr val="tx1"/>
                          </a:solidFill>
                        </a:rPr>
                        <a:t>2016/17</a:t>
                      </a:r>
                      <a:endParaRPr lang="en-GB" sz="1100" b="1" dirty="0">
                        <a:solidFill>
                          <a:schemeClr val="tx1"/>
                        </a:solidFill>
                      </a:endParaRPr>
                    </a:p>
                  </a:txBody>
                  <a:tcPr marL="91421" marR="91421" marT="45661" marB="45661" anchor="ctr"/>
                </a:tc>
                <a:tc>
                  <a:txBody>
                    <a:bodyPr/>
                    <a:lstStyle/>
                    <a:p>
                      <a:pPr algn="ctr"/>
                      <a:r>
                        <a:rPr lang="en-GB" sz="1100" b="1" dirty="0" smtClean="0"/>
                        <a:t>Summer</a:t>
                      </a:r>
                      <a:endParaRPr lang="en-GB" sz="1100" b="1" dirty="0">
                        <a:solidFill>
                          <a:schemeClr val="bg1"/>
                        </a:solidFill>
                      </a:endParaRPr>
                    </a:p>
                  </a:txBody>
                  <a:tcPr marL="91421" marR="91421" marT="45661" marB="45661" anchor="ctr"/>
                </a:tc>
                <a:tc>
                  <a:txBody>
                    <a:bodyPr/>
                    <a:lstStyle/>
                    <a:p>
                      <a:pPr algn="ctr"/>
                      <a:r>
                        <a:rPr lang="en-GB" sz="1100" b="1" dirty="0" smtClean="0"/>
                        <a:t>Autumn/Winter</a:t>
                      </a:r>
                      <a:endParaRPr lang="en-GB" sz="1100" b="1" dirty="0">
                        <a:solidFill>
                          <a:schemeClr val="bg1"/>
                        </a:solidFill>
                      </a:endParaRPr>
                    </a:p>
                  </a:txBody>
                  <a:tcPr marL="91421" marR="91421" marT="45661" marB="45661" anchor="ctr"/>
                </a:tc>
                <a:tc>
                  <a:txBody>
                    <a:bodyPr/>
                    <a:lstStyle/>
                    <a:p>
                      <a:pPr algn="ctr"/>
                      <a:r>
                        <a:rPr lang="en-GB" sz="1100" b="1" dirty="0" smtClean="0"/>
                        <a:t>Spring</a:t>
                      </a:r>
                      <a:endParaRPr lang="en-GB" sz="1100" b="1" dirty="0">
                        <a:solidFill>
                          <a:schemeClr val="bg1"/>
                        </a:solidFill>
                      </a:endParaRPr>
                    </a:p>
                  </a:txBody>
                  <a:tcPr marL="91421" marR="91421" marT="45661" marB="45661" anchor="ctr"/>
                </a:tc>
                <a:tc>
                  <a:txBody>
                    <a:bodyPr/>
                    <a:lstStyle/>
                    <a:p>
                      <a:pPr algn="ctr"/>
                      <a:r>
                        <a:rPr lang="en-GB" sz="1100" b="1" dirty="0" smtClean="0"/>
                        <a:t>West Cornwall</a:t>
                      </a:r>
                      <a:endParaRPr lang="en-GB" sz="1100" b="1" dirty="0">
                        <a:solidFill>
                          <a:schemeClr val="bg1"/>
                        </a:solidFill>
                      </a:endParaRPr>
                    </a:p>
                  </a:txBody>
                  <a:tcPr marL="91421" marR="91421" marT="45661" marB="45661" anchor="ctr"/>
                </a:tc>
                <a:tc>
                  <a:txBody>
                    <a:bodyPr/>
                    <a:lstStyle/>
                    <a:p>
                      <a:pPr algn="ctr"/>
                      <a:r>
                        <a:rPr lang="en-GB" sz="1100" b="1" dirty="0" smtClean="0"/>
                        <a:t>North Coast</a:t>
                      </a:r>
                      <a:endParaRPr lang="en-GB" sz="1100" b="1" dirty="0">
                        <a:solidFill>
                          <a:schemeClr val="bg1"/>
                        </a:solidFill>
                      </a:endParaRPr>
                    </a:p>
                  </a:txBody>
                  <a:tcPr marL="91421" marR="91421" marT="45661" marB="45661" anchor="ctr"/>
                </a:tc>
                <a:tc>
                  <a:txBody>
                    <a:bodyPr/>
                    <a:lstStyle/>
                    <a:p>
                      <a:pPr algn="ctr"/>
                      <a:r>
                        <a:rPr lang="en-GB" sz="1100" b="1" dirty="0" smtClean="0"/>
                        <a:t>South Coast</a:t>
                      </a:r>
                      <a:endParaRPr lang="en-GB" sz="1100" b="1" dirty="0">
                        <a:solidFill>
                          <a:schemeClr val="bg1"/>
                        </a:solidFill>
                      </a:endParaRPr>
                    </a:p>
                  </a:txBody>
                  <a:tcPr marL="91421" marR="91421" marT="45661" marB="45661" anchor="ctr"/>
                </a:tc>
                <a:tc>
                  <a:txBody>
                    <a:bodyPr/>
                    <a:lstStyle/>
                    <a:p>
                      <a:pPr algn="ctr"/>
                      <a:r>
                        <a:rPr lang="en-GB" sz="1100" b="1" dirty="0" smtClean="0"/>
                        <a:t>Bodmin/ Tamar Valley</a:t>
                      </a:r>
                      <a:endParaRPr lang="en-GB" sz="1100" b="1" dirty="0">
                        <a:solidFill>
                          <a:schemeClr val="bg1"/>
                        </a:solidFill>
                      </a:endParaRPr>
                    </a:p>
                  </a:txBody>
                  <a:tcPr marL="91421" marR="91421" marT="45661" marB="45661" anchor="ctr"/>
                </a:tc>
                <a:tc>
                  <a:txBody>
                    <a:bodyPr/>
                    <a:lstStyle/>
                    <a:p>
                      <a:pPr algn="ctr"/>
                      <a:r>
                        <a:rPr lang="en-GB" sz="1100" b="1" dirty="0" smtClean="0"/>
                        <a:t>Coastal</a:t>
                      </a:r>
                      <a:endParaRPr lang="en-GB" sz="1100" b="1" dirty="0">
                        <a:solidFill>
                          <a:schemeClr val="bg1"/>
                        </a:solidFill>
                      </a:endParaRPr>
                    </a:p>
                  </a:txBody>
                  <a:tcPr marL="91421" marR="91421" marT="45661" marB="45661" anchor="ctr"/>
                </a:tc>
                <a:tc>
                  <a:txBody>
                    <a:bodyPr/>
                    <a:lstStyle/>
                    <a:p>
                      <a:pPr algn="ctr"/>
                      <a:r>
                        <a:rPr lang="en-GB" sz="1100" b="1" dirty="0" smtClean="0"/>
                        <a:t>Urban</a:t>
                      </a:r>
                      <a:endParaRPr lang="en-GB" sz="1100" b="1" dirty="0">
                        <a:solidFill>
                          <a:schemeClr val="bg1"/>
                        </a:solidFill>
                      </a:endParaRPr>
                    </a:p>
                  </a:txBody>
                  <a:tcPr marL="91421" marR="91421" marT="45661" marB="45661" anchor="ctr"/>
                </a:tc>
                <a:tc>
                  <a:txBody>
                    <a:bodyPr/>
                    <a:lstStyle/>
                    <a:p>
                      <a:pPr algn="ctr"/>
                      <a:r>
                        <a:rPr lang="en-GB" sz="1100" b="1" dirty="0" smtClean="0"/>
                        <a:t>Rural</a:t>
                      </a:r>
                      <a:endParaRPr lang="en-GB" sz="1100" b="1" dirty="0">
                        <a:solidFill>
                          <a:schemeClr val="bg1"/>
                        </a:solidFill>
                      </a:endParaRPr>
                    </a:p>
                  </a:txBody>
                  <a:tcPr marL="91421" marR="91421" marT="45661" marB="45661" anchor="ctr"/>
                </a:tc>
              </a:tr>
              <a:tr h="260576">
                <a:tc>
                  <a:txBody>
                    <a:bodyPr/>
                    <a:lstStyle/>
                    <a:p>
                      <a:pPr marL="90488" indent="0" algn="l" fontAlgn="b"/>
                      <a:r>
                        <a:rPr lang="en-GB" sz="1100" b="0" i="0" u="none" strike="noStrike" dirty="0">
                          <a:solidFill>
                            <a:srgbClr val="000000"/>
                          </a:solidFill>
                          <a:effectLst/>
                          <a:latin typeface="Calibri" panose="020F0502020204030204" pitchFamily="34" charset="0"/>
                        </a:rPr>
                        <a:t>Yes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r>
              <a:tr h="260576">
                <a:tc>
                  <a:txBody>
                    <a:bodyPr/>
                    <a:lstStyle/>
                    <a:p>
                      <a:pPr marL="90488" indent="0" algn="l" fontAlgn="b"/>
                      <a:r>
                        <a:rPr lang="en-GB" sz="1100" b="0" i="0" u="none" strike="noStrike" dirty="0">
                          <a:solidFill>
                            <a:srgbClr val="000000"/>
                          </a:solidFill>
                          <a:effectLst/>
                          <a:latin typeface="Calibri" panose="020F0502020204030204" pitchFamily="34" charset="0"/>
                        </a:rPr>
                        <a:t>No</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83%</a:t>
                      </a:r>
                    </a:p>
                  </a:txBody>
                  <a:tcPr marL="9525" marR="9525" marT="9525" marB="0" anchor="ctr"/>
                </a:tc>
              </a:tr>
              <a:tr h="263179">
                <a:tc>
                  <a:txBody>
                    <a:bodyPr/>
                    <a:lstStyle/>
                    <a:p>
                      <a:pPr marL="90488" indent="0" algn="l" fontAlgn="b"/>
                      <a:r>
                        <a:rPr lang="en-GB" sz="1100" b="0" i="0" u="none" strike="noStrike" dirty="0">
                          <a:solidFill>
                            <a:srgbClr val="000000"/>
                          </a:solidFill>
                          <a:effectLst/>
                          <a:latin typeface="Calibri" panose="020F0502020204030204" pitchFamily="34" charset="0"/>
                        </a:rPr>
                        <a:t>Don't know</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r>
            </a:tbl>
          </a:graphicData>
        </a:graphic>
      </p:graphicFrame>
      <p:sp>
        <p:nvSpPr>
          <p:cNvPr id="5" name="Rectangle 4"/>
          <p:cNvSpPr/>
          <p:nvPr/>
        </p:nvSpPr>
        <p:spPr>
          <a:xfrm>
            <a:off x="3923928" y="974998"/>
            <a:ext cx="936104" cy="3174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160023" y="723259"/>
            <a:ext cx="3216478" cy="2462213"/>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The proportion of staying visits that were made to Cornwall instead of a holiday abroad decreased to 9% from 13% in 2015/16.</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This, coupled with the increase in additional/secondary holidays examined on the previous page possibly suggests an increase in holiday taking generally amongst visitors to Cornwall.</a:t>
            </a:r>
            <a:endParaRPr lang="en-GB" dirty="0">
              <a:latin typeface="+mn-lt"/>
            </a:endParaRPr>
          </a:p>
        </p:txBody>
      </p:sp>
    </p:spTree>
    <p:extLst>
      <p:ext uri="{BB962C8B-B14F-4D97-AF65-F5344CB8AC3E}">
        <p14:creationId xmlns:p14="http://schemas.microsoft.com/office/powerpoint/2010/main" val="1055480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99792" y="6475766"/>
            <a:ext cx="2133600" cy="365125"/>
          </a:xfrm>
        </p:spPr>
        <p:txBody>
          <a:bodyPr/>
          <a:lstStyle/>
          <a:p>
            <a:pPr>
              <a:defRPr/>
            </a:pPr>
            <a:fld id="{CBE0EE84-989A-41DF-AFB4-D3EC87160D42}" type="slidenum">
              <a:rPr lang="en-GB" altLang="en-US" sz="1000" smtClean="0">
                <a:latin typeface="+mn-lt"/>
              </a:rPr>
              <a:pPr>
                <a:defRPr/>
              </a:pPr>
              <a:t>26</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1122895963"/>
              </p:ext>
            </p:extLst>
          </p:nvPr>
        </p:nvGraphicFramePr>
        <p:xfrm>
          <a:off x="236344" y="1700808"/>
          <a:ext cx="4119632"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57382637"/>
              </p:ext>
            </p:extLst>
          </p:nvPr>
        </p:nvGraphicFramePr>
        <p:xfrm>
          <a:off x="236343" y="5101410"/>
          <a:ext cx="8727232" cy="1374356"/>
        </p:xfrm>
        <a:graphic>
          <a:graphicData uri="http://schemas.openxmlformats.org/drawingml/2006/table">
            <a:tbl>
              <a:tblPr firstRow="1" bandRow="1">
                <a:tableStyleId>{7DF18680-E054-41AD-8BC1-D1AEF772440D}</a:tableStyleId>
              </a:tblPr>
              <a:tblGrid>
                <a:gridCol w="2126957"/>
                <a:gridCol w="884452"/>
                <a:gridCol w="931002"/>
                <a:gridCol w="863744"/>
                <a:gridCol w="832287"/>
                <a:gridCol w="863744"/>
                <a:gridCol w="837901"/>
                <a:gridCol w="739811"/>
                <a:gridCol w="647334"/>
              </a:tblGrid>
              <a:tr h="199443">
                <a:tc rowSpan="2">
                  <a:txBody>
                    <a:bodyPr/>
                    <a:lstStyle/>
                    <a:p>
                      <a:r>
                        <a:rPr lang="en-GB" sz="1100" baseline="0" dirty="0" smtClean="0"/>
                        <a:t>Did you consider visiting any other places before deciding to visit Cornwall?</a:t>
                      </a:r>
                      <a:endParaRPr lang="en-GB" sz="1100" dirty="0">
                        <a:solidFill>
                          <a:schemeClr val="bg1"/>
                        </a:solidFill>
                      </a:endParaRPr>
                    </a:p>
                  </a:txBody>
                  <a:tcPr marL="91421" marR="91421" marT="45661" marB="45661" anchor="ctr"/>
                </a:tc>
                <a:tc>
                  <a:txBody>
                    <a:bodyPr/>
                    <a:lstStyle/>
                    <a:p>
                      <a:pPr algn="ctr"/>
                      <a:r>
                        <a:rPr lang="en-GB" sz="1100" dirty="0" smtClean="0"/>
                        <a:t>Period</a:t>
                      </a:r>
                      <a:endParaRPr lang="en-GB" sz="1100" dirty="0">
                        <a:solidFill>
                          <a:schemeClr val="bg1"/>
                        </a:solidFill>
                      </a:endParaRPr>
                    </a:p>
                  </a:txBody>
                  <a:tcPr marL="91421" marR="91421" marT="45661" marB="45661"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457663">
                <a:tc vMerge="1">
                  <a:txBody>
                    <a:bodyPr/>
                    <a:lstStyle/>
                    <a:p>
                      <a:endParaRPr lang="en-GB" sz="1400" dirty="0">
                        <a:solidFill>
                          <a:schemeClr val="bg1"/>
                        </a:solidFill>
                      </a:endParaRPr>
                    </a:p>
                  </a:txBody>
                  <a:tcPr marL="91433" marR="91433" marT="45656" marB="45656" anchor="ctr"/>
                </a:tc>
                <a:tc>
                  <a:txBody>
                    <a:bodyPr/>
                    <a:lstStyle/>
                    <a:p>
                      <a:pPr algn="ctr"/>
                      <a:r>
                        <a:rPr lang="en-GB" sz="1100" b="1" dirty="0" smtClean="0">
                          <a:solidFill>
                            <a:schemeClr val="tx1"/>
                          </a:solidFill>
                        </a:rPr>
                        <a:t>2016/17</a:t>
                      </a:r>
                      <a:endParaRPr lang="en-GB" sz="1100" b="1" dirty="0">
                        <a:solidFill>
                          <a:schemeClr val="tx1"/>
                        </a:solidFill>
                      </a:endParaRPr>
                    </a:p>
                  </a:txBody>
                  <a:tcPr marL="91421" marR="91421" marT="45661" marB="45661" anchor="ctr"/>
                </a:tc>
                <a:tc>
                  <a:txBody>
                    <a:bodyPr/>
                    <a:lstStyle/>
                    <a:p>
                      <a:pPr algn="ctr"/>
                      <a:r>
                        <a:rPr lang="en-GB" sz="1100" b="1" dirty="0" smtClean="0"/>
                        <a:t>West Cornwall</a:t>
                      </a:r>
                      <a:endParaRPr lang="en-GB" sz="1100" b="1" dirty="0">
                        <a:solidFill>
                          <a:schemeClr val="bg1"/>
                        </a:solidFill>
                      </a:endParaRPr>
                    </a:p>
                  </a:txBody>
                  <a:tcPr marL="91421" marR="91421" marT="45661" marB="45661" anchor="ctr"/>
                </a:tc>
                <a:tc>
                  <a:txBody>
                    <a:bodyPr/>
                    <a:lstStyle/>
                    <a:p>
                      <a:pPr algn="ctr"/>
                      <a:r>
                        <a:rPr lang="en-GB" sz="1100" b="1" dirty="0" smtClean="0"/>
                        <a:t>North Coast</a:t>
                      </a:r>
                      <a:endParaRPr lang="en-GB" sz="1100" b="1" dirty="0">
                        <a:solidFill>
                          <a:schemeClr val="bg1"/>
                        </a:solidFill>
                      </a:endParaRPr>
                    </a:p>
                  </a:txBody>
                  <a:tcPr marL="91421" marR="91421" marT="45661" marB="45661" anchor="ctr"/>
                </a:tc>
                <a:tc>
                  <a:txBody>
                    <a:bodyPr/>
                    <a:lstStyle/>
                    <a:p>
                      <a:pPr algn="ctr"/>
                      <a:r>
                        <a:rPr lang="en-GB" sz="1100" b="1" dirty="0" smtClean="0"/>
                        <a:t>South Coast</a:t>
                      </a:r>
                      <a:endParaRPr lang="en-GB" sz="1100" b="1" dirty="0">
                        <a:solidFill>
                          <a:schemeClr val="bg1"/>
                        </a:solidFill>
                      </a:endParaRPr>
                    </a:p>
                  </a:txBody>
                  <a:tcPr marL="91421" marR="91421" marT="45661" marB="45661" anchor="ctr"/>
                </a:tc>
                <a:tc>
                  <a:txBody>
                    <a:bodyPr/>
                    <a:lstStyle/>
                    <a:p>
                      <a:pPr algn="ctr"/>
                      <a:r>
                        <a:rPr lang="en-GB" sz="1100" b="1" dirty="0" smtClean="0"/>
                        <a:t>Bodmin/ Tamar Valley</a:t>
                      </a:r>
                      <a:endParaRPr lang="en-GB" sz="1100" b="1" dirty="0">
                        <a:solidFill>
                          <a:schemeClr val="bg1"/>
                        </a:solidFill>
                      </a:endParaRPr>
                    </a:p>
                  </a:txBody>
                  <a:tcPr marL="91421" marR="91421" marT="45661" marB="45661" anchor="ctr"/>
                </a:tc>
                <a:tc>
                  <a:txBody>
                    <a:bodyPr/>
                    <a:lstStyle/>
                    <a:p>
                      <a:pPr algn="ctr"/>
                      <a:r>
                        <a:rPr lang="en-GB" sz="1100" b="1" dirty="0" smtClean="0"/>
                        <a:t>Coastal</a:t>
                      </a:r>
                      <a:endParaRPr lang="en-GB" sz="1100" b="1" dirty="0">
                        <a:solidFill>
                          <a:schemeClr val="bg1"/>
                        </a:solidFill>
                      </a:endParaRPr>
                    </a:p>
                  </a:txBody>
                  <a:tcPr marL="91421" marR="91421" marT="45661" marB="45661" anchor="ctr"/>
                </a:tc>
                <a:tc>
                  <a:txBody>
                    <a:bodyPr/>
                    <a:lstStyle/>
                    <a:p>
                      <a:pPr algn="ctr"/>
                      <a:r>
                        <a:rPr lang="en-GB" sz="1100" b="1" dirty="0" smtClean="0"/>
                        <a:t>Urban</a:t>
                      </a:r>
                      <a:endParaRPr lang="en-GB" sz="1100" b="1" dirty="0">
                        <a:solidFill>
                          <a:schemeClr val="bg1"/>
                        </a:solidFill>
                      </a:endParaRPr>
                    </a:p>
                  </a:txBody>
                  <a:tcPr marL="91421" marR="91421" marT="45661" marB="45661" anchor="ctr"/>
                </a:tc>
                <a:tc>
                  <a:txBody>
                    <a:bodyPr/>
                    <a:lstStyle/>
                    <a:p>
                      <a:pPr algn="ctr"/>
                      <a:r>
                        <a:rPr lang="en-GB" sz="1100" b="1" dirty="0" smtClean="0"/>
                        <a:t>Rural</a:t>
                      </a:r>
                      <a:endParaRPr lang="en-GB" sz="1100" b="1" dirty="0">
                        <a:solidFill>
                          <a:schemeClr val="bg1"/>
                        </a:solidFill>
                      </a:endParaRPr>
                    </a:p>
                  </a:txBody>
                  <a:tcPr marL="91421" marR="91421" marT="45661" marB="45661" anchor="ctr"/>
                </a:tc>
              </a:tr>
              <a:tr h="260576">
                <a:tc>
                  <a:txBody>
                    <a:bodyPr/>
                    <a:lstStyle/>
                    <a:p>
                      <a:pPr marL="90488" indent="0" algn="l" fontAlgn="b"/>
                      <a:r>
                        <a:rPr lang="en-GB" sz="1100" b="0" i="0" u="none" strike="noStrike" dirty="0">
                          <a:solidFill>
                            <a:srgbClr val="000000"/>
                          </a:solidFill>
                          <a:effectLst/>
                          <a:latin typeface="Calibri" panose="020F0502020204030204" pitchFamily="34" charset="0"/>
                        </a:rPr>
                        <a:t>Yes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9525" marR="9525" marT="9525" marB="0" anchor="ctr"/>
                </a:tc>
              </a:tr>
              <a:tr h="260576">
                <a:tc>
                  <a:txBody>
                    <a:bodyPr/>
                    <a:lstStyle/>
                    <a:p>
                      <a:pPr marL="90488" indent="0" algn="l" fontAlgn="b"/>
                      <a:r>
                        <a:rPr lang="en-GB" sz="1100" b="0" i="0" u="none" strike="noStrike" dirty="0">
                          <a:solidFill>
                            <a:srgbClr val="000000"/>
                          </a:solidFill>
                          <a:effectLst/>
                          <a:latin typeface="Calibri" panose="020F0502020204030204" pitchFamily="34" charset="0"/>
                        </a:rPr>
                        <a:t>No</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91%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81%</a:t>
                      </a:r>
                    </a:p>
                  </a:txBody>
                  <a:tcPr marL="9525" marR="9525" marT="9525" marB="0" anchor="ctr"/>
                </a:tc>
              </a:tr>
            </a:tbl>
          </a:graphicData>
        </a:graphic>
      </p:graphicFrame>
      <p:sp>
        <p:nvSpPr>
          <p:cNvPr id="7" name="TextBox 6"/>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For the large majority of visitors Cornwall is the only choice</a:t>
            </a:r>
            <a:endParaRPr lang="en-GB" sz="2700" dirty="0">
              <a:solidFill>
                <a:schemeClr val="accent5"/>
              </a:solidFill>
              <a:latin typeface="+mn-lt"/>
            </a:endParaRPr>
          </a:p>
        </p:txBody>
      </p:sp>
      <p:sp>
        <p:nvSpPr>
          <p:cNvPr id="8" name="TextBox 7"/>
          <p:cNvSpPr txBox="1"/>
          <p:nvPr/>
        </p:nvSpPr>
        <p:spPr>
          <a:xfrm>
            <a:off x="107504" y="550745"/>
            <a:ext cx="8880786"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Just 9% of visitors overall considered an alternative destination before choosing to visit Cornwall, with this percentage rising to 14% during the peak summer season when the county is at its most vulnerable to competitors.</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Around three quarters of those considering alternative destinations were looking at other UK destinations.</a:t>
            </a:r>
            <a:endParaRPr lang="en-GB" sz="1400" dirty="0">
              <a:latin typeface="+mn-lt"/>
            </a:endParaRPr>
          </a:p>
        </p:txBody>
      </p:sp>
      <p:sp>
        <p:nvSpPr>
          <p:cNvPr id="9" name="Rectangle 8"/>
          <p:cNvSpPr/>
          <p:nvPr/>
        </p:nvSpPr>
        <p:spPr>
          <a:xfrm>
            <a:off x="611560" y="3717032"/>
            <a:ext cx="360040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Chart 9"/>
          <p:cNvGraphicFramePr/>
          <p:nvPr>
            <p:extLst/>
          </p:nvPr>
        </p:nvGraphicFramePr>
        <p:xfrm>
          <a:off x="4547897" y="1699402"/>
          <a:ext cx="4415678" cy="331377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3031" y="6517360"/>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Tree>
    <p:extLst>
      <p:ext uri="{BB962C8B-B14F-4D97-AF65-F5344CB8AC3E}">
        <p14:creationId xmlns:p14="http://schemas.microsoft.com/office/powerpoint/2010/main" val="2360029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55776" y="6492875"/>
            <a:ext cx="2133600" cy="365125"/>
          </a:xfrm>
        </p:spPr>
        <p:txBody>
          <a:bodyPr/>
          <a:lstStyle/>
          <a:p>
            <a:pPr>
              <a:defRPr/>
            </a:pPr>
            <a:fld id="{192C2386-BE0F-4E30-A7E8-DD60A8DC8C5A}" type="slidenum">
              <a:rPr lang="en-GB" altLang="en-US" sz="1000" smtClean="0">
                <a:latin typeface="+mn-lt"/>
              </a:rPr>
              <a:pPr>
                <a:defRPr/>
              </a:pPr>
              <a:t>27</a:t>
            </a:fld>
            <a:endParaRPr lang="en-GB" altLang="en-US" sz="1000" dirty="0">
              <a:latin typeface="+mn-lt"/>
            </a:endParaRPr>
          </a:p>
        </p:txBody>
      </p:sp>
      <p:sp>
        <p:nvSpPr>
          <p:cNvPr id="4" name="TextBox 3"/>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Familiarity with the county was a key driver for decisions</a:t>
            </a:r>
            <a:endParaRPr lang="en-GB" sz="2700" dirty="0">
              <a:solidFill>
                <a:schemeClr val="accent5"/>
              </a:solidFill>
              <a:latin typeface="+mn-lt"/>
            </a:endParaRPr>
          </a:p>
        </p:txBody>
      </p:sp>
      <p:sp>
        <p:nvSpPr>
          <p:cNvPr id="13" name="TextBox 12"/>
          <p:cNvSpPr txBox="1"/>
          <p:nvPr/>
        </p:nvSpPr>
        <p:spPr>
          <a:xfrm>
            <a:off x="236344" y="647245"/>
            <a:ext cx="8312078"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Visitors that had considered alternative destinations were asked why they had finally decided on Cornwall and the key themes are displayed in the word cloud below.  Previous visits to Cornwall, including visits to friends and family in the county play a large part in making the final decision to visit for those also considering other destinations for their holiday.</a:t>
            </a:r>
          </a:p>
          <a:p>
            <a:endParaRPr lang="en-GB" sz="1400"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85" y="1607772"/>
            <a:ext cx="8052462" cy="4992527"/>
          </a:xfrm>
          <a:prstGeom prst="rect">
            <a:avLst/>
          </a:prstGeom>
        </p:spPr>
      </p:pic>
    </p:spTree>
    <p:extLst>
      <p:ext uri="{BB962C8B-B14F-4D97-AF65-F5344CB8AC3E}">
        <p14:creationId xmlns:p14="http://schemas.microsoft.com/office/powerpoint/2010/main" val="2885353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55776" y="6492875"/>
            <a:ext cx="2133600" cy="365125"/>
          </a:xfrm>
        </p:spPr>
        <p:txBody>
          <a:bodyPr/>
          <a:lstStyle/>
          <a:p>
            <a:pPr>
              <a:defRPr/>
            </a:pPr>
            <a:fld id="{192C2386-BE0F-4E30-A7E8-DD60A8DC8C5A}" type="slidenum">
              <a:rPr lang="en-GB" altLang="en-US" sz="1000" smtClean="0">
                <a:latin typeface="+mn-lt"/>
              </a:rPr>
              <a:pPr>
                <a:defRPr/>
              </a:pPr>
              <a:t>28</a:t>
            </a:fld>
            <a:endParaRPr lang="en-GB" altLang="en-US" sz="1000" dirty="0">
              <a:latin typeface="+mn-lt"/>
            </a:endParaRPr>
          </a:p>
        </p:txBody>
      </p:sp>
      <p:sp>
        <p:nvSpPr>
          <p:cNvPr id="4" name="TextBox 3"/>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Familiarity with the county was a key driver for decisions</a:t>
            </a:r>
            <a:endParaRPr lang="en-GB" sz="2700" dirty="0">
              <a:solidFill>
                <a:schemeClr val="accent5"/>
              </a:solidFill>
              <a:latin typeface="+mn-lt"/>
            </a:endParaRPr>
          </a:p>
        </p:txBody>
      </p:sp>
      <p:sp>
        <p:nvSpPr>
          <p:cNvPr id="13" name="TextBox 12"/>
          <p:cNvSpPr txBox="1"/>
          <p:nvPr/>
        </p:nvSpPr>
        <p:spPr>
          <a:xfrm>
            <a:off x="236344" y="647245"/>
            <a:ext cx="8312078"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Visitors that had considered alternative destinations were asked why they had finally decided on Cornwall and a selection of responses are shown below;</a:t>
            </a:r>
          </a:p>
          <a:p>
            <a:endParaRPr lang="en-GB" sz="1400" dirty="0">
              <a:latin typeface="+mn-lt"/>
            </a:endParaRPr>
          </a:p>
        </p:txBody>
      </p:sp>
      <p:sp>
        <p:nvSpPr>
          <p:cNvPr id="5" name="Rounded Rectangular Callout 4"/>
          <p:cNvSpPr/>
          <p:nvPr/>
        </p:nvSpPr>
        <p:spPr>
          <a:xfrm>
            <a:off x="467544" y="1690409"/>
            <a:ext cx="1944216" cy="1224136"/>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BEEN BEFORE / KNOW IT</a:t>
            </a:r>
            <a:endParaRPr lang="en-GB" b="1" dirty="0">
              <a:solidFill>
                <a:schemeClr val="tx1"/>
              </a:solidFill>
            </a:endParaRPr>
          </a:p>
        </p:txBody>
      </p:sp>
      <p:sp>
        <p:nvSpPr>
          <p:cNvPr id="9" name="Rounded Rectangular Callout 8"/>
          <p:cNvSpPr/>
          <p:nvPr/>
        </p:nvSpPr>
        <p:spPr>
          <a:xfrm>
            <a:off x="6517740" y="5370469"/>
            <a:ext cx="1944216" cy="1224136"/>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PART OF TOUR / ORGANISED TRIP</a:t>
            </a:r>
            <a:endParaRPr lang="en-GB" b="1" dirty="0">
              <a:solidFill>
                <a:schemeClr val="tx1"/>
              </a:solidFill>
            </a:endParaRPr>
          </a:p>
        </p:txBody>
      </p:sp>
      <p:sp>
        <p:nvSpPr>
          <p:cNvPr id="10" name="Rounded Rectangular Callout 9"/>
          <p:cNvSpPr/>
          <p:nvPr/>
        </p:nvSpPr>
        <p:spPr>
          <a:xfrm>
            <a:off x="3495281" y="5370469"/>
            <a:ext cx="1944216" cy="1224136"/>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NEVER VISITED BEFORE</a:t>
            </a:r>
            <a:endParaRPr lang="en-GB" b="1" dirty="0">
              <a:solidFill>
                <a:schemeClr val="tx1"/>
              </a:solidFill>
            </a:endParaRPr>
          </a:p>
        </p:txBody>
      </p:sp>
      <p:sp>
        <p:nvSpPr>
          <p:cNvPr id="11" name="Rounded Rectangular Callout 10"/>
          <p:cNvSpPr/>
          <p:nvPr/>
        </p:nvSpPr>
        <p:spPr>
          <a:xfrm>
            <a:off x="6517740" y="1690409"/>
            <a:ext cx="1944216" cy="1224136"/>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FAMILY / FRIENDS HERE</a:t>
            </a:r>
            <a:endParaRPr lang="en-GB" b="1" dirty="0">
              <a:solidFill>
                <a:schemeClr val="tx1"/>
              </a:solidFill>
            </a:endParaRPr>
          </a:p>
        </p:txBody>
      </p:sp>
      <p:sp>
        <p:nvSpPr>
          <p:cNvPr id="12" name="Rounded Rectangular Callout 11"/>
          <p:cNvSpPr/>
          <p:nvPr/>
        </p:nvSpPr>
        <p:spPr>
          <a:xfrm>
            <a:off x="467544" y="5370469"/>
            <a:ext cx="1944216" cy="1224136"/>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SEA / SEASIDE</a:t>
            </a:r>
            <a:endParaRPr lang="en-GB" b="1" dirty="0">
              <a:solidFill>
                <a:schemeClr val="tx1"/>
              </a:solidFill>
            </a:endParaRPr>
          </a:p>
        </p:txBody>
      </p:sp>
      <p:sp>
        <p:nvSpPr>
          <p:cNvPr id="14" name="Rounded Rectangular Callout 13"/>
          <p:cNvSpPr/>
          <p:nvPr/>
        </p:nvSpPr>
        <p:spPr>
          <a:xfrm>
            <a:off x="3495281" y="1690409"/>
            <a:ext cx="1944216" cy="1224136"/>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CHEAPER</a:t>
            </a:r>
            <a:endParaRPr lang="en-GB" b="1" dirty="0">
              <a:solidFill>
                <a:schemeClr val="tx1"/>
              </a:solidFill>
            </a:endParaRPr>
          </a:p>
        </p:txBody>
      </p:sp>
      <p:sp>
        <p:nvSpPr>
          <p:cNvPr id="15" name="Rounded Rectangular Callout 14"/>
          <p:cNvSpPr/>
          <p:nvPr/>
        </p:nvSpPr>
        <p:spPr>
          <a:xfrm>
            <a:off x="467544" y="3526613"/>
            <a:ext cx="1944216" cy="1224136"/>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GOOD / MILDER WEATHER</a:t>
            </a:r>
            <a:endParaRPr lang="en-GB" b="1" dirty="0">
              <a:solidFill>
                <a:schemeClr val="tx1"/>
              </a:solidFill>
            </a:endParaRPr>
          </a:p>
        </p:txBody>
      </p:sp>
      <p:sp>
        <p:nvSpPr>
          <p:cNvPr id="16" name="Rounded Rectangular Callout 15"/>
          <p:cNvSpPr/>
          <p:nvPr/>
        </p:nvSpPr>
        <p:spPr>
          <a:xfrm>
            <a:off x="3495281" y="3526613"/>
            <a:ext cx="1944216" cy="1224136"/>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LIKE IT / LOVE CORNWALL</a:t>
            </a:r>
            <a:endParaRPr lang="en-GB" b="1" dirty="0">
              <a:solidFill>
                <a:schemeClr val="tx1"/>
              </a:solidFill>
            </a:endParaRPr>
          </a:p>
        </p:txBody>
      </p:sp>
      <p:sp>
        <p:nvSpPr>
          <p:cNvPr id="17" name="Rounded Rectangular Callout 16"/>
          <p:cNvSpPr/>
          <p:nvPr/>
        </p:nvSpPr>
        <p:spPr>
          <a:xfrm>
            <a:off x="6517740" y="3526613"/>
            <a:ext cx="1944216" cy="1224136"/>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NOT VISITED FOR A WHILE</a:t>
            </a:r>
            <a:endParaRPr lang="en-GB" b="1" dirty="0">
              <a:solidFill>
                <a:schemeClr val="tx1"/>
              </a:solidFill>
            </a:endParaRPr>
          </a:p>
        </p:txBody>
      </p:sp>
    </p:spTree>
    <p:extLst>
      <p:ext uri="{BB962C8B-B14F-4D97-AF65-F5344CB8AC3E}">
        <p14:creationId xmlns:p14="http://schemas.microsoft.com/office/powerpoint/2010/main" val="179727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55776" y="6492875"/>
            <a:ext cx="2133600" cy="365125"/>
          </a:xfrm>
        </p:spPr>
        <p:txBody>
          <a:bodyPr/>
          <a:lstStyle/>
          <a:p>
            <a:pPr>
              <a:defRPr/>
            </a:pPr>
            <a:fld id="{E48728C8-D006-4C4E-B483-848E43BB8D98}" type="slidenum">
              <a:rPr lang="en-GB" altLang="en-US" sz="1000" smtClean="0">
                <a:latin typeface="+mn-lt"/>
              </a:rPr>
              <a:pPr>
                <a:defRPr/>
              </a:pPr>
              <a:t>29</a:t>
            </a:fld>
            <a:endParaRPr lang="en-GB" altLang="en-US" sz="1000" dirty="0">
              <a:latin typeface="+mn-lt"/>
            </a:endParaRPr>
          </a:p>
        </p:txBody>
      </p:sp>
      <p:graphicFrame>
        <p:nvGraphicFramePr>
          <p:cNvPr id="3" name="Chart 4"/>
          <p:cNvGraphicFramePr>
            <a:graphicFrameLocks/>
          </p:cNvGraphicFramePr>
          <p:nvPr>
            <p:extLst/>
          </p:nvPr>
        </p:nvGraphicFramePr>
        <p:xfrm>
          <a:off x="160023" y="1700808"/>
          <a:ext cx="4529353"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The large majority explore the county during their visit</a:t>
            </a:r>
            <a:endParaRPr lang="en-GB" sz="2700" dirty="0">
              <a:solidFill>
                <a:schemeClr val="accent5"/>
              </a:solidFill>
              <a:latin typeface="+mn-lt"/>
            </a:endParaRPr>
          </a:p>
        </p:txBody>
      </p:sp>
      <p:sp>
        <p:nvSpPr>
          <p:cNvPr id="7" name="TextBox 6"/>
          <p:cNvSpPr txBox="1"/>
          <p:nvPr/>
        </p:nvSpPr>
        <p:spPr>
          <a:xfrm>
            <a:off x="160023" y="550745"/>
            <a:ext cx="8804465" cy="1446550"/>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83% of visitors travelled around the county away from their accommodation during their visit with this most likely to happen during Summer and Spring rather than Winter and least likely to happen amongst those at coastal locations.</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91% of those travelling around the county used a car/van.</a:t>
            </a:r>
            <a:endParaRPr lang="en-GB" dirty="0" smtClean="0">
              <a:latin typeface="+mn-lt"/>
            </a:endParaRPr>
          </a:p>
          <a:p>
            <a:pPr marL="285750" indent="-285750">
              <a:buFont typeface="Arial" panose="020B0604020202020204" pitchFamily="34" charset="0"/>
              <a:buChar char="•"/>
            </a:pPr>
            <a:endParaRPr lang="en-GB" dirty="0">
              <a:latin typeface="+mn-lt"/>
            </a:endParaRPr>
          </a:p>
        </p:txBody>
      </p:sp>
      <p:graphicFrame>
        <p:nvGraphicFramePr>
          <p:cNvPr id="8" name="Table 7"/>
          <p:cNvGraphicFramePr>
            <a:graphicFrameLocks noGrp="1"/>
          </p:cNvGraphicFramePr>
          <p:nvPr>
            <p:extLst/>
          </p:nvPr>
        </p:nvGraphicFramePr>
        <p:xfrm>
          <a:off x="160023" y="5042201"/>
          <a:ext cx="8880786" cy="1374356"/>
        </p:xfrm>
        <a:graphic>
          <a:graphicData uri="http://schemas.openxmlformats.org/drawingml/2006/table">
            <a:tbl>
              <a:tblPr firstRow="1" bandRow="1">
                <a:tableStyleId>{7DF18680-E054-41AD-8BC1-D1AEF772440D}</a:tableStyleId>
              </a:tblPr>
              <a:tblGrid>
                <a:gridCol w="2164380"/>
                <a:gridCol w="900014"/>
                <a:gridCol w="947383"/>
                <a:gridCol w="878941"/>
                <a:gridCol w="846931"/>
                <a:gridCol w="878941"/>
                <a:gridCol w="852644"/>
                <a:gridCol w="752828"/>
                <a:gridCol w="658724"/>
              </a:tblGrid>
              <a:tr h="199443">
                <a:tc rowSpan="2">
                  <a:txBody>
                    <a:bodyPr/>
                    <a:lstStyle/>
                    <a:p>
                      <a:r>
                        <a:rPr lang="en-GB" sz="1100" baseline="0" dirty="0" smtClean="0"/>
                        <a:t>Will you travel around Cornwall away from the local area where your accommodation is based during your stay?</a:t>
                      </a:r>
                      <a:endParaRPr lang="en-GB" sz="1100" dirty="0">
                        <a:solidFill>
                          <a:schemeClr val="bg1"/>
                        </a:solidFill>
                      </a:endParaRPr>
                    </a:p>
                  </a:txBody>
                  <a:tcPr marL="91421" marR="91421" marT="45661" marB="45661" anchor="ctr"/>
                </a:tc>
                <a:tc>
                  <a:txBody>
                    <a:bodyPr/>
                    <a:lstStyle/>
                    <a:p>
                      <a:pPr algn="ctr"/>
                      <a:r>
                        <a:rPr lang="en-GB" sz="1100" dirty="0" smtClean="0"/>
                        <a:t>Period</a:t>
                      </a:r>
                      <a:endParaRPr lang="en-GB" sz="1100" dirty="0">
                        <a:solidFill>
                          <a:schemeClr val="bg1"/>
                        </a:solidFill>
                      </a:endParaRPr>
                    </a:p>
                  </a:txBody>
                  <a:tcPr marL="91421" marR="91421" marT="45661" marB="45661"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457663">
                <a:tc vMerge="1">
                  <a:txBody>
                    <a:bodyPr/>
                    <a:lstStyle/>
                    <a:p>
                      <a:endParaRPr lang="en-GB" sz="1400" dirty="0">
                        <a:solidFill>
                          <a:schemeClr val="bg1"/>
                        </a:solidFill>
                      </a:endParaRPr>
                    </a:p>
                  </a:txBody>
                  <a:tcPr marL="91433" marR="91433" marT="45656" marB="45656" anchor="ctr"/>
                </a:tc>
                <a:tc>
                  <a:txBody>
                    <a:bodyPr/>
                    <a:lstStyle/>
                    <a:p>
                      <a:pPr algn="ctr"/>
                      <a:r>
                        <a:rPr lang="en-GB" sz="1100" b="1" dirty="0" smtClean="0">
                          <a:solidFill>
                            <a:schemeClr val="tx1"/>
                          </a:solidFill>
                        </a:rPr>
                        <a:t>2016/17</a:t>
                      </a:r>
                      <a:endParaRPr lang="en-GB" sz="1100" b="1" dirty="0">
                        <a:solidFill>
                          <a:schemeClr val="tx1"/>
                        </a:solidFill>
                      </a:endParaRPr>
                    </a:p>
                  </a:txBody>
                  <a:tcPr marL="91421" marR="91421" marT="45661" marB="45661" anchor="ctr"/>
                </a:tc>
                <a:tc>
                  <a:txBody>
                    <a:bodyPr/>
                    <a:lstStyle/>
                    <a:p>
                      <a:pPr algn="ctr"/>
                      <a:r>
                        <a:rPr lang="en-GB" sz="1100" b="1" dirty="0" smtClean="0"/>
                        <a:t>West Cornwall</a:t>
                      </a:r>
                      <a:endParaRPr lang="en-GB" sz="1100" b="1" dirty="0">
                        <a:solidFill>
                          <a:schemeClr val="bg1"/>
                        </a:solidFill>
                      </a:endParaRPr>
                    </a:p>
                  </a:txBody>
                  <a:tcPr marL="91421" marR="91421" marT="45661" marB="45661" anchor="ctr"/>
                </a:tc>
                <a:tc>
                  <a:txBody>
                    <a:bodyPr/>
                    <a:lstStyle/>
                    <a:p>
                      <a:pPr algn="ctr"/>
                      <a:r>
                        <a:rPr lang="en-GB" sz="1100" b="1" dirty="0" smtClean="0"/>
                        <a:t>North Coast</a:t>
                      </a:r>
                      <a:endParaRPr lang="en-GB" sz="1100" b="1" dirty="0">
                        <a:solidFill>
                          <a:schemeClr val="bg1"/>
                        </a:solidFill>
                      </a:endParaRPr>
                    </a:p>
                  </a:txBody>
                  <a:tcPr marL="91421" marR="91421" marT="45661" marB="45661" anchor="ctr"/>
                </a:tc>
                <a:tc>
                  <a:txBody>
                    <a:bodyPr/>
                    <a:lstStyle/>
                    <a:p>
                      <a:pPr algn="ctr"/>
                      <a:r>
                        <a:rPr lang="en-GB" sz="1100" b="1" dirty="0" smtClean="0"/>
                        <a:t>South Coast</a:t>
                      </a:r>
                      <a:endParaRPr lang="en-GB" sz="1100" b="1" dirty="0">
                        <a:solidFill>
                          <a:schemeClr val="bg1"/>
                        </a:solidFill>
                      </a:endParaRPr>
                    </a:p>
                  </a:txBody>
                  <a:tcPr marL="91421" marR="91421" marT="45661" marB="45661" anchor="ctr"/>
                </a:tc>
                <a:tc>
                  <a:txBody>
                    <a:bodyPr/>
                    <a:lstStyle/>
                    <a:p>
                      <a:pPr algn="ctr"/>
                      <a:r>
                        <a:rPr lang="en-GB" sz="1100" b="1" dirty="0" smtClean="0"/>
                        <a:t>Bodmin/ Tamar Valley</a:t>
                      </a:r>
                      <a:endParaRPr lang="en-GB" sz="1100" b="1" dirty="0">
                        <a:solidFill>
                          <a:schemeClr val="bg1"/>
                        </a:solidFill>
                      </a:endParaRPr>
                    </a:p>
                  </a:txBody>
                  <a:tcPr marL="91421" marR="91421" marT="45661" marB="45661" anchor="ctr"/>
                </a:tc>
                <a:tc>
                  <a:txBody>
                    <a:bodyPr/>
                    <a:lstStyle/>
                    <a:p>
                      <a:pPr algn="ctr"/>
                      <a:r>
                        <a:rPr lang="en-GB" sz="1100" b="1" dirty="0" smtClean="0"/>
                        <a:t>Coastal</a:t>
                      </a:r>
                      <a:endParaRPr lang="en-GB" sz="1100" b="1" dirty="0">
                        <a:solidFill>
                          <a:schemeClr val="bg1"/>
                        </a:solidFill>
                      </a:endParaRPr>
                    </a:p>
                  </a:txBody>
                  <a:tcPr marL="91421" marR="91421" marT="45661" marB="45661" anchor="ctr"/>
                </a:tc>
                <a:tc>
                  <a:txBody>
                    <a:bodyPr/>
                    <a:lstStyle/>
                    <a:p>
                      <a:pPr algn="ctr"/>
                      <a:r>
                        <a:rPr lang="en-GB" sz="1100" b="1" dirty="0" smtClean="0"/>
                        <a:t>Urban</a:t>
                      </a:r>
                      <a:endParaRPr lang="en-GB" sz="1100" b="1" dirty="0">
                        <a:solidFill>
                          <a:schemeClr val="bg1"/>
                        </a:solidFill>
                      </a:endParaRPr>
                    </a:p>
                  </a:txBody>
                  <a:tcPr marL="91421" marR="91421" marT="45661" marB="45661" anchor="ctr"/>
                </a:tc>
                <a:tc>
                  <a:txBody>
                    <a:bodyPr/>
                    <a:lstStyle/>
                    <a:p>
                      <a:pPr algn="ctr"/>
                      <a:r>
                        <a:rPr lang="en-GB" sz="1100" b="1" dirty="0" smtClean="0"/>
                        <a:t>Rural</a:t>
                      </a:r>
                      <a:endParaRPr lang="en-GB" sz="1100" b="1" dirty="0">
                        <a:solidFill>
                          <a:schemeClr val="bg1"/>
                        </a:solidFill>
                      </a:endParaRPr>
                    </a:p>
                  </a:txBody>
                  <a:tcPr marL="91421" marR="91421" marT="45661" marB="45661" anchor="ctr"/>
                </a:tc>
              </a:tr>
              <a:tr h="260576">
                <a:tc>
                  <a:txBody>
                    <a:bodyPr/>
                    <a:lstStyle/>
                    <a:p>
                      <a:pPr marL="90488" indent="0" algn="l" fontAlgn="b"/>
                      <a:r>
                        <a:rPr lang="en-GB" sz="1100" b="0" i="0" u="none" strike="noStrike" dirty="0">
                          <a:solidFill>
                            <a:srgbClr val="000000"/>
                          </a:solidFill>
                          <a:effectLst/>
                          <a:latin typeface="Calibri" panose="020F0502020204030204" pitchFamily="34" charset="0"/>
                        </a:rPr>
                        <a:t>Yes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92%</a:t>
                      </a:r>
                    </a:p>
                  </a:txBody>
                  <a:tcPr marL="9525" marR="9525" marT="9525" marB="0" anchor="ctr"/>
                </a:tc>
              </a:tr>
              <a:tr h="260576">
                <a:tc>
                  <a:txBody>
                    <a:bodyPr/>
                    <a:lstStyle/>
                    <a:p>
                      <a:pPr marL="90488" indent="0" algn="l" fontAlgn="b"/>
                      <a:r>
                        <a:rPr lang="en-GB" sz="1100" b="0" i="0" u="none" strike="noStrike" dirty="0">
                          <a:solidFill>
                            <a:srgbClr val="000000"/>
                          </a:solidFill>
                          <a:effectLst/>
                          <a:latin typeface="Calibri" panose="020F0502020204030204" pitchFamily="34" charset="0"/>
                        </a:rPr>
                        <a:t>No</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r>
            </a:tbl>
          </a:graphicData>
        </a:graphic>
      </p:graphicFrame>
      <p:sp>
        <p:nvSpPr>
          <p:cNvPr id="9" name="Rectangle 8"/>
          <p:cNvSpPr/>
          <p:nvPr/>
        </p:nvSpPr>
        <p:spPr>
          <a:xfrm>
            <a:off x="755576" y="1807056"/>
            <a:ext cx="693440" cy="2702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Chart 4"/>
          <p:cNvGraphicFramePr>
            <a:graphicFrameLocks/>
          </p:cNvGraphicFramePr>
          <p:nvPr>
            <p:extLst>
              <p:ext uri="{D42A27DB-BD31-4B8C-83A1-F6EECF244321}">
                <p14:modId xmlns:p14="http://schemas.microsoft.com/office/powerpoint/2010/main" val="3585978586"/>
              </p:ext>
            </p:extLst>
          </p:nvPr>
        </p:nvGraphicFramePr>
        <p:xfrm>
          <a:off x="4772168" y="1700808"/>
          <a:ext cx="4268641"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5693656" y="1700808"/>
            <a:ext cx="2425664" cy="261610"/>
          </a:xfrm>
          <a:prstGeom prst="rect">
            <a:avLst/>
          </a:prstGeom>
        </p:spPr>
        <p:txBody>
          <a:bodyPr wrap="none">
            <a:spAutoFit/>
          </a:bodyPr>
          <a:lstStyle/>
          <a:p>
            <a:r>
              <a:rPr lang="en-GB" sz="1100" b="1" u="sng" dirty="0">
                <a:latin typeface="+mn-lt"/>
              </a:rPr>
              <a:t>How will you travel around Cornwall? </a:t>
            </a:r>
          </a:p>
        </p:txBody>
      </p:sp>
      <p:sp>
        <p:nvSpPr>
          <p:cNvPr id="11" name="TextBox 10"/>
          <p:cNvSpPr txBox="1"/>
          <p:nvPr/>
        </p:nvSpPr>
        <p:spPr>
          <a:xfrm>
            <a:off x="73923" y="6534468"/>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Tree>
    <p:extLst>
      <p:ext uri="{BB962C8B-B14F-4D97-AF65-F5344CB8AC3E}">
        <p14:creationId xmlns:p14="http://schemas.microsoft.com/office/powerpoint/2010/main" val="19689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4"/>
          <p:cNvSpPr>
            <a:spLocks noGrp="1"/>
          </p:cNvSpPr>
          <p:nvPr>
            <p:ph type="sldNum" sz="quarter" idx="12"/>
          </p:nvPr>
        </p:nvSpPr>
        <p:spPr bwMode="auto">
          <a:xfrm>
            <a:off x="6805265" y="6381750"/>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A5ADA11-27BB-430D-94CB-9319B663F034}" type="slidenum">
              <a:rPr lang="en-GB" altLang="en-US" sz="1100" smtClean="0">
                <a:solidFill>
                  <a:schemeClr val="bg1">
                    <a:lumMod val="50000"/>
                  </a:schemeClr>
                </a:solidFill>
                <a:latin typeface="+mn-lt"/>
              </a:rPr>
              <a:pPr eaLnBrk="1" hangingPunct="1">
                <a:defRPr/>
              </a:pPr>
              <a:t>3</a:t>
            </a:fld>
            <a:endParaRPr lang="en-GB" altLang="en-US" sz="1100" dirty="0" smtClean="0">
              <a:solidFill>
                <a:schemeClr val="bg1">
                  <a:lumMod val="50000"/>
                </a:schemeClr>
              </a:solidFill>
              <a:latin typeface="+mn-lt"/>
            </a:endParaRPr>
          </a:p>
        </p:txBody>
      </p:sp>
      <p:sp>
        <p:nvSpPr>
          <p:cNvPr id="2" name="Rectangle 1"/>
          <p:cNvSpPr/>
          <p:nvPr/>
        </p:nvSpPr>
        <p:spPr>
          <a:xfrm>
            <a:off x="251520" y="783060"/>
            <a:ext cx="8687345" cy="5801588"/>
          </a:xfrm>
          <a:prstGeom prst="rect">
            <a:avLst/>
          </a:prstGeom>
        </p:spPr>
        <p:txBody>
          <a:bodyPr wrap="square">
            <a:spAutoFit/>
          </a:bodyPr>
          <a:lstStyle/>
          <a:p>
            <a:pPr marL="285750" indent="-285750">
              <a:lnSpc>
                <a:spcPct val="120000"/>
              </a:lnSpc>
              <a:spcBef>
                <a:spcPts val="312"/>
              </a:spcBef>
              <a:buFont typeface="Arial" panose="020B0604020202020204" pitchFamily="34" charset="0"/>
              <a:buChar char="•"/>
            </a:pPr>
            <a:r>
              <a:rPr lang="en-GB" sz="1400" dirty="0">
                <a:latin typeface="+mn-lt"/>
              </a:rPr>
              <a:t>This year </a:t>
            </a:r>
            <a:r>
              <a:rPr lang="en-GB" sz="1400" dirty="0" smtClean="0">
                <a:latin typeface="+mn-lt"/>
              </a:rPr>
              <a:t>84% of visitors rated the overall enjoyment of their visit to Cornwall </a:t>
            </a:r>
            <a:r>
              <a:rPr lang="en-GB" sz="1400" dirty="0">
                <a:latin typeface="+mn-lt"/>
              </a:rPr>
              <a:t>as very </a:t>
            </a:r>
            <a:r>
              <a:rPr lang="en-GB" sz="1400" dirty="0" smtClean="0">
                <a:latin typeface="+mn-lt"/>
              </a:rPr>
              <a:t>good and </a:t>
            </a:r>
            <a:r>
              <a:rPr lang="en-GB" sz="1400" dirty="0">
                <a:latin typeface="+mn-lt"/>
              </a:rPr>
              <a:t>a further </a:t>
            </a:r>
            <a:r>
              <a:rPr lang="en-GB" sz="1400" dirty="0" smtClean="0">
                <a:latin typeface="+mn-lt"/>
              </a:rPr>
              <a:t>13% </a:t>
            </a:r>
            <a:r>
              <a:rPr lang="en-GB" sz="1400" dirty="0">
                <a:latin typeface="+mn-lt"/>
              </a:rPr>
              <a:t>said it was </a:t>
            </a:r>
            <a:r>
              <a:rPr lang="en-GB" sz="1400" dirty="0" smtClean="0">
                <a:latin typeface="+mn-lt"/>
              </a:rPr>
              <a:t>good.</a:t>
            </a:r>
          </a:p>
          <a:p>
            <a:pPr marL="285750" indent="-285750">
              <a:lnSpc>
                <a:spcPct val="120000"/>
              </a:lnSpc>
              <a:spcBef>
                <a:spcPts val="312"/>
              </a:spcBef>
              <a:buFont typeface="Arial" panose="020B0604020202020204" pitchFamily="34" charset="0"/>
              <a:buChar char="•"/>
            </a:pPr>
            <a:endParaRPr lang="en-GB" sz="1400" dirty="0">
              <a:latin typeface="+mn-lt"/>
            </a:endParaRPr>
          </a:p>
          <a:p>
            <a:pPr marL="285750" indent="-285750">
              <a:lnSpc>
                <a:spcPct val="120000"/>
              </a:lnSpc>
              <a:spcBef>
                <a:spcPts val="312"/>
              </a:spcBef>
              <a:buFont typeface="Arial" panose="020B0604020202020204" pitchFamily="34" charset="0"/>
              <a:buChar char="•"/>
            </a:pPr>
            <a:r>
              <a:rPr lang="en-GB" sz="1400" dirty="0" smtClean="0">
                <a:latin typeface="+mn-lt"/>
              </a:rPr>
              <a:t>The </a:t>
            </a:r>
            <a:r>
              <a:rPr lang="en-GB" sz="1400" dirty="0">
                <a:latin typeface="+mn-lt"/>
              </a:rPr>
              <a:t>visit exceeded expectations for </a:t>
            </a:r>
            <a:r>
              <a:rPr lang="en-GB" sz="1400" dirty="0" smtClean="0">
                <a:latin typeface="+mn-lt"/>
              </a:rPr>
              <a:t>27% </a:t>
            </a:r>
            <a:r>
              <a:rPr lang="en-GB" sz="1400" dirty="0">
                <a:latin typeface="+mn-lt"/>
              </a:rPr>
              <a:t>of </a:t>
            </a:r>
            <a:r>
              <a:rPr lang="en-GB" sz="1400" dirty="0" smtClean="0">
                <a:latin typeface="+mn-lt"/>
              </a:rPr>
              <a:t>visitors.</a:t>
            </a:r>
          </a:p>
          <a:p>
            <a:pPr marL="285750" indent="-285750">
              <a:lnSpc>
                <a:spcPct val="120000"/>
              </a:lnSpc>
              <a:spcBef>
                <a:spcPts val="312"/>
              </a:spcBef>
              <a:buFont typeface="Arial" panose="020B0604020202020204" pitchFamily="34" charset="0"/>
              <a:buChar char="•"/>
            </a:pPr>
            <a:endParaRPr lang="en-GB" sz="1400" dirty="0">
              <a:latin typeface="+mn-lt"/>
            </a:endParaRPr>
          </a:p>
          <a:p>
            <a:pPr marL="285750" indent="-285750">
              <a:lnSpc>
                <a:spcPct val="120000"/>
              </a:lnSpc>
              <a:spcBef>
                <a:spcPts val="312"/>
              </a:spcBef>
              <a:buFont typeface="Arial" panose="020B0604020202020204" pitchFamily="34" charset="0"/>
              <a:buChar char="•"/>
            </a:pPr>
            <a:r>
              <a:rPr lang="en-GB" sz="1400" dirty="0" smtClean="0">
                <a:latin typeface="+mn-lt"/>
              </a:rPr>
              <a:t>Visitor satisfaction levels with their visit were high and the county achieved a recommendation score of +73% - an exceedingly high score on a metric that can range from -100% to +100%.</a:t>
            </a:r>
          </a:p>
          <a:p>
            <a:pPr marL="285750" indent="-285750">
              <a:lnSpc>
                <a:spcPct val="120000"/>
              </a:lnSpc>
              <a:spcBef>
                <a:spcPts val="312"/>
              </a:spcBef>
              <a:buFont typeface="Arial" panose="020B0604020202020204" pitchFamily="34" charset="0"/>
              <a:buChar char="•"/>
            </a:pPr>
            <a:endParaRPr lang="en-GB" sz="1400" dirty="0">
              <a:latin typeface="+mn-lt"/>
            </a:endParaRPr>
          </a:p>
          <a:p>
            <a:pPr marL="285750" indent="-285750">
              <a:lnSpc>
                <a:spcPct val="120000"/>
              </a:lnSpc>
              <a:spcBef>
                <a:spcPts val="312"/>
              </a:spcBef>
              <a:buFont typeface="Arial" panose="020B0604020202020204" pitchFamily="34" charset="0"/>
              <a:buChar char="•"/>
            </a:pPr>
            <a:r>
              <a:rPr lang="en-GB" sz="1400" dirty="0" smtClean="0">
                <a:latin typeface="+mn-lt"/>
              </a:rPr>
              <a:t>84% of visitors said they are likely to visit Cornwall again.</a:t>
            </a:r>
          </a:p>
          <a:p>
            <a:pPr>
              <a:lnSpc>
                <a:spcPct val="120000"/>
              </a:lnSpc>
              <a:spcBef>
                <a:spcPts val="312"/>
              </a:spcBef>
            </a:pPr>
            <a:endParaRPr lang="en-GB" sz="1400" dirty="0">
              <a:latin typeface="+mn-lt"/>
            </a:endParaRPr>
          </a:p>
          <a:p>
            <a:pPr marL="285750" indent="-285750">
              <a:lnSpc>
                <a:spcPct val="120000"/>
              </a:lnSpc>
              <a:spcBef>
                <a:spcPts val="312"/>
              </a:spcBef>
              <a:buFont typeface="Arial" panose="020B0604020202020204" pitchFamily="34" charset="0"/>
              <a:buChar char="•"/>
            </a:pPr>
            <a:r>
              <a:rPr lang="en-GB" sz="1400" dirty="0" smtClean="0">
                <a:latin typeface="+mn-lt"/>
              </a:rPr>
              <a:t>This year has seen the largest growth in the youngest (16-24 years) and oldest (65+ years) age groups visiting the county compared with last year. </a:t>
            </a:r>
          </a:p>
          <a:p>
            <a:pPr marL="285750" indent="-285750">
              <a:lnSpc>
                <a:spcPct val="120000"/>
              </a:lnSpc>
              <a:spcBef>
                <a:spcPts val="312"/>
              </a:spcBef>
              <a:buFont typeface="Arial" panose="020B0604020202020204" pitchFamily="34" charset="0"/>
              <a:buChar char="•"/>
            </a:pPr>
            <a:endParaRPr lang="en-GB" sz="1400" dirty="0">
              <a:latin typeface="+mn-lt"/>
            </a:endParaRPr>
          </a:p>
          <a:p>
            <a:pPr marL="285750" indent="-285750">
              <a:lnSpc>
                <a:spcPct val="120000"/>
              </a:lnSpc>
              <a:spcBef>
                <a:spcPts val="312"/>
              </a:spcBef>
              <a:buFont typeface="Arial" panose="020B0604020202020204" pitchFamily="34" charset="0"/>
              <a:buChar char="•"/>
            </a:pPr>
            <a:r>
              <a:rPr lang="en-GB" sz="1400" dirty="0" smtClean="0">
                <a:latin typeface="+mn-lt"/>
              </a:rPr>
              <a:t>At 27%, 2016/17 has seen the highest proportion </a:t>
            </a:r>
            <a:r>
              <a:rPr lang="en-GB" sz="1400" dirty="0">
                <a:latin typeface="+mn-lt"/>
              </a:rPr>
              <a:t>of adults </a:t>
            </a:r>
            <a:r>
              <a:rPr lang="en-GB" sz="1400" dirty="0" smtClean="0">
                <a:latin typeface="+mn-lt"/>
              </a:rPr>
              <a:t>visiting the county with </a:t>
            </a:r>
            <a:r>
              <a:rPr lang="en-GB" sz="1400" dirty="0">
                <a:latin typeface="+mn-lt"/>
              </a:rPr>
              <a:t>children </a:t>
            </a:r>
            <a:r>
              <a:rPr lang="en-GB" sz="1400" dirty="0" smtClean="0">
                <a:latin typeface="+mn-lt"/>
              </a:rPr>
              <a:t>for </a:t>
            </a:r>
            <a:r>
              <a:rPr lang="en-GB" sz="1400" dirty="0">
                <a:latin typeface="+mn-lt"/>
              </a:rPr>
              <a:t>the five year trend </a:t>
            </a:r>
            <a:r>
              <a:rPr lang="en-GB" sz="1400" dirty="0" smtClean="0">
                <a:latin typeface="+mn-lt"/>
              </a:rPr>
              <a:t>period since 2012/13.</a:t>
            </a:r>
          </a:p>
          <a:p>
            <a:pPr marL="285750" indent="-285750">
              <a:lnSpc>
                <a:spcPct val="120000"/>
              </a:lnSpc>
              <a:spcBef>
                <a:spcPts val="312"/>
              </a:spcBef>
              <a:buFont typeface="Arial" panose="020B0604020202020204" pitchFamily="34" charset="0"/>
              <a:buChar char="•"/>
            </a:pPr>
            <a:endParaRPr lang="en-GB" sz="1400" dirty="0">
              <a:latin typeface="+mn-lt"/>
            </a:endParaRPr>
          </a:p>
          <a:p>
            <a:pPr marL="285750" indent="-285750">
              <a:lnSpc>
                <a:spcPct val="120000"/>
              </a:lnSpc>
              <a:spcBef>
                <a:spcPts val="312"/>
              </a:spcBef>
              <a:buFont typeface="Arial" panose="020B0604020202020204" pitchFamily="34" charset="0"/>
              <a:buChar char="•"/>
            </a:pPr>
            <a:r>
              <a:rPr lang="en-GB" sz="1400" dirty="0">
                <a:latin typeface="+mn-lt"/>
              </a:rPr>
              <a:t>2016/17 </a:t>
            </a:r>
            <a:r>
              <a:rPr lang="en-GB" sz="1400" dirty="0" smtClean="0">
                <a:latin typeface="+mn-lt"/>
              </a:rPr>
              <a:t>has seen a year on year increase </a:t>
            </a:r>
            <a:r>
              <a:rPr lang="en-GB" sz="1400" dirty="0">
                <a:latin typeface="+mn-lt"/>
              </a:rPr>
              <a:t>in secondary/additional </a:t>
            </a:r>
            <a:r>
              <a:rPr lang="en-GB" sz="1400" dirty="0" smtClean="0">
                <a:latin typeface="+mn-lt"/>
              </a:rPr>
              <a:t>holiday taking and </a:t>
            </a:r>
            <a:r>
              <a:rPr lang="en-GB" sz="1400" dirty="0">
                <a:latin typeface="+mn-lt"/>
              </a:rPr>
              <a:t>the highest proportion across the analysis </a:t>
            </a:r>
            <a:r>
              <a:rPr lang="en-GB" sz="1400" dirty="0" smtClean="0">
                <a:latin typeface="+mn-lt"/>
              </a:rPr>
              <a:t>years</a:t>
            </a:r>
            <a:r>
              <a:rPr lang="en-GB" sz="1400" dirty="0">
                <a:latin typeface="+mn-lt"/>
              </a:rPr>
              <a:t>.</a:t>
            </a:r>
            <a:endParaRPr lang="en-GB" sz="1400" dirty="0" smtClean="0">
              <a:latin typeface="+mn-lt"/>
            </a:endParaRPr>
          </a:p>
          <a:p>
            <a:pPr marL="285750" indent="-285750">
              <a:lnSpc>
                <a:spcPct val="120000"/>
              </a:lnSpc>
              <a:spcBef>
                <a:spcPts val="312"/>
              </a:spcBef>
              <a:buFont typeface="Arial" panose="020B0604020202020204" pitchFamily="34" charset="0"/>
              <a:buChar char="•"/>
            </a:pPr>
            <a:endParaRPr lang="en-GB" sz="1400" dirty="0">
              <a:latin typeface="+mn-lt"/>
            </a:endParaRPr>
          </a:p>
          <a:p>
            <a:pPr marL="285750" indent="-285750">
              <a:lnSpc>
                <a:spcPct val="120000"/>
              </a:lnSpc>
              <a:spcBef>
                <a:spcPts val="312"/>
              </a:spcBef>
              <a:buFont typeface="Arial" panose="020B0604020202020204" pitchFamily="34" charset="0"/>
              <a:buChar char="•"/>
            </a:pPr>
            <a:r>
              <a:rPr lang="en-GB" sz="1400" dirty="0">
                <a:latin typeface="+mn-lt"/>
              </a:rPr>
              <a:t>Visit Cornwall </a:t>
            </a:r>
            <a:r>
              <a:rPr lang="en-GB" sz="1400" dirty="0" smtClean="0">
                <a:latin typeface="+mn-lt"/>
              </a:rPr>
              <a:t>remains </a:t>
            </a:r>
            <a:r>
              <a:rPr lang="en-GB" sz="1400" dirty="0">
                <a:latin typeface="+mn-lt"/>
              </a:rPr>
              <a:t>the primary online information source </a:t>
            </a:r>
            <a:r>
              <a:rPr lang="en-GB" sz="1400" dirty="0" smtClean="0">
                <a:latin typeface="+mn-lt"/>
              </a:rPr>
              <a:t>for visitors whilst they are </a:t>
            </a:r>
            <a:r>
              <a:rPr lang="en-GB" sz="1400" dirty="0">
                <a:latin typeface="+mn-lt"/>
              </a:rPr>
              <a:t>on </a:t>
            </a:r>
            <a:r>
              <a:rPr lang="en-GB" sz="1400" dirty="0" smtClean="0">
                <a:latin typeface="+mn-lt"/>
              </a:rPr>
              <a:t>holiday.</a:t>
            </a:r>
            <a:endParaRPr lang="en-GB" sz="1400" dirty="0">
              <a:latin typeface="+mn-lt"/>
            </a:endParaRPr>
          </a:p>
        </p:txBody>
      </p:sp>
      <p:sp>
        <p:nvSpPr>
          <p:cNvPr id="4" name="Text Box 16"/>
          <p:cNvSpPr txBox="1">
            <a:spLocks noChangeArrowheads="1"/>
          </p:cNvSpPr>
          <p:nvPr/>
        </p:nvSpPr>
        <p:spPr bwMode="auto">
          <a:xfrm>
            <a:off x="188913" y="260350"/>
            <a:ext cx="8456612" cy="503238"/>
          </a:xfrm>
          <a:prstGeom prst="rect">
            <a:avLst/>
          </a:prstGeom>
          <a:noFill/>
          <a:ln w="9525">
            <a:noFill/>
            <a:miter lim="800000"/>
            <a:headEnd/>
            <a:tailEnd/>
          </a:ln>
        </p:spPr>
        <p:txBody>
          <a:bodyPr/>
          <a:lstStyle/>
          <a:p>
            <a:pPr marL="342900" indent="-342900" algn="ctr" eaLnBrk="1" hangingPunct="1">
              <a:lnSpc>
                <a:spcPct val="75000"/>
              </a:lnSpc>
              <a:defRPr/>
            </a:pPr>
            <a:r>
              <a:rPr lang="en-GB" altLang="en-US" sz="2700" dirty="0" smtClean="0">
                <a:solidFill>
                  <a:schemeClr val="accent5"/>
                </a:solidFill>
                <a:latin typeface="+mn-lt"/>
              </a:rPr>
              <a:t>Key Findings</a:t>
            </a:r>
            <a:endParaRPr lang="en-GB" sz="2700" dirty="0">
              <a:solidFill>
                <a:schemeClr val="accent5"/>
              </a:solidFill>
              <a:latin typeface="+mn-lt"/>
            </a:endParaRPr>
          </a:p>
        </p:txBody>
      </p:sp>
    </p:spTree>
    <p:extLst>
      <p:ext uri="{BB962C8B-B14F-4D97-AF65-F5344CB8AC3E}">
        <p14:creationId xmlns:p14="http://schemas.microsoft.com/office/powerpoint/2010/main" val="1867235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92875"/>
            <a:ext cx="2133600" cy="365125"/>
          </a:xfrm>
        </p:spPr>
        <p:txBody>
          <a:bodyPr/>
          <a:lstStyle/>
          <a:p>
            <a:pPr>
              <a:defRPr/>
            </a:pPr>
            <a:fld id="{63522C3B-2594-40C6-8F09-8526152588A3}" type="slidenum">
              <a:rPr lang="en-GB" altLang="en-US" sz="1000" smtClean="0">
                <a:latin typeface="+mn-lt"/>
              </a:rPr>
              <a:pPr>
                <a:defRPr/>
              </a:pPr>
              <a:t>30</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489886010"/>
              </p:ext>
            </p:extLst>
          </p:nvPr>
        </p:nvGraphicFramePr>
        <p:xfrm>
          <a:off x="3491880" y="792365"/>
          <a:ext cx="5496410" cy="34287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42576548"/>
              </p:ext>
            </p:extLst>
          </p:nvPr>
        </p:nvGraphicFramePr>
        <p:xfrm>
          <a:off x="395535" y="4473533"/>
          <a:ext cx="8609269" cy="1895508"/>
        </p:xfrm>
        <a:graphic>
          <a:graphicData uri="http://schemas.openxmlformats.org/drawingml/2006/table">
            <a:tbl>
              <a:tblPr firstRow="1" bandRow="1">
                <a:tableStyleId>{7DF18680-E054-41AD-8BC1-D1AEF772440D}</a:tableStyleId>
              </a:tblPr>
              <a:tblGrid>
                <a:gridCol w="2098208"/>
                <a:gridCol w="872497"/>
                <a:gridCol w="918418"/>
                <a:gridCol w="852068"/>
                <a:gridCol w="821037"/>
                <a:gridCol w="852068"/>
                <a:gridCol w="826575"/>
                <a:gridCol w="729812"/>
                <a:gridCol w="638586"/>
              </a:tblGrid>
              <a:tr h="199443">
                <a:tc rowSpan="2">
                  <a:txBody>
                    <a:bodyPr/>
                    <a:lstStyle/>
                    <a:p>
                      <a:r>
                        <a:rPr lang="en-GB" sz="1100" baseline="0" dirty="0" smtClean="0"/>
                        <a:t>What is the longest journey length you will consider travelling to get to a place of interest in Cornwall?</a:t>
                      </a:r>
                      <a:endParaRPr lang="en-GB" sz="1100" dirty="0">
                        <a:solidFill>
                          <a:schemeClr val="bg1"/>
                        </a:solidFill>
                      </a:endParaRPr>
                    </a:p>
                  </a:txBody>
                  <a:tcPr marL="91421" marR="91421" marT="45661" marB="45661" anchor="ctr"/>
                </a:tc>
                <a:tc>
                  <a:txBody>
                    <a:bodyPr/>
                    <a:lstStyle/>
                    <a:p>
                      <a:pPr algn="ctr"/>
                      <a:r>
                        <a:rPr lang="en-GB" sz="1100" dirty="0" smtClean="0"/>
                        <a:t>Period</a:t>
                      </a:r>
                      <a:endParaRPr lang="en-GB" sz="1100" dirty="0">
                        <a:solidFill>
                          <a:schemeClr val="bg1"/>
                        </a:solidFill>
                      </a:endParaRPr>
                    </a:p>
                  </a:txBody>
                  <a:tcPr marL="91421" marR="91421" marT="45661" marB="45661"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457663">
                <a:tc vMerge="1">
                  <a:txBody>
                    <a:bodyPr/>
                    <a:lstStyle/>
                    <a:p>
                      <a:endParaRPr lang="en-GB" sz="1400" dirty="0">
                        <a:solidFill>
                          <a:schemeClr val="bg1"/>
                        </a:solidFill>
                      </a:endParaRPr>
                    </a:p>
                  </a:txBody>
                  <a:tcPr marL="91433" marR="91433" marT="45656" marB="45656" anchor="ctr"/>
                </a:tc>
                <a:tc>
                  <a:txBody>
                    <a:bodyPr/>
                    <a:lstStyle/>
                    <a:p>
                      <a:pPr algn="ctr"/>
                      <a:r>
                        <a:rPr lang="en-GB" sz="1100" b="1" dirty="0" smtClean="0">
                          <a:solidFill>
                            <a:schemeClr val="tx1"/>
                          </a:solidFill>
                        </a:rPr>
                        <a:t>2016/17</a:t>
                      </a:r>
                      <a:endParaRPr lang="en-GB" sz="1100" b="1" dirty="0">
                        <a:solidFill>
                          <a:schemeClr val="tx1"/>
                        </a:solidFill>
                      </a:endParaRPr>
                    </a:p>
                  </a:txBody>
                  <a:tcPr marL="91421" marR="91421" marT="45661" marB="45661" anchor="ctr"/>
                </a:tc>
                <a:tc>
                  <a:txBody>
                    <a:bodyPr/>
                    <a:lstStyle/>
                    <a:p>
                      <a:pPr algn="ctr"/>
                      <a:r>
                        <a:rPr lang="en-GB" sz="1100" b="1" dirty="0" smtClean="0"/>
                        <a:t>West Cornwall</a:t>
                      </a:r>
                      <a:endParaRPr lang="en-GB" sz="1100" b="1" dirty="0">
                        <a:solidFill>
                          <a:schemeClr val="bg1"/>
                        </a:solidFill>
                      </a:endParaRPr>
                    </a:p>
                  </a:txBody>
                  <a:tcPr marL="91421" marR="91421" marT="45661" marB="45661" anchor="ctr"/>
                </a:tc>
                <a:tc>
                  <a:txBody>
                    <a:bodyPr/>
                    <a:lstStyle/>
                    <a:p>
                      <a:pPr algn="ctr"/>
                      <a:r>
                        <a:rPr lang="en-GB" sz="1100" b="1" dirty="0" smtClean="0"/>
                        <a:t>North Coast</a:t>
                      </a:r>
                      <a:endParaRPr lang="en-GB" sz="1100" b="1" dirty="0">
                        <a:solidFill>
                          <a:schemeClr val="bg1"/>
                        </a:solidFill>
                      </a:endParaRPr>
                    </a:p>
                  </a:txBody>
                  <a:tcPr marL="91421" marR="91421" marT="45661" marB="45661" anchor="ctr"/>
                </a:tc>
                <a:tc>
                  <a:txBody>
                    <a:bodyPr/>
                    <a:lstStyle/>
                    <a:p>
                      <a:pPr algn="ctr"/>
                      <a:r>
                        <a:rPr lang="en-GB" sz="1100" b="1" dirty="0" smtClean="0"/>
                        <a:t>South Coast</a:t>
                      </a:r>
                      <a:endParaRPr lang="en-GB" sz="1100" b="1" dirty="0">
                        <a:solidFill>
                          <a:schemeClr val="bg1"/>
                        </a:solidFill>
                      </a:endParaRPr>
                    </a:p>
                  </a:txBody>
                  <a:tcPr marL="91421" marR="91421" marT="45661" marB="45661" anchor="ctr"/>
                </a:tc>
                <a:tc>
                  <a:txBody>
                    <a:bodyPr/>
                    <a:lstStyle/>
                    <a:p>
                      <a:pPr algn="ctr"/>
                      <a:r>
                        <a:rPr lang="en-GB" sz="1100" b="1" dirty="0" smtClean="0"/>
                        <a:t>Bodmin/ Tamar Valley</a:t>
                      </a:r>
                      <a:endParaRPr lang="en-GB" sz="1100" b="1" dirty="0">
                        <a:solidFill>
                          <a:schemeClr val="bg1"/>
                        </a:solidFill>
                      </a:endParaRPr>
                    </a:p>
                  </a:txBody>
                  <a:tcPr marL="91421" marR="91421" marT="45661" marB="45661" anchor="ctr"/>
                </a:tc>
                <a:tc>
                  <a:txBody>
                    <a:bodyPr/>
                    <a:lstStyle/>
                    <a:p>
                      <a:pPr algn="ctr"/>
                      <a:r>
                        <a:rPr lang="en-GB" sz="1100" b="1" dirty="0" smtClean="0"/>
                        <a:t>Coastal</a:t>
                      </a:r>
                      <a:endParaRPr lang="en-GB" sz="1100" b="1" dirty="0">
                        <a:solidFill>
                          <a:schemeClr val="bg1"/>
                        </a:solidFill>
                      </a:endParaRPr>
                    </a:p>
                  </a:txBody>
                  <a:tcPr marL="91421" marR="91421" marT="45661" marB="45661" anchor="ctr"/>
                </a:tc>
                <a:tc>
                  <a:txBody>
                    <a:bodyPr/>
                    <a:lstStyle/>
                    <a:p>
                      <a:pPr algn="ctr"/>
                      <a:r>
                        <a:rPr lang="en-GB" sz="1100" b="1" dirty="0" smtClean="0"/>
                        <a:t>Urban</a:t>
                      </a:r>
                      <a:endParaRPr lang="en-GB" sz="1100" b="1" dirty="0">
                        <a:solidFill>
                          <a:schemeClr val="bg1"/>
                        </a:solidFill>
                      </a:endParaRPr>
                    </a:p>
                  </a:txBody>
                  <a:tcPr marL="91421" marR="91421" marT="45661" marB="45661" anchor="ctr"/>
                </a:tc>
                <a:tc>
                  <a:txBody>
                    <a:bodyPr/>
                    <a:lstStyle/>
                    <a:p>
                      <a:pPr algn="ctr"/>
                      <a:r>
                        <a:rPr lang="en-GB" sz="1100" b="1" dirty="0" smtClean="0"/>
                        <a:t>Rural</a:t>
                      </a:r>
                      <a:endParaRPr lang="en-GB" sz="1100" b="1" dirty="0">
                        <a:solidFill>
                          <a:schemeClr val="bg1"/>
                        </a:solidFill>
                      </a:endParaRPr>
                    </a:p>
                  </a:txBody>
                  <a:tcPr marL="91421" marR="91421" marT="45661" marB="45661" anchor="ctr"/>
                </a:tc>
              </a:tr>
              <a:tr h="260576">
                <a:tc>
                  <a:txBody>
                    <a:bodyPr/>
                    <a:lstStyle/>
                    <a:p>
                      <a:pPr marL="90488" indent="0" algn="l" fontAlgn="b"/>
                      <a:r>
                        <a:rPr lang="en-GB" sz="1100" b="0" i="0" u="none" strike="noStrike" dirty="0">
                          <a:solidFill>
                            <a:srgbClr val="000000"/>
                          </a:solidFill>
                          <a:effectLst/>
                          <a:latin typeface="Calibri" panose="020F0502020204030204" pitchFamily="34" charset="0"/>
                        </a:rPr>
                        <a:t>30 mins or less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r>
              <a:tr h="260576">
                <a:tc>
                  <a:txBody>
                    <a:bodyPr/>
                    <a:lstStyle/>
                    <a:p>
                      <a:pPr marL="90488" indent="0" algn="l" fontAlgn="b"/>
                      <a:r>
                        <a:rPr lang="en-GB" sz="1100" b="0" i="0" u="none" strike="noStrike" dirty="0">
                          <a:solidFill>
                            <a:srgbClr val="000000"/>
                          </a:solidFill>
                          <a:effectLst/>
                          <a:latin typeface="Calibri" panose="020F0502020204030204" pitchFamily="34" charset="0"/>
                        </a:rPr>
                        <a:t>31-60 mins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27%</a:t>
                      </a:r>
                    </a:p>
                  </a:txBody>
                  <a:tcPr marL="9525" marR="9525" marT="9525" marB="0" anchor="ctr"/>
                </a:tc>
              </a:tr>
              <a:tr h="260576">
                <a:tc>
                  <a:txBody>
                    <a:bodyPr/>
                    <a:lstStyle/>
                    <a:p>
                      <a:pPr marL="90488" indent="0" algn="l" fontAlgn="b"/>
                      <a:r>
                        <a:rPr lang="en-GB" sz="1100" b="0" i="0" u="none" strike="noStrike" dirty="0">
                          <a:solidFill>
                            <a:srgbClr val="000000"/>
                          </a:solidFill>
                          <a:effectLst/>
                          <a:latin typeface="Calibri" panose="020F0502020204030204" pitchFamily="34" charset="0"/>
                        </a:rPr>
                        <a:t>60-90 mins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45%</a:t>
                      </a:r>
                    </a:p>
                  </a:txBody>
                  <a:tcPr marL="9525" marR="9525" marT="9525" marB="0" anchor="ctr"/>
                </a:tc>
              </a:tr>
              <a:tr h="260576">
                <a:tc>
                  <a:txBody>
                    <a:bodyPr/>
                    <a:lstStyle/>
                    <a:p>
                      <a:pPr marL="90488" indent="0" algn="l" fontAlgn="b"/>
                      <a:r>
                        <a:rPr lang="en-GB" sz="1100" b="0" i="0" u="none" strike="noStrike" dirty="0">
                          <a:solidFill>
                            <a:srgbClr val="000000"/>
                          </a:solidFill>
                          <a:effectLst/>
                          <a:latin typeface="Calibri" panose="020F0502020204030204" pitchFamily="34" charset="0"/>
                        </a:rPr>
                        <a:t>&gt; 90 mins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25%</a:t>
                      </a:r>
                    </a:p>
                  </a:txBody>
                  <a:tcPr marL="9525" marR="9525" marT="9525" marB="0" anchor="ctr"/>
                </a:tc>
              </a:tr>
            </a:tbl>
          </a:graphicData>
        </a:graphic>
      </p:graphicFrame>
      <p:sp>
        <p:nvSpPr>
          <p:cNvPr id="7" name="Rectangle 6"/>
          <p:cNvSpPr/>
          <p:nvPr/>
        </p:nvSpPr>
        <p:spPr>
          <a:xfrm>
            <a:off x="4221324" y="908720"/>
            <a:ext cx="1080120" cy="2774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There is a willingness to travel across the county during a visit</a:t>
            </a:r>
            <a:endParaRPr lang="en-GB" sz="2700" dirty="0">
              <a:solidFill>
                <a:schemeClr val="accent5"/>
              </a:solidFill>
              <a:latin typeface="+mn-lt"/>
            </a:endParaRPr>
          </a:p>
        </p:txBody>
      </p:sp>
      <p:sp>
        <p:nvSpPr>
          <p:cNvPr id="9" name="TextBox 8"/>
          <p:cNvSpPr txBox="1"/>
          <p:nvPr/>
        </p:nvSpPr>
        <p:spPr>
          <a:xfrm>
            <a:off x="196027" y="792365"/>
            <a:ext cx="3223845" cy="3539430"/>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Of those that travelled around the county just 5% would not consider a journey of longer than 30 minutes.</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36% in each case would consider a journey time of up to an hour or up to an hour and a half and 23% would consider a journey in excess of an hour and a half.</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This clearly demonstrates the potential for businesses across Cornwall to market in the key areas for staying visitors regardless of where their business is based in the county.</a:t>
            </a:r>
            <a:endParaRPr lang="en-GB" dirty="0">
              <a:latin typeface="+mn-lt"/>
            </a:endParaRPr>
          </a:p>
        </p:txBody>
      </p:sp>
      <p:sp>
        <p:nvSpPr>
          <p:cNvPr id="10" name="TextBox 9"/>
          <p:cNvSpPr txBox="1"/>
          <p:nvPr/>
        </p:nvSpPr>
        <p:spPr>
          <a:xfrm>
            <a:off x="70553" y="6480517"/>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Tree>
    <p:extLst>
      <p:ext uri="{BB962C8B-B14F-4D97-AF65-F5344CB8AC3E}">
        <p14:creationId xmlns:p14="http://schemas.microsoft.com/office/powerpoint/2010/main" val="3491212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55776" y="6612277"/>
            <a:ext cx="2133600" cy="267028"/>
          </a:xfrm>
        </p:spPr>
        <p:txBody>
          <a:bodyPr/>
          <a:lstStyle/>
          <a:p>
            <a:pPr>
              <a:defRPr/>
            </a:pPr>
            <a:fld id="{63522C3B-2594-40C6-8F09-8526152588A3}" type="slidenum">
              <a:rPr lang="en-GB" altLang="en-US" sz="1000" smtClean="0">
                <a:latin typeface="+mn-lt"/>
              </a:rPr>
              <a:pPr>
                <a:defRPr/>
              </a:pPr>
              <a:t>31</a:t>
            </a:fld>
            <a:endParaRPr lang="en-GB" altLang="en-US" sz="1000" dirty="0">
              <a:latin typeface="+mn-lt"/>
            </a:endParaRPr>
          </a:p>
        </p:txBody>
      </p:sp>
      <p:sp>
        <p:nvSpPr>
          <p:cNvPr id="8" name="TextBox 7"/>
          <p:cNvSpPr txBox="1"/>
          <p:nvPr/>
        </p:nvSpPr>
        <p:spPr>
          <a:xfrm>
            <a:off x="0" y="42914"/>
            <a:ext cx="9144000" cy="507831"/>
          </a:xfrm>
          <a:prstGeom prst="rect">
            <a:avLst/>
          </a:prstGeom>
          <a:noFill/>
        </p:spPr>
        <p:txBody>
          <a:bodyPr wrap="square" rtlCol="0">
            <a:spAutoFit/>
          </a:bodyPr>
          <a:lstStyle/>
          <a:p>
            <a:pPr algn="ctr"/>
            <a:r>
              <a:rPr lang="en-GB" sz="2700" dirty="0" smtClean="0">
                <a:solidFill>
                  <a:schemeClr val="accent5"/>
                </a:solidFill>
                <a:latin typeface="+mn-lt"/>
              </a:rPr>
              <a:t>The catchment areas from the key staying destinations are large </a:t>
            </a:r>
            <a:endParaRPr lang="en-GB" sz="2700" dirty="0">
              <a:solidFill>
                <a:schemeClr val="accent5"/>
              </a:solidFill>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85" y="1268760"/>
            <a:ext cx="4224232" cy="25922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68760"/>
            <a:ext cx="4413616" cy="259228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39" y="3931686"/>
            <a:ext cx="4213278" cy="268059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931686"/>
            <a:ext cx="4413616" cy="2680591"/>
          </a:xfrm>
          <a:prstGeom prst="rect">
            <a:avLst/>
          </a:prstGeom>
        </p:spPr>
      </p:pic>
      <p:sp>
        <p:nvSpPr>
          <p:cNvPr id="10" name="TextBox 9"/>
          <p:cNvSpPr txBox="1"/>
          <p:nvPr/>
        </p:nvSpPr>
        <p:spPr>
          <a:xfrm>
            <a:off x="169767" y="639310"/>
            <a:ext cx="8804465"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The drive time bands from each of the main locations of staying visitors in the county are shown below and clearly demonstrate the large areas covered by staying visitors travelling out from these destinations during their stay.</a:t>
            </a:r>
          </a:p>
        </p:txBody>
      </p:sp>
    </p:spTree>
    <p:extLst>
      <p:ext uri="{BB962C8B-B14F-4D97-AF65-F5344CB8AC3E}">
        <p14:creationId xmlns:p14="http://schemas.microsoft.com/office/powerpoint/2010/main" val="3033383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68313" y="1844675"/>
            <a:ext cx="7772400" cy="1470025"/>
          </a:xfrm>
        </p:spPr>
        <p:txBody>
          <a:bodyPr/>
          <a:lstStyle/>
          <a:p>
            <a:pPr algn="l" eaLnBrk="1" hangingPunct="1">
              <a:defRPr/>
            </a:pPr>
            <a:r>
              <a:rPr lang="en-US" altLang="en-US" sz="3200" b="1" dirty="0" smtClean="0">
                <a:solidFill>
                  <a:schemeClr val="accent5"/>
                </a:solidFill>
              </a:rPr>
              <a:t>Cornwall Visitor Survey 2016/17</a:t>
            </a:r>
            <a:br>
              <a:rPr lang="en-US" altLang="en-US" sz="3200" b="1" dirty="0" smtClean="0">
                <a:solidFill>
                  <a:schemeClr val="accent5"/>
                </a:solidFill>
              </a:rPr>
            </a:br>
            <a:r>
              <a:rPr lang="en-US" altLang="en-US" sz="3200" b="1" dirty="0" smtClean="0">
                <a:solidFill>
                  <a:schemeClr val="accent5"/>
                </a:solidFill>
              </a:rPr>
              <a:t/>
            </a:r>
            <a:br>
              <a:rPr lang="en-US" altLang="en-US" sz="3200" b="1" dirty="0" smtClean="0">
                <a:solidFill>
                  <a:schemeClr val="accent5"/>
                </a:solidFill>
              </a:rPr>
            </a:br>
            <a:r>
              <a:rPr lang="en-US" altLang="en-US" sz="3200" b="1" dirty="0" smtClean="0">
                <a:solidFill>
                  <a:schemeClr val="bg1">
                    <a:lumMod val="50000"/>
                  </a:schemeClr>
                </a:solidFill>
              </a:rPr>
              <a:t>Characteristics of Visits</a:t>
            </a:r>
          </a:p>
        </p:txBody>
      </p:sp>
      <p:sp>
        <p:nvSpPr>
          <p:cNvPr id="26627" name="AutoShape 11" descr="data:image/jpeg;base64,/9j/4AAQSkZJRgABAQAAAQABAAD/2wCEAAkGBxQPEhQUERAUFhQQFhURFBUYEhUXGBoYFRUYGBgXFBUYHCghHxonHBYWITMiJSkrLi4uGB8zODMsNygtLisBCgoKDg0OGxAQGywkICYsLCwsLCwsLCwsLCwsNCwsLCwsLCwsLCwsLCwsLCwsLCwsLCwsLCwsLCwsLCwsLCwsLP/AABEIALgBEgMBIgACEQEDEQH/xAAcAAEAAgMBAQEAAAAAAAAAAAAABgcDBAUCAQj/xABGEAACAQIDAwgFBwsEAgMAAAABAgADEQQSIQUGMQcTIkFRYXGBMjSRobEUI3JzkrPBFjNSU1RigoOTstEVFyTSQkOi8PH/xAAYAQEBAQEBAAAAAAAAAAAAAAAAAgEDBP/EACMRAQACAgICAwADAQAAAAAAAAABAgMRITESMhMiQVFhgTP/2gAMAwEAAhEDEQA/ALxiIgIiICInB3n3nTZ5ph6bPzuYjKQLZcvG/wBKZM67ZM6d6JBf9yqX7NU+0sf7lUv2ap9pZPyVZ51TqJBf9yqX7NU+0sf7lUv2ap9pY+Sp51TqJD8LyiYZiA6VU7yoYf8AxJPukm2ftCliFzUaiuvaDw8RxB8ZUWiemxMT02oiJrSIiAiIgIiICIiAiYcXikooXqOFVdSxNhOdu/t5MdzhpqQlNggJ4tpe9uoTNm3XiImhERAREQEREBERAREQEREBERASuuVj0sN4VfjTliyuuVj0sN4VfjTkZPVGT1QSjSZ2CopZmNgALknuE6H5PYr9mq/Yb/E97peuYf6xZdk40pFoc6U8oUh+T2K/Zqv2G/xH5PYr9mq/YaXfEv4YV8UKFxeBqUbc7SdL8MykX8Lz7s/HVMO4qUXKMOsdY7GHAjuMvavRWopV1DK2hBAIPiDKt353WGDIq0QeZc2K8cjdQ+ifd7JNsc15hNqePMJxunvEuOp3sFqpYVE8eDL+6Z3pR27u1DhMQlUHog5XHah9Ifj4gS8AZ1x23DpS24fYiJayIiAiIgJ8kJ3p35FEtSwwDVFJVnI6KkaEAdbD2eMkO61dqmEou7FmdLsx4kkmTFomdMi0TOkB5Ta7HFBCxyLTVgt9ASWubdvfO5yVfma31g/tEj/KX67/ACk+LSQclX5mt9YP7ROUf9HKPdOIiJ3diIiAiIgIiICIiAiIgIiICIiAldcrHpYbwq/GnLFldcrHpYbwq/GnIyeqL+qL7peuYf6xZdspLdL1zD/WLLtk4upZi6IiJ1dCcvefCirhK6kf+tmHiozA+0CdScHffaIoYSrc9KqDSQdpcW9wufKZbpk9Kal5bvVC+Fw7HiaVMn7IlGy9tk0OZw9JG05uminuyqAZxxdy5Ym7Ehm2uUClSJWgvPMNC18qeR4ny075Gau/+MY6GkvcKf8A2JnSclYXN4hbMSqcNyhYpT0xScdYKFT5EHT2Ge8fygYhmvRsilRdWVWs3XZuscDr2mZ8tT5IWnEiu4e8D41KgrEGpSYcBbosNNPFWm5vptSphMMalIgNnVdRcWN76SvKNbV5RraqNu+s4j66r940tvc31LD/AFY+JlNYmsajs7elUZnbq1Y3OniZ3MBvliqFNadNky0xlW6Am3jOFLREuFLREtvlL9d/lJ8Wkg5KvzNb6wf2iQHa+1KmLqc5VILWC6CwsL208zO/upvOmAw9UFS9R3BVOAsFGrN1CbW0ee2xaPLa14lMbR3uxdc61ig/Rp3Qe0anzM5Xy2pe/O1L9vONf23lzlhU5YX5EpjZ29uLoHSuXH6NTpj2nX2GWBuzvjSxhCMObrdSk3DfQb8Dr4yq5IlUXiUniIlrIiICIiAiIgIiICIiAldcrHpYbwq/GnLFldcrHpYbwq/GnIyeqL+qKbs1lp4ugzsFVaikkmwA7zLc/KHC/tVH+ov+ZSEThW/i5Vv4rw/KDC/tVH+qv+Z7/wBbw/7TS/qL/mUZFpfyyr5ZXHtLfHCUB+eFRupafSJ8xoPMyst49vVMdUzP0VXREB0UfiT2zkzLhlUuoqMVQnpMq5iB3C+si15twm15nh39xdiHFYgMw+aoEO56iw1VPbr4Dvm/v7vOazth6LWpIctQj/zYcR9Ee8yTYjG0MJs53wbLkC5UYcS7kLduvNrfXslXbOwbV6iUk9KowQd1+s+AufKVP1jUNn6xqG7sHYFbGtaktlX0qh9Fe7vPcJN8Lyb0QBzlaqx68uVR5Agn3yWbM2emGprSpiyoLd5PWT2kzbnSuOI7XXHEdoHj+TdCPmK7huoVAGHtUAj3yCbU2ZVwrmnWTK3EdYI7VPWJe84u9exVxlBlsM6gtSbsYDhfsPAzLY4/C2OPxXvJ5juaxiqeFdTTPj6S+8W85Z+1tmU8XT5usCVuGsCRqOGolG4esaTq49KmyuPFSCPeJfODxAq00deFRVceDC/4zMU7jTMc8aUZtWiKdeqijopUqIo46K5A18BLA3c3PwtfDUalSmxeogZiKjDXwBkD276ziPrqv3jS29zfUsP9WPiZOOImZTSImZVpvrsunhMTzdEELzatYsTqS19T4CcXD0GqMqIpZnOVVHEmSflL9d/lJ8WnR5LNnBmq1yNUtSTuJ1bztlHmZnju2meO7adPYG4NKmA2J+cqda3IQeQ9Lz07pJ02PhwLDDUQOzmk/wATdid4rEO8ViEY21uRhsQCaaCjU6mQWW/7ycLeFjKu2hgqmFqmnUBV6ZBBB8wyns7DL4kH5UdmhqSVwOlTYU2ParcL+DW+0ZGSka3CL1jW4dTcfb/yyjZz87Rsr94t0X87HzBkklR8nWLNPGqt9Kyuh8lLD+33y25WOdw2k7h9iIlrIiICIiAiIgIiICV1yselhvCr8acsWV1yselhvCr8acjJ6ov6onu5hFr4mjTqC6O1mFyLix6xLN/IbBfqT/Vqf9pXO53ruH+mPgZdUjFETHKMcRMI3+Q2C/Un+rU/7TFX3BwbDRXQ9q1Cf7riSmJ08K/w6eMfwrjanJwygnD1g37jix8nGnuEheNwVSg5SqjIw6iPeDwI7xL7nP21seljKeSst/0WHpKe1T1SLYo/E2xx+KPWqwUqGIViCy3NiRwJHC4kg5PgPl1K/ZUt48234XnO2/sWpgqpp1NQdUcDRl7R39o6pg2Tjjhq1OqvGmwa3aODDzBInGOJ5cY4nlfETBg8StZFqU2urgMp7jM89b1EROZvFtZcHQeoxFwLIP0nPoj/AO9V4mdCm9sADEVwvAVqoHhzjW90s3k4x3O4QIeNBjT8j0l9xt5Sp2YkkniTc+J4yYcmGO5vEvSPCumn0qdyPcW9k82Ofs89J+yObd9ZxH11X7xpbe5vqWH+rHxMqTbvrOI+uq/eNLb3N9Sw/wBWPiZWLuVY+5QHlL9d/lJ8Wkk5K/Vqv1x+7pyN8pfrv8pPi0kvJX6tV+uP3dOK+5HumcRE7uxI9v8Aj/gV/wCX96kkMj2/3qFf+X96ky3Ust1KuNyvXsP9I/2NLolL7levYf6R/saXPOeLpGLp9iInV0IiICIiAiIgIiICV1yselhvCr8acsWV1yselhvCr8acjJ6ov6o1ud67h/pj4GXVKV3O9dw/0x8DLqk4uk4uiIidXUiIgcTezYgxuHZLDnF6dM9jAcPA8P8A8lL+Vu6foOUxvrghRxlYDg5FQfxi5995xyx+uWWP163Z3pq4E2Az0mNzTJtY9qHqPuMneF3+wjgZmdD1hqbH3qCJW2xNkvjKhp0yobKXGYkA2tpcDjrN2rufjFPqzHwZD+MitrRHCa2tEcJvj+UHDIPmg9VuoZSg82YfgZX23tuVca+eqdFvkQeio7u/vm7htzMY5tzGXvZlAHsJPuku2BuDTokPiGFVhqEAsgPff0vOw7pv3s37WR7d7dBq+Hq1qgIvTbmF6y1rhz3aWHbe/ZI7snGGhWpVR/63Vj4X6Q9lxL3AtKr2vuRiTXqmjSDU2dmQ50GjG9rE9V7eU21Na0WprWke2218TXI4GtVI83Mtzc31LD/Vj4mVz+RGN/UD+rT/AO0s3drCNQwtGnUFnRArC4Nj4jSbjiYnluOJ3yrrlL9d/lJ8Wkl5K/Vqv1x+7pzR333axOKxPOUaQZebVb50GoLX0J7xO3uDsmrhKDpXTKzVS4GZTpkQXupPWDERPnsiJ89pNEROzqSPb/eoV/5f3qSQzj73YF8RhKtOkuZ3yWFwOFRSdTpwBmW6ZPSr9yvXsP8ASP8AY0ueVnuxuniqGKo1KlIBEYljziG3RI4A365ZkjFExHKMcTEPsRE6OhERAREQEREBERASuuVj0sN4VfjTliyuuVj0sN4VfjTkZPVF/VGtzvXcP9MfAy6pSu53ruH+mPgZdUnF0nF0RETq6kREBKt5UV/5aHtorf7dSWlKi5RMTzmNcX/NIlP3Fj72nPL6ueT1eOT5rY+l3ioD/TY/gJb8qjk1o5sZf9XTdvbZfxMteMXqY+mMV1JsGW/ZmF/ZMsr3GUhlxTfJQbYtycV0L0lDqSwt09LdUmaYonEZLjJzQqDtuWIvfstKiy4lvzG9ZVKqWAZ75QSLmwubDr0kcfa9Y0A4Nv8AkVqVSotI1MlOnUqKrc2Dc+ioJ6rkzbXGEvg/nKdUVed+cCAXshIKanL2GPI27kSLPtLEinVr85TyUKzpzfN6siVcpu+bRrcLDq79Mm1tsuK70qdUU+aRXJNB6pZnvZbLwUAeJv3R5QbSWJGMVtmqUoOT8np1aed6jUWcK+lke5GRfSOZuzqmbaW0aiVUU1lpU2RCtU0S6O5JBUtmsnVYE65uOkbNpDERKaREQEREBERAREQEREBERAREQErrlY9LDeFX405YsgXKngndaNRUJSlzgcjXLmyWJ7tDrIyeqL+qJbneu4f6Y+Bl1SldzvXcP9P8DLqk4uk4uiIidXUiJ5dgBcmwGpJ7O+Br7Txy4ek9Vz0aYLHv7AO8mw85ReKxDVXao/pVGLt4sbyTb87zjFsKVI/M0ze/6bDr+iOr29kjuzcC+IqpSpi7VDYd3aT3Aazz5LeU6hwvbc6hYHJZgMtKrWI/OMKa/RTifabfwydTV2bglw9JKSejTUKPLrPeeM2Z2rGo07VjUacE7AWpzoGJqGlVqO9Skpp5SzG7KWC5gNLEXm5jdll3WpTrNSdVNIlVVgUvcAqwIuDwPxnFGLqUaNc0iA7Y80wSLj5ysiG485shsUa1Sj8pX5umlbnOZXMc5dQhW9rA02N+OoHfM4Zw3cPsY0aS0qOIqJld3zFUcnOxYhsw7W4909YTYiUuYszH5OajAm3SNW+YtYdrE6Wmg+0a9X5GqMlNsSlRqhy5rFFU3QHvJ9vdPNTalanSxallarhSgV8lgwcKy5l4X1INo4OHTbY6mjUo5my1nqOTpcGo5c204XM+YrZRaoatKu9J2UI9lRgwW+W6sD0hc69/XNStVxAelhxWXnKi1Kz1eaGiIVGVEva93AueoGa9ba1aktcOys2Dek7uFAz0H1a6/wDiwGbh+iD1zeGupj9mvVUIMS6qU5t+hTJa+ha5XRvDTumHHbD51Oa591oZFptTCobqunpkZhcWv7rTV2jtt0+UulilE0qFPokg1XtmYkakDOosOwzzs7alXPUQs1RRRaqtRsO1LK6kAoQQAb3BHgZm4ZuEkE+yJ0MXiyuFPPpfGCxHNC1Poc5mXXU2UjXS58plr7Zq0aFbMQ9SnXXDI+Q65whDMi9YDnQcbDtm+TdpPEi+G2tVAxALNUFOgayVWw7UrMM10KkAHgD5nsmfC4rEI+FNWqrrirqyBAuRuaaoCjcSOgRr23jyNpDEj+wKVQYjFZq2YCoARkAuTSQg36rDS0kE2JbBERNCIiAiIgIiICIiAnl1BBBAIOhB4WPUZ6iBDKm5wo4yjXw+lMPd6d/R46p3d3V1dgmU+yF74boGtethiVqcWTMQr947G9xka8ek9dJpPLuBxIHibSg6jOpKsXBU2IJIII6iJjZieJJ85Hzf0j5f6XJtTe7C4e96wdhpkp2c377aDzMrzeTe6tjboPm6X6AOrfTbr8Bp4yOzp7G2DXxh+Zpkr1udEH8XX4C5kTe1uETebcOdTpliFUEsxsABcknqAls7k7sfI0z1ADXqDX9xf0B39p/xM27G6dLBdI9OsRq5HDuQdQ7+MkU6Ux65l0pTXMk+T7E6ujgPQwpzUflKZmxAxJXnUzh1qK+XLxtdeHGdCpRp06xqM9mrqmHAJFjlNRgF7+m3snM2LgadZcUKtNHBxVcHMoPWJr7LxrrQwoDXDYhqFz0iaatVC6nuVdZCWxjdjk1MIqNUUUFrWqrlupIQC9xl16QsRbjNynsVebqoajs1ds1SocuYnS2gAAAAAsBNTC4up8pZK1Z6ZLuKVI0k5t0F8pSra5e2pF+o6WmtQNXD0sfU58s1PnmW9NB01oqwfQdw04RwcOttnCI5pu1VqVRGyU6i5b3qWGSzAghiBoR1Ce8HslKa1AzNUbEXNV3tma65dQoAAC6WAtOea9enRovUqhmrVsOCMigKtRlDIumvHidZkpPWxNStkr80lCpzSqtNGLFVUsXLg6XNgBbhxm8NZ8PsGkmG+TXZlNyWLdO5bMGzDrBtY9wmbC7PdQwqYmpVDrl6Qpiw11GRRrrxN5zcDRf/AFCuTWJAp0iVyJYgmpZb2vp28T1yRRBDn09lKooDM3/F9Dhr82U6WnYeqeK+xUdaysWtXqCsSDYq4CAFDbS3Ng+2dOJuobpzaezGyVEq4ipUFVTT6QpjKCCDlCKNdeJvMr7OU8xqf+Mcy8NTzbU+l5OfObsRoaGH2dzdZ6q1HtVsWp2XLmChc17ZuAGl7TfiJoREQEREBERAREQEREBETVxmL5souW5qEgagDQX4nr7BxMDanya9XH00F2cAXI81YIQP4iB5zwNp0iQOcHStbQ9bFQDpocwI1trpM3A5m8G6dDGsHfMjjQulgWHY1wQfHjOWnJxhxxq1j/En4LJP/qlL9YOIHA3N72yi2oNjYjjYz5S2nTbL0iMxIF1I/wDIrrcaXIsL8ZM1rKZrEubgNzsJRIIoBmHW5L+46e6d1VAFgLAcAJpJtRH5zJqKSCpfhfNn0Fx+5x4azJT2lTYGzjogseOgFrnhw6Q8biVGo6bGobcRE1pERA4zbvKS/wA9WCVXao9NXCqS511UZrec3KmzEIpKBlXDsroq2AGVSoHhYzdiZqGacz/SL1VqPXquEZqiU2KZVLAjTKoY2BIFyZ8qbFVufBq1MmKVlendcoLqFLKctwbDtt3TqRGoNNPEbPV0poSbUmpuvjTIK39k162xr1GqU69WkahBqBCmViBa5DqbGwAutuE6kRqGtFtmjn+eWo6kqEdRlyuFzZc1xfTMeBE3oiaEREBERAREQEREBERAREQEREBERATR2rlKhHfKKl1sFzE+GhsR2zemrisJzjobkBMxNmZSb2tw4jThMkaOM2XwIqkWqArfLYZ66VG1tqbrYX8J6XY/Sa7nI+RmGl2YVXqG+mguwGnVfxmu2yHYAOtNghTKCxN8tbPc3XTo6dcyjZrswFQIUXS2YnMOcz6i3ZpaSxsJs1UKs1RjzQGW+UAKoYWNhr6XHuE1qOAo1zmDhwOiwKjhcuo1Fwenx8J92ZspqS1AzXaouW+YEE9LpEBAb6i5Nz7JqV9iVWpsoKXbUXcsQwp5VbnGQnQ9guNLGP8AB0MPhEBZDVLGpT5u3R0Wl0Taw4/Oi9+2auNwqLUpB6pLM6uSTYlaYyhbKLWLMt724+An07DuzdCnY88V+nU5sqxFtCMra+E3sTgOcqq5JyqjKQGIuSyML24jozRt0KodQym4YXB7pknCTZdUIidAqpDMc7Am1E0yq9Htsbzp7MoGnTCsFBF/RAAtckcABe1r2AF7zYlraiImhERAREQEREBERAREQEREBERAREQEREBERAREQEREBERAREQEREBERAREQEREBERAREQEREBERAREQEREBERAREQEREBERA//2Q=="/>
          <p:cNvSpPr>
            <a:spLocks noChangeAspect="1" noChangeArrowheads="1"/>
          </p:cNvSpPr>
          <p:nvPr/>
        </p:nvSpPr>
        <p:spPr bwMode="auto">
          <a:xfrm>
            <a:off x="45069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latin typeface="Arial" panose="020B0604020202020204" pitchFamily="34" charset="0"/>
            </a:endParaRPr>
          </a:p>
        </p:txBody>
      </p:sp>
      <p:grpSp>
        <p:nvGrpSpPr>
          <p:cNvPr id="9" name="Group 8"/>
          <p:cNvGrpSpPr/>
          <p:nvPr/>
        </p:nvGrpSpPr>
        <p:grpSpPr>
          <a:xfrm>
            <a:off x="0" y="5429250"/>
            <a:ext cx="9144000" cy="1428750"/>
            <a:chOff x="0" y="5429250"/>
            <a:chExt cx="9144000" cy="142875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29250"/>
              <a:ext cx="1428750" cy="14287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225" y="5429250"/>
              <a:ext cx="1498527" cy="14287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0662" y="5429250"/>
              <a:ext cx="1428750" cy="14287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5238" y="5429250"/>
              <a:ext cx="1528762" cy="142875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8183" y="5429250"/>
              <a:ext cx="1440941" cy="142875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958" y="5429250"/>
              <a:ext cx="1485355" cy="1428750"/>
            </a:xfrm>
            <a:prstGeom prst="rect">
              <a:avLst/>
            </a:prstGeom>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55776" y="6492875"/>
            <a:ext cx="2133600" cy="365125"/>
          </a:xfrm>
        </p:spPr>
        <p:txBody>
          <a:bodyPr/>
          <a:lstStyle/>
          <a:p>
            <a:pPr>
              <a:defRPr/>
            </a:pPr>
            <a:fld id="{192C2386-BE0F-4E30-A7E8-DD60A8DC8C5A}" type="slidenum">
              <a:rPr lang="en-GB" altLang="en-US" sz="1000" smtClean="0">
                <a:latin typeface="+mn-lt"/>
              </a:rPr>
              <a:pPr>
                <a:defRPr/>
              </a:pPr>
              <a:t>33</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2500557795"/>
              </p:ext>
            </p:extLst>
          </p:nvPr>
        </p:nvGraphicFramePr>
        <p:xfrm>
          <a:off x="215333" y="836711"/>
          <a:ext cx="4125024" cy="367240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23593" y="6539401"/>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graphicFrame>
        <p:nvGraphicFramePr>
          <p:cNvPr id="7" name="Table 6"/>
          <p:cNvGraphicFramePr>
            <a:graphicFrameLocks noGrp="1"/>
          </p:cNvGraphicFramePr>
          <p:nvPr>
            <p:extLst/>
          </p:nvPr>
        </p:nvGraphicFramePr>
        <p:xfrm>
          <a:off x="215333" y="4725144"/>
          <a:ext cx="8820000" cy="1774288"/>
        </p:xfrm>
        <a:graphic>
          <a:graphicData uri="http://schemas.openxmlformats.org/drawingml/2006/table">
            <a:tbl>
              <a:tblPr firstRow="1" bandRow="1">
                <a:tableStyleId>{7DF18680-E054-41AD-8BC1-D1AEF772440D}</a:tableStyleId>
              </a:tblPr>
              <a:tblGrid>
                <a:gridCol w="1440000"/>
                <a:gridCol w="648000"/>
                <a:gridCol w="648000"/>
                <a:gridCol w="612000"/>
                <a:gridCol w="540000"/>
                <a:gridCol w="684000"/>
                <a:gridCol w="504000"/>
                <a:gridCol w="504000"/>
                <a:gridCol w="648000"/>
                <a:gridCol w="576000"/>
                <a:gridCol w="540000"/>
                <a:gridCol w="468000"/>
                <a:gridCol w="432000"/>
                <a:gridCol w="576000"/>
              </a:tblGrid>
              <a:tr h="216000">
                <a:tc rowSpan="2">
                  <a:txBody>
                    <a:bodyPr/>
                    <a:lstStyle/>
                    <a:p>
                      <a:r>
                        <a:rPr lang="en-GB" sz="1100" dirty="0" smtClean="0"/>
                        <a:t>Would you consider yourself to be visiting Cornwall for leisure</a:t>
                      </a:r>
                      <a:r>
                        <a:rPr lang="en-GB" sz="1100" baseline="0" dirty="0" smtClean="0"/>
                        <a:t> or business purposes on this occasion?</a:t>
                      </a:r>
                      <a:endParaRPr lang="en-GB" sz="1100" dirty="0">
                        <a:solidFill>
                          <a:schemeClr val="bg1"/>
                        </a:solidFill>
                      </a:endParaRPr>
                    </a:p>
                  </a:txBody>
                  <a:tcPr marL="91421" marR="91421" marT="45661" marB="45661" anchor="ctr"/>
                </a:tc>
                <a:tc gridSpan="4">
                  <a:txBody>
                    <a:bodyPr/>
                    <a:lstStyle/>
                    <a:p>
                      <a:pPr algn="ctr"/>
                      <a:r>
                        <a:rPr lang="en-GB" sz="1100" dirty="0" smtClean="0"/>
                        <a:t>Period</a:t>
                      </a:r>
                      <a:endParaRPr lang="en-GB" sz="1100" dirty="0">
                        <a:solidFill>
                          <a:schemeClr val="bg1"/>
                        </a:solidFill>
                      </a:endParaRPr>
                    </a:p>
                  </a:txBody>
                  <a:tcPr marL="91421" marR="91421" marT="45661" marB="45661" anchor="ctr"/>
                </a:tc>
                <a:tc hMerge="1">
                  <a:txBody>
                    <a:bodyPr/>
                    <a:lstStyle/>
                    <a:p>
                      <a:endParaRPr lang="en-GB"/>
                    </a:p>
                  </a:txBody>
                  <a:tcPr/>
                </a:tc>
                <a:tc hMerge="1">
                  <a:txBody>
                    <a:bodyPr/>
                    <a:lstStyle/>
                    <a:p>
                      <a:pPr algn="ctr"/>
                      <a:endParaRPr lang="en-GB" sz="1300" dirty="0">
                        <a:solidFill>
                          <a:schemeClr val="bg1"/>
                        </a:solidFill>
                      </a:endParaRPr>
                    </a:p>
                  </a:txBody>
                  <a:tcPr marL="91433" marR="91433" marT="45656" marB="45656" anchor="ctr"/>
                </a:tc>
                <a:tc hMerge="1">
                  <a:txBody>
                    <a:bodyPr/>
                    <a:lstStyle/>
                    <a:p>
                      <a:pPr algn="ctr"/>
                      <a:endParaRPr lang="en-GB" sz="1300" dirty="0">
                        <a:solidFill>
                          <a:schemeClr val="bg1"/>
                        </a:solidFill>
                      </a:endParaRPr>
                    </a:p>
                  </a:txBody>
                  <a:tcPr marL="91433" marR="91433" marT="45656" marB="45656"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576000">
                <a:tc vMerge="1">
                  <a:txBody>
                    <a:bodyPr/>
                    <a:lstStyle/>
                    <a:p>
                      <a:endParaRPr lang="en-GB" sz="1400" dirty="0">
                        <a:solidFill>
                          <a:schemeClr val="bg1"/>
                        </a:solidFill>
                      </a:endParaRPr>
                    </a:p>
                  </a:txBody>
                  <a:tcPr marL="91433" marR="91433" marT="45656" marB="45656" anchor="ctr"/>
                </a:tc>
                <a:tc>
                  <a:txBody>
                    <a:bodyPr/>
                    <a:lstStyle/>
                    <a:p>
                      <a:pPr algn="ctr"/>
                      <a:r>
                        <a:rPr lang="en-GB" sz="1000" b="1" dirty="0" smtClean="0"/>
                        <a:t>2016/17</a:t>
                      </a:r>
                      <a:endParaRPr lang="en-GB" sz="1000" b="1" dirty="0">
                        <a:solidFill>
                          <a:schemeClr val="bg1"/>
                        </a:solidFill>
                      </a:endParaRPr>
                    </a:p>
                  </a:txBody>
                  <a:tcPr marL="91421" marR="91421" marT="45661" marB="45661" anchor="ctr"/>
                </a:tc>
                <a:tc>
                  <a:txBody>
                    <a:bodyPr/>
                    <a:lstStyle/>
                    <a:p>
                      <a:pPr algn="ctr"/>
                      <a:r>
                        <a:rPr lang="en-GB" sz="1000" b="1" dirty="0" smtClean="0"/>
                        <a:t>Summer</a:t>
                      </a:r>
                      <a:endParaRPr lang="en-GB" sz="1000" b="1" dirty="0">
                        <a:solidFill>
                          <a:schemeClr val="bg1"/>
                        </a:solidFill>
                      </a:endParaRPr>
                    </a:p>
                  </a:txBody>
                  <a:tcPr marL="91421" marR="91421" marT="45661" marB="45661" anchor="ctr"/>
                </a:tc>
                <a:tc>
                  <a:txBody>
                    <a:bodyPr/>
                    <a:lstStyle/>
                    <a:p>
                      <a:pPr algn="ctr"/>
                      <a:r>
                        <a:rPr lang="en-GB" sz="1000" b="1" dirty="0" smtClean="0"/>
                        <a:t>Autumn/Winter</a:t>
                      </a:r>
                      <a:endParaRPr lang="en-GB" sz="1000" b="1" dirty="0">
                        <a:solidFill>
                          <a:schemeClr val="bg1"/>
                        </a:solidFill>
                      </a:endParaRPr>
                    </a:p>
                  </a:txBody>
                  <a:tcPr marL="91421" marR="91421" marT="45661" marB="45661" anchor="ctr"/>
                </a:tc>
                <a:tc>
                  <a:txBody>
                    <a:bodyPr/>
                    <a:lstStyle/>
                    <a:p>
                      <a:pPr algn="ctr"/>
                      <a:r>
                        <a:rPr lang="en-GB" sz="1000" b="1" dirty="0" smtClean="0"/>
                        <a:t>Spring</a:t>
                      </a:r>
                      <a:endParaRPr lang="en-GB" sz="1000" b="1" dirty="0">
                        <a:solidFill>
                          <a:schemeClr val="bg1"/>
                        </a:solidFill>
                      </a:endParaRPr>
                    </a:p>
                  </a:txBody>
                  <a:tcPr marL="91421" marR="91421" marT="45661" marB="45661" anchor="ctr"/>
                </a:tc>
                <a:tc>
                  <a:txBody>
                    <a:bodyPr/>
                    <a:lstStyle/>
                    <a:p>
                      <a:pPr algn="ctr"/>
                      <a:r>
                        <a:rPr lang="en-GB" sz="1000" b="1" dirty="0" smtClean="0"/>
                        <a:t>West Cornwall</a:t>
                      </a:r>
                      <a:endParaRPr lang="en-GB" sz="1000" b="1" dirty="0">
                        <a:solidFill>
                          <a:schemeClr val="bg1"/>
                        </a:solidFill>
                      </a:endParaRPr>
                    </a:p>
                  </a:txBody>
                  <a:tcPr marL="91421" marR="91421" marT="45661" marB="45661" anchor="ctr"/>
                </a:tc>
                <a:tc>
                  <a:txBody>
                    <a:bodyPr/>
                    <a:lstStyle/>
                    <a:p>
                      <a:pPr algn="ctr"/>
                      <a:r>
                        <a:rPr lang="en-GB" sz="1000" b="1" dirty="0" smtClean="0"/>
                        <a:t>North Coast</a:t>
                      </a:r>
                      <a:endParaRPr lang="en-GB" sz="1000" b="1" dirty="0">
                        <a:solidFill>
                          <a:schemeClr val="bg1"/>
                        </a:solidFill>
                      </a:endParaRPr>
                    </a:p>
                  </a:txBody>
                  <a:tcPr marL="91421" marR="91421" marT="45661" marB="45661" anchor="ctr"/>
                </a:tc>
                <a:tc>
                  <a:txBody>
                    <a:bodyPr/>
                    <a:lstStyle/>
                    <a:p>
                      <a:pPr algn="ctr"/>
                      <a:r>
                        <a:rPr lang="en-GB" sz="1000" b="1" dirty="0" smtClean="0"/>
                        <a:t>South Coast</a:t>
                      </a:r>
                      <a:endParaRPr lang="en-GB" sz="1000" b="1" dirty="0">
                        <a:solidFill>
                          <a:schemeClr val="bg1"/>
                        </a:solidFill>
                      </a:endParaRPr>
                    </a:p>
                  </a:txBody>
                  <a:tcPr marL="91421" marR="91421" marT="45661" marB="45661" anchor="ctr"/>
                </a:tc>
                <a:tc>
                  <a:txBody>
                    <a:bodyPr/>
                    <a:lstStyle/>
                    <a:p>
                      <a:pPr algn="ctr"/>
                      <a:r>
                        <a:rPr lang="en-GB" sz="1000" b="1" dirty="0" smtClean="0"/>
                        <a:t>Bodmin/ Tamar Valley</a:t>
                      </a:r>
                      <a:endParaRPr lang="en-GB" sz="1000" b="1" dirty="0">
                        <a:solidFill>
                          <a:schemeClr val="bg1"/>
                        </a:solidFill>
                      </a:endParaRPr>
                    </a:p>
                  </a:txBody>
                  <a:tcPr marL="91421" marR="91421" marT="45661" marB="45661" anchor="ctr"/>
                </a:tc>
                <a:tc>
                  <a:txBody>
                    <a:bodyPr/>
                    <a:lstStyle/>
                    <a:p>
                      <a:pPr algn="ctr"/>
                      <a:r>
                        <a:rPr lang="en-GB" sz="1000" b="1" dirty="0" smtClean="0"/>
                        <a:t>Coastal</a:t>
                      </a:r>
                      <a:endParaRPr lang="en-GB" sz="1000" b="1" dirty="0">
                        <a:solidFill>
                          <a:schemeClr val="bg1"/>
                        </a:solidFill>
                      </a:endParaRPr>
                    </a:p>
                  </a:txBody>
                  <a:tcPr marL="91421" marR="91421" marT="45661" marB="45661" anchor="ctr"/>
                </a:tc>
                <a:tc>
                  <a:txBody>
                    <a:bodyPr/>
                    <a:lstStyle/>
                    <a:p>
                      <a:pPr algn="ctr"/>
                      <a:r>
                        <a:rPr lang="en-GB" sz="1000" b="1" dirty="0" smtClean="0"/>
                        <a:t>Urban</a:t>
                      </a:r>
                      <a:endParaRPr lang="en-GB" sz="1000" b="1" dirty="0">
                        <a:solidFill>
                          <a:schemeClr val="bg1"/>
                        </a:solidFill>
                      </a:endParaRPr>
                    </a:p>
                  </a:txBody>
                  <a:tcPr marL="91421" marR="91421" marT="45661" marB="45661" anchor="ctr"/>
                </a:tc>
                <a:tc>
                  <a:txBody>
                    <a:bodyPr/>
                    <a:lstStyle/>
                    <a:p>
                      <a:pPr algn="ctr"/>
                      <a:r>
                        <a:rPr lang="en-GB" sz="1000" b="1" dirty="0" smtClean="0"/>
                        <a:t>Rural</a:t>
                      </a:r>
                      <a:endParaRPr lang="en-GB" sz="1000" b="1" dirty="0">
                        <a:solidFill>
                          <a:schemeClr val="bg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422383">
                <a:tc>
                  <a:txBody>
                    <a:bodyPr/>
                    <a:lstStyle/>
                    <a:p>
                      <a:r>
                        <a:rPr lang="en-GB" sz="1100" b="1" dirty="0" smtClean="0"/>
                        <a:t>Leisure</a:t>
                      </a:r>
                      <a:r>
                        <a:rPr lang="en-GB" sz="1100" b="1" baseline="0" dirty="0" smtClean="0"/>
                        <a:t> trip</a:t>
                      </a:r>
                      <a:endParaRPr lang="en-GB" sz="1100" b="1" dirty="0">
                        <a:solidFill>
                          <a:schemeClr val="tx1"/>
                        </a:solidFill>
                      </a:endParaRPr>
                    </a:p>
                  </a:txBody>
                  <a:tcPr marL="91421" marR="91421" marT="45661" marB="45661" anchor="ctr"/>
                </a:tc>
                <a:tc>
                  <a:txBody>
                    <a:bodyPr/>
                    <a:lstStyle/>
                    <a:p>
                      <a:pPr algn="ctr"/>
                      <a:r>
                        <a:rPr lang="en-GB" sz="1100" b="1" dirty="0" smtClean="0"/>
                        <a:t>98%</a:t>
                      </a:r>
                      <a:endParaRPr lang="en-GB" sz="1100" b="1" dirty="0">
                        <a:solidFill>
                          <a:schemeClr val="tx1"/>
                        </a:solidFill>
                      </a:endParaRPr>
                    </a:p>
                  </a:txBody>
                  <a:tcPr marL="91421" marR="91421" marT="45661" marB="45661" anchor="ctr"/>
                </a:tc>
                <a:tc>
                  <a:txBody>
                    <a:bodyPr/>
                    <a:lstStyle/>
                    <a:p>
                      <a:pPr algn="ctr"/>
                      <a:r>
                        <a:rPr lang="en-GB" sz="1100" dirty="0" smtClean="0"/>
                        <a:t>97%</a:t>
                      </a:r>
                      <a:endParaRPr lang="en-GB" sz="1100" b="0" dirty="0">
                        <a:solidFill>
                          <a:schemeClr val="tx1"/>
                        </a:solidFill>
                      </a:endParaRPr>
                    </a:p>
                  </a:txBody>
                  <a:tcPr marL="91421" marR="91421" marT="45661" marB="45661" anchor="ctr"/>
                </a:tc>
                <a:tc>
                  <a:txBody>
                    <a:bodyPr/>
                    <a:lstStyle/>
                    <a:p>
                      <a:pPr algn="ctr"/>
                      <a:r>
                        <a:rPr lang="en-GB" sz="1100" dirty="0" smtClean="0"/>
                        <a:t>99%</a:t>
                      </a:r>
                      <a:endParaRPr lang="en-GB" sz="1100" b="0" dirty="0">
                        <a:solidFill>
                          <a:schemeClr val="tx1"/>
                        </a:solidFill>
                      </a:endParaRPr>
                    </a:p>
                  </a:txBody>
                  <a:tcPr marL="91421" marR="91421" marT="45661" marB="45661" anchor="ctr"/>
                </a:tc>
                <a:tc>
                  <a:txBody>
                    <a:bodyPr/>
                    <a:lstStyle/>
                    <a:p>
                      <a:pPr algn="ctr"/>
                      <a:r>
                        <a:rPr lang="en-GB" sz="1100" dirty="0" smtClean="0"/>
                        <a:t>100%</a:t>
                      </a:r>
                      <a:endParaRPr lang="en-GB" sz="1100" b="0" dirty="0">
                        <a:solidFill>
                          <a:schemeClr val="tx1"/>
                        </a:solidFill>
                      </a:endParaRPr>
                    </a:p>
                  </a:txBody>
                  <a:tcPr marL="91421" marR="91421" marT="45661" marB="45661" anchor="ctr"/>
                </a:tc>
                <a:tc>
                  <a:txBody>
                    <a:bodyPr/>
                    <a:lstStyle/>
                    <a:p>
                      <a:pPr algn="ctr"/>
                      <a:r>
                        <a:rPr lang="en-GB" sz="1100" dirty="0" smtClean="0"/>
                        <a:t>99%</a:t>
                      </a:r>
                      <a:endParaRPr lang="en-GB" sz="1100" b="0" dirty="0">
                        <a:solidFill>
                          <a:schemeClr val="tx1"/>
                        </a:solidFill>
                      </a:endParaRPr>
                    </a:p>
                  </a:txBody>
                  <a:tcPr marL="91421" marR="91421" marT="45661" marB="45661" anchor="ctr"/>
                </a:tc>
                <a:tc>
                  <a:txBody>
                    <a:bodyPr/>
                    <a:lstStyle/>
                    <a:p>
                      <a:pPr algn="ctr"/>
                      <a:r>
                        <a:rPr lang="en-GB" sz="1100" dirty="0" smtClean="0"/>
                        <a:t>99%</a:t>
                      </a:r>
                      <a:endParaRPr lang="en-GB" sz="1100" b="0" dirty="0">
                        <a:solidFill>
                          <a:schemeClr val="tx1"/>
                        </a:solidFill>
                      </a:endParaRPr>
                    </a:p>
                  </a:txBody>
                  <a:tcPr marL="91421" marR="91421" marT="45661" marB="45661" anchor="ctr"/>
                </a:tc>
                <a:tc>
                  <a:txBody>
                    <a:bodyPr/>
                    <a:lstStyle/>
                    <a:p>
                      <a:pPr algn="ctr"/>
                      <a:r>
                        <a:rPr lang="en-GB" sz="1100" dirty="0" smtClean="0"/>
                        <a:t>99%</a:t>
                      </a:r>
                      <a:endParaRPr lang="en-GB" sz="1100" b="0" dirty="0">
                        <a:solidFill>
                          <a:schemeClr val="tx1"/>
                        </a:solidFill>
                      </a:endParaRPr>
                    </a:p>
                  </a:txBody>
                  <a:tcPr marL="91421" marR="91421" marT="45661" marB="45661" anchor="ctr"/>
                </a:tc>
                <a:tc>
                  <a:txBody>
                    <a:bodyPr/>
                    <a:lstStyle/>
                    <a:p>
                      <a:pPr algn="ctr"/>
                      <a:r>
                        <a:rPr lang="en-GB" sz="1100" dirty="0" smtClean="0"/>
                        <a:t>95%</a:t>
                      </a:r>
                      <a:endParaRPr lang="en-GB" sz="1100" b="0" dirty="0">
                        <a:solidFill>
                          <a:schemeClr val="tx1"/>
                        </a:solidFill>
                      </a:endParaRPr>
                    </a:p>
                  </a:txBody>
                  <a:tcPr marL="91421" marR="91421" marT="45661" marB="45661" anchor="ctr"/>
                </a:tc>
                <a:tc>
                  <a:txBody>
                    <a:bodyPr/>
                    <a:lstStyle/>
                    <a:p>
                      <a:pPr algn="ctr"/>
                      <a:r>
                        <a:rPr lang="en-GB" sz="1100" dirty="0" smtClean="0"/>
                        <a:t>99%</a:t>
                      </a:r>
                      <a:endParaRPr lang="en-GB" sz="1100" b="0" dirty="0">
                        <a:solidFill>
                          <a:schemeClr val="tx1"/>
                        </a:solidFill>
                      </a:endParaRPr>
                    </a:p>
                  </a:txBody>
                  <a:tcPr marL="91421" marR="91421" marT="45661" marB="45661" anchor="ctr"/>
                </a:tc>
                <a:tc>
                  <a:txBody>
                    <a:bodyPr/>
                    <a:lstStyle/>
                    <a:p>
                      <a:pPr algn="ctr"/>
                      <a:r>
                        <a:rPr lang="en-GB" sz="1100" dirty="0" smtClean="0"/>
                        <a:t>98%</a:t>
                      </a:r>
                      <a:endParaRPr lang="en-GB" sz="1100" b="0" dirty="0">
                        <a:solidFill>
                          <a:schemeClr val="tx1"/>
                        </a:solidFill>
                      </a:endParaRPr>
                    </a:p>
                  </a:txBody>
                  <a:tcPr marL="91421" marR="91421" marT="45661" marB="45661" anchor="ctr"/>
                </a:tc>
                <a:tc>
                  <a:txBody>
                    <a:bodyPr/>
                    <a:lstStyle/>
                    <a:p>
                      <a:pPr algn="ctr"/>
                      <a:r>
                        <a:rPr lang="en-GB" sz="1100" dirty="0" smtClean="0"/>
                        <a:t>96%</a:t>
                      </a:r>
                      <a:endParaRPr lang="en-GB" sz="1100" b="0" dirty="0">
                        <a:solidFill>
                          <a:schemeClr val="tx1"/>
                        </a:solidFill>
                      </a:endParaRPr>
                    </a:p>
                  </a:txBody>
                  <a:tcPr marL="91421" marR="91421" marT="45661" marB="45661" anchor="ctr"/>
                </a:tc>
                <a:tc>
                  <a:txBody>
                    <a:bodyPr/>
                    <a:lstStyle/>
                    <a:p>
                      <a:pPr algn="ctr"/>
                      <a:r>
                        <a:rPr lang="en-GB" sz="1100" b="0" dirty="0" smtClean="0">
                          <a:solidFill>
                            <a:schemeClr val="tx1"/>
                          </a:solidFill>
                        </a:rPr>
                        <a:t>93%</a:t>
                      </a:r>
                      <a:endParaRPr lang="en-GB" sz="1100" b="0" dirty="0">
                        <a:solidFill>
                          <a:schemeClr val="tx1"/>
                        </a:solidFill>
                      </a:endParaRPr>
                    </a:p>
                  </a:txBody>
                  <a:tcPr marL="91421" marR="91421" marT="45661" marB="45661" anchor="ctr"/>
                </a:tc>
                <a:tc>
                  <a:txBody>
                    <a:bodyPr/>
                    <a:lstStyle/>
                    <a:p>
                      <a:pPr algn="ctr"/>
                      <a:r>
                        <a:rPr lang="en-GB" sz="1100" b="0" dirty="0" smtClean="0">
                          <a:solidFill>
                            <a:schemeClr val="tx1"/>
                          </a:solidFill>
                        </a:rPr>
                        <a:t>99%</a:t>
                      </a:r>
                      <a:endParaRPr lang="en-GB" sz="1100" b="0" dirty="0">
                        <a:solidFill>
                          <a:schemeClr val="tx1"/>
                        </a:solidFill>
                      </a:endParaRPr>
                    </a:p>
                  </a:txBody>
                  <a:tcPr marL="91421" marR="91421" marT="45661" marB="45661" anchor="ctr"/>
                </a:tc>
              </a:tr>
              <a:tr h="422383">
                <a:tc>
                  <a:txBody>
                    <a:bodyPr/>
                    <a:lstStyle/>
                    <a:p>
                      <a:r>
                        <a:rPr lang="en-GB" sz="1100" b="1" dirty="0" smtClean="0"/>
                        <a:t>Business trip</a:t>
                      </a:r>
                      <a:endParaRPr lang="en-GB" sz="1100" b="1" dirty="0">
                        <a:solidFill>
                          <a:schemeClr val="tx1"/>
                        </a:solidFill>
                      </a:endParaRPr>
                    </a:p>
                  </a:txBody>
                  <a:tcPr marL="91421" marR="91421" marT="45661" marB="45661" anchor="ctr"/>
                </a:tc>
                <a:tc>
                  <a:txBody>
                    <a:bodyPr/>
                    <a:lstStyle/>
                    <a:p>
                      <a:pPr algn="ctr"/>
                      <a:r>
                        <a:rPr lang="en-GB" sz="1100" b="1" dirty="0" smtClean="0"/>
                        <a:t>2%</a:t>
                      </a:r>
                      <a:endParaRPr lang="en-GB" sz="1100" b="1" dirty="0">
                        <a:solidFill>
                          <a:schemeClr val="tx1"/>
                        </a:solidFill>
                      </a:endParaRPr>
                    </a:p>
                  </a:txBody>
                  <a:tcPr marL="91421" marR="91421" marT="45661" marB="45661" anchor="ctr"/>
                </a:tc>
                <a:tc>
                  <a:txBody>
                    <a:bodyPr/>
                    <a:lstStyle/>
                    <a:p>
                      <a:pPr algn="ctr"/>
                      <a:r>
                        <a:rPr lang="en-GB" sz="1100" dirty="0" smtClean="0"/>
                        <a:t>3%</a:t>
                      </a:r>
                      <a:endParaRPr lang="en-GB" sz="1100" b="0" dirty="0">
                        <a:solidFill>
                          <a:schemeClr val="tx1"/>
                        </a:solidFill>
                      </a:endParaRPr>
                    </a:p>
                  </a:txBody>
                  <a:tcPr marL="91421" marR="91421" marT="45661" marB="45661" anchor="ctr"/>
                </a:tc>
                <a:tc>
                  <a:txBody>
                    <a:bodyPr/>
                    <a:lstStyle/>
                    <a:p>
                      <a:pPr algn="ctr"/>
                      <a:r>
                        <a:rPr lang="en-GB" sz="1100" dirty="0" smtClean="0"/>
                        <a:t>1%</a:t>
                      </a:r>
                      <a:endParaRPr lang="en-GB" sz="1100" b="0" dirty="0">
                        <a:solidFill>
                          <a:schemeClr val="tx1"/>
                        </a:solidFill>
                      </a:endParaRPr>
                    </a:p>
                  </a:txBody>
                  <a:tcPr marL="91421" marR="91421" marT="45661" marB="45661" anchor="ctr"/>
                </a:tc>
                <a:tc>
                  <a:txBody>
                    <a:bodyPr/>
                    <a:lstStyle/>
                    <a:p>
                      <a:pPr algn="ctr"/>
                      <a:r>
                        <a:rPr lang="en-GB" sz="1100" dirty="0" smtClean="0"/>
                        <a:t>-</a:t>
                      </a:r>
                      <a:endParaRPr lang="en-GB" sz="1100" b="0" dirty="0">
                        <a:solidFill>
                          <a:schemeClr val="tx1"/>
                        </a:solidFill>
                      </a:endParaRPr>
                    </a:p>
                  </a:txBody>
                  <a:tcPr marL="91421" marR="91421" marT="45661" marB="45661" anchor="ctr"/>
                </a:tc>
                <a:tc>
                  <a:txBody>
                    <a:bodyPr/>
                    <a:lstStyle/>
                    <a:p>
                      <a:pPr algn="ctr"/>
                      <a:r>
                        <a:rPr lang="en-GB" sz="1100" dirty="0" smtClean="0"/>
                        <a:t>1%</a:t>
                      </a:r>
                      <a:endParaRPr lang="en-GB" sz="1100" b="0" dirty="0">
                        <a:solidFill>
                          <a:schemeClr val="tx1"/>
                        </a:solidFill>
                      </a:endParaRPr>
                    </a:p>
                  </a:txBody>
                  <a:tcPr marL="91421" marR="91421" marT="45661" marB="45661" anchor="ctr"/>
                </a:tc>
                <a:tc>
                  <a:txBody>
                    <a:bodyPr/>
                    <a:lstStyle/>
                    <a:p>
                      <a:pPr algn="ctr"/>
                      <a:r>
                        <a:rPr lang="en-GB" sz="1100" dirty="0" smtClean="0"/>
                        <a:t>1%</a:t>
                      </a:r>
                      <a:endParaRPr lang="en-GB" sz="1100" b="0" dirty="0">
                        <a:solidFill>
                          <a:schemeClr val="tx1"/>
                        </a:solidFill>
                      </a:endParaRPr>
                    </a:p>
                  </a:txBody>
                  <a:tcPr marL="91421" marR="91421" marT="45661" marB="45661" anchor="ctr"/>
                </a:tc>
                <a:tc>
                  <a:txBody>
                    <a:bodyPr/>
                    <a:lstStyle/>
                    <a:p>
                      <a:pPr algn="ctr"/>
                      <a:r>
                        <a:rPr lang="en-GB" sz="1100" dirty="0" smtClean="0"/>
                        <a:t>1%</a:t>
                      </a:r>
                      <a:endParaRPr lang="en-GB" sz="1100" b="0" dirty="0">
                        <a:solidFill>
                          <a:schemeClr val="tx1"/>
                        </a:solidFill>
                      </a:endParaRPr>
                    </a:p>
                  </a:txBody>
                  <a:tcPr marL="91421" marR="91421" marT="45661" marB="45661" anchor="ctr"/>
                </a:tc>
                <a:tc>
                  <a:txBody>
                    <a:bodyPr/>
                    <a:lstStyle/>
                    <a:p>
                      <a:pPr algn="ctr"/>
                      <a:r>
                        <a:rPr lang="en-GB" sz="1100" dirty="0" smtClean="0"/>
                        <a:t>5%</a:t>
                      </a:r>
                      <a:endParaRPr lang="en-GB" sz="1100" b="0" dirty="0">
                        <a:solidFill>
                          <a:schemeClr val="tx1"/>
                        </a:solidFill>
                      </a:endParaRPr>
                    </a:p>
                  </a:txBody>
                  <a:tcPr marL="91421" marR="91421" marT="45661" marB="45661" anchor="ctr"/>
                </a:tc>
                <a:tc>
                  <a:txBody>
                    <a:bodyPr/>
                    <a:lstStyle/>
                    <a:p>
                      <a:pPr algn="ctr"/>
                      <a:r>
                        <a:rPr lang="en-GB" sz="1100" dirty="0" smtClean="0"/>
                        <a:t>1%</a:t>
                      </a:r>
                      <a:endParaRPr lang="en-GB" sz="1100" b="0" dirty="0">
                        <a:solidFill>
                          <a:schemeClr val="tx1"/>
                        </a:solidFill>
                      </a:endParaRPr>
                    </a:p>
                  </a:txBody>
                  <a:tcPr marL="91421" marR="91421" marT="45661" marB="45661" anchor="ctr"/>
                </a:tc>
                <a:tc>
                  <a:txBody>
                    <a:bodyPr/>
                    <a:lstStyle/>
                    <a:p>
                      <a:pPr algn="ctr"/>
                      <a:r>
                        <a:rPr lang="en-GB" sz="1100" dirty="0" smtClean="0"/>
                        <a:t>2%</a:t>
                      </a:r>
                      <a:endParaRPr lang="en-GB" sz="1100" b="0" dirty="0">
                        <a:solidFill>
                          <a:schemeClr val="tx1"/>
                        </a:solidFill>
                      </a:endParaRPr>
                    </a:p>
                  </a:txBody>
                  <a:tcPr marL="91421" marR="91421" marT="45661" marB="45661" anchor="ctr"/>
                </a:tc>
                <a:tc>
                  <a:txBody>
                    <a:bodyPr/>
                    <a:lstStyle/>
                    <a:p>
                      <a:pPr algn="ctr"/>
                      <a:r>
                        <a:rPr lang="en-GB" sz="1100" dirty="0" smtClean="0"/>
                        <a:t>4%</a:t>
                      </a:r>
                      <a:endParaRPr lang="en-GB" sz="1100" b="0" dirty="0">
                        <a:solidFill>
                          <a:schemeClr val="tx1"/>
                        </a:solidFill>
                      </a:endParaRPr>
                    </a:p>
                  </a:txBody>
                  <a:tcPr marL="91421" marR="91421" marT="45661" marB="45661" anchor="ctr"/>
                </a:tc>
                <a:tc>
                  <a:txBody>
                    <a:bodyPr/>
                    <a:lstStyle/>
                    <a:p>
                      <a:pPr algn="ctr"/>
                      <a:r>
                        <a:rPr lang="en-GB" sz="1100" b="0" dirty="0" smtClean="0">
                          <a:solidFill>
                            <a:schemeClr val="tx1"/>
                          </a:solidFill>
                        </a:rPr>
                        <a:t>7%</a:t>
                      </a:r>
                      <a:endParaRPr lang="en-GB" sz="1100" b="0" dirty="0">
                        <a:solidFill>
                          <a:schemeClr val="tx1"/>
                        </a:solidFill>
                      </a:endParaRPr>
                    </a:p>
                  </a:txBody>
                  <a:tcPr marL="91421" marR="91421" marT="45661" marB="45661" anchor="ctr"/>
                </a:tc>
                <a:tc>
                  <a:txBody>
                    <a:bodyPr/>
                    <a:lstStyle/>
                    <a:p>
                      <a:pPr algn="ctr"/>
                      <a:r>
                        <a:rPr lang="en-GB" sz="1100" b="0" dirty="0" smtClean="0">
                          <a:solidFill>
                            <a:schemeClr val="tx1"/>
                          </a:solidFill>
                        </a:rPr>
                        <a:t>1%</a:t>
                      </a:r>
                      <a:endParaRPr lang="en-GB" sz="1100" b="0" dirty="0">
                        <a:solidFill>
                          <a:schemeClr val="tx1"/>
                        </a:solidFill>
                      </a:endParaRPr>
                    </a:p>
                  </a:txBody>
                  <a:tcPr marL="91421" marR="91421" marT="45661" marB="45661" anchor="ctr"/>
                </a:tc>
              </a:tr>
            </a:tbl>
          </a:graphicData>
        </a:graphic>
      </p:graphicFrame>
      <p:sp>
        <p:nvSpPr>
          <p:cNvPr id="8" name="TextBox 7"/>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Unsurprisingly leisure trips dominate visits to the county</a:t>
            </a:r>
            <a:endParaRPr lang="en-GB" sz="2700" dirty="0">
              <a:solidFill>
                <a:schemeClr val="accent5"/>
              </a:solidFill>
              <a:latin typeface="+mn-lt"/>
            </a:endParaRPr>
          </a:p>
        </p:txBody>
      </p:sp>
      <p:sp>
        <p:nvSpPr>
          <p:cNvPr id="9" name="TextBox 8"/>
          <p:cNvSpPr txBox="1"/>
          <p:nvPr/>
        </p:nvSpPr>
        <p:spPr>
          <a:xfrm>
            <a:off x="4499992" y="836711"/>
            <a:ext cx="4375706" cy="5078313"/>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Just 2% of visitors to the county were on a business trip.</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Bodmin/Tamar Valley and Rural areas saw the largest proportions of business trips with business visitors more likely to be day visitors.</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The small sample sizes associated with business trips should be considered when interpreting this data.</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p:txBody>
      </p:sp>
    </p:spTree>
    <p:extLst>
      <p:ext uri="{BB962C8B-B14F-4D97-AF65-F5344CB8AC3E}">
        <p14:creationId xmlns:p14="http://schemas.microsoft.com/office/powerpoint/2010/main" val="2199593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55776" y="6492875"/>
            <a:ext cx="2133600" cy="365125"/>
          </a:xfrm>
        </p:spPr>
        <p:txBody>
          <a:bodyPr/>
          <a:lstStyle/>
          <a:p>
            <a:pPr>
              <a:defRPr/>
            </a:pPr>
            <a:fld id="{192C2386-BE0F-4E30-A7E8-DD60A8DC8C5A}" type="slidenum">
              <a:rPr lang="en-GB" altLang="en-US" sz="1000" smtClean="0">
                <a:latin typeface="+mn-lt"/>
              </a:rPr>
              <a:pPr>
                <a:defRPr/>
              </a:pPr>
              <a:t>34</a:t>
            </a:fld>
            <a:endParaRPr lang="en-GB" altLang="en-US" sz="1000" dirty="0">
              <a:latin typeface="+mn-lt"/>
            </a:endParaRPr>
          </a:p>
        </p:txBody>
      </p:sp>
      <p:sp>
        <p:nvSpPr>
          <p:cNvPr id="6" name="TextBox 5"/>
          <p:cNvSpPr txBox="1"/>
          <p:nvPr/>
        </p:nvSpPr>
        <p:spPr>
          <a:xfrm>
            <a:off x="309522" y="716534"/>
            <a:ext cx="4492508" cy="3436325"/>
          </a:xfrm>
          <a:prstGeom prst="rect">
            <a:avLst/>
          </a:prstGeom>
          <a:noFill/>
          <a:ln>
            <a:noFill/>
          </a:ln>
        </p:spPr>
        <p:txBody>
          <a:bodyPr wrap="square">
            <a:spAutoFit/>
          </a:bodyPr>
          <a:lstStyle/>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r>
              <a:rPr lang="en-GB" sz="1100" dirty="0" smtClean="0">
                <a:latin typeface="+mn-lt"/>
              </a:rPr>
              <a:t>.</a:t>
            </a:r>
            <a:endParaRPr lang="en-GB" sz="1100" dirty="0">
              <a:latin typeface="+mn-lt"/>
            </a:endParaRPr>
          </a:p>
        </p:txBody>
      </p:sp>
      <p:sp>
        <p:nvSpPr>
          <p:cNvPr id="4" name="TextBox 3"/>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First time visitors decreased slightly in 2016/17</a:t>
            </a:r>
            <a:endParaRPr lang="en-GB" sz="2700" dirty="0">
              <a:solidFill>
                <a:schemeClr val="accent5"/>
              </a:solidFill>
              <a:latin typeface="+mn-lt"/>
            </a:endParaRPr>
          </a:p>
        </p:txBody>
      </p:sp>
      <p:graphicFrame>
        <p:nvGraphicFramePr>
          <p:cNvPr id="7" name="Table 6"/>
          <p:cNvGraphicFramePr>
            <a:graphicFrameLocks noGrp="1"/>
          </p:cNvGraphicFramePr>
          <p:nvPr>
            <p:extLst/>
          </p:nvPr>
        </p:nvGraphicFramePr>
        <p:xfrm>
          <a:off x="191015" y="5008713"/>
          <a:ext cx="8818802" cy="1484162"/>
        </p:xfrm>
        <a:graphic>
          <a:graphicData uri="http://schemas.openxmlformats.org/drawingml/2006/table">
            <a:tbl>
              <a:tblPr firstRow="1" bandRow="1">
                <a:tableStyleId>{7DF18680-E054-41AD-8BC1-D1AEF772440D}</a:tableStyleId>
              </a:tblPr>
              <a:tblGrid>
                <a:gridCol w="1116000"/>
                <a:gridCol w="648000"/>
                <a:gridCol w="648000"/>
                <a:gridCol w="638101"/>
                <a:gridCol w="592002"/>
                <a:gridCol w="684000"/>
                <a:gridCol w="592002"/>
                <a:gridCol w="592002"/>
                <a:gridCol w="612000"/>
                <a:gridCol w="574291"/>
                <a:gridCol w="540000"/>
                <a:gridCol w="503202"/>
                <a:gridCol w="503202"/>
                <a:gridCol w="576000"/>
              </a:tblGrid>
              <a:tr h="207435">
                <a:tc rowSpan="2">
                  <a:txBody>
                    <a:bodyPr/>
                    <a:lstStyle/>
                    <a:p>
                      <a:r>
                        <a:rPr lang="en-GB" sz="1100" dirty="0" smtClean="0"/>
                        <a:t>Is this your first ever</a:t>
                      </a:r>
                      <a:r>
                        <a:rPr lang="en-GB" sz="1100" baseline="0" dirty="0" smtClean="0"/>
                        <a:t> visit to Cornwall?</a:t>
                      </a:r>
                      <a:endParaRPr lang="en-GB" sz="1100" dirty="0">
                        <a:solidFill>
                          <a:schemeClr val="bg1"/>
                        </a:solidFill>
                      </a:endParaRPr>
                    </a:p>
                  </a:txBody>
                  <a:tcPr marL="91421" marR="91421" marT="45661" marB="45661" anchor="ctr"/>
                </a:tc>
                <a:tc gridSpan="4">
                  <a:txBody>
                    <a:bodyPr/>
                    <a:lstStyle/>
                    <a:p>
                      <a:pPr algn="ctr"/>
                      <a:r>
                        <a:rPr lang="en-GB" sz="1100" dirty="0" smtClean="0"/>
                        <a:t>Period</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300" dirty="0">
                        <a:solidFill>
                          <a:schemeClr val="bg1"/>
                        </a:solidFill>
                      </a:endParaRPr>
                    </a:p>
                  </a:txBody>
                  <a:tcPr marL="91433" marR="91433" marT="45656" marB="45656" anchor="ctr"/>
                </a:tc>
                <a:tc hMerge="1">
                  <a:txBody>
                    <a:bodyPr/>
                    <a:lstStyle/>
                    <a:p>
                      <a:pPr algn="ctr"/>
                      <a:endParaRPr lang="en-GB" sz="1300" dirty="0">
                        <a:solidFill>
                          <a:schemeClr val="bg1"/>
                        </a:solidFill>
                      </a:endParaRPr>
                    </a:p>
                  </a:txBody>
                  <a:tcPr marL="91433" marR="91433" marT="45656" marB="45656"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476003">
                <a:tc vMerge="1">
                  <a:txBody>
                    <a:bodyPr/>
                    <a:lstStyle/>
                    <a:p>
                      <a:endParaRPr lang="en-GB" sz="1400" dirty="0">
                        <a:solidFill>
                          <a:schemeClr val="bg1"/>
                        </a:solidFill>
                      </a:endParaRPr>
                    </a:p>
                  </a:txBody>
                  <a:tcPr marL="91433" marR="91433" marT="45656" marB="45656" anchor="ctr"/>
                </a:tc>
                <a:tc>
                  <a:txBody>
                    <a:bodyPr/>
                    <a:lstStyle/>
                    <a:p>
                      <a:pPr algn="ctr"/>
                      <a:r>
                        <a:rPr lang="en-GB" sz="1000" b="1" dirty="0" smtClean="0">
                          <a:solidFill>
                            <a:schemeClr val="tx1"/>
                          </a:solidFill>
                        </a:rPr>
                        <a:t>2016/17</a:t>
                      </a:r>
                      <a:endParaRPr lang="en-GB" sz="1000" b="1" dirty="0">
                        <a:solidFill>
                          <a:schemeClr val="tx1"/>
                        </a:solidFill>
                      </a:endParaRPr>
                    </a:p>
                  </a:txBody>
                  <a:tcPr marL="91421" marR="91421" marT="45661" marB="45661" anchor="ctr"/>
                </a:tc>
                <a:tc>
                  <a:txBody>
                    <a:bodyPr/>
                    <a:lstStyle/>
                    <a:p>
                      <a:pPr algn="ctr"/>
                      <a:r>
                        <a:rPr lang="en-GB" sz="1000" b="1" dirty="0" smtClean="0"/>
                        <a:t>Summer</a:t>
                      </a:r>
                      <a:endParaRPr lang="en-GB" sz="1000" b="1" dirty="0">
                        <a:solidFill>
                          <a:schemeClr val="bg1"/>
                        </a:solidFill>
                      </a:endParaRPr>
                    </a:p>
                  </a:txBody>
                  <a:tcPr marL="91421" marR="91421" marT="45661" marB="45661" anchor="ctr"/>
                </a:tc>
                <a:tc>
                  <a:txBody>
                    <a:bodyPr/>
                    <a:lstStyle/>
                    <a:p>
                      <a:pPr algn="ctr"/>
                      <a:r>
                        <a:rPr lang="en-GB" sz="1000" b="1" dirty="0" smtClean="0"/>
                        <a:t>Autumn/Winter</a:t>
                      </a:r>
                      <a:endParaRPr lang="en-GB" sz="1000" b="1" dirty="0">
                        <a:solidFill>
                          <a:schemeClr val="bg1"/>
                        </a:solidFill>
                      </a:endParaRPr>
                    </a:p>
                  </a:txBody>
                  <a:tcPr marL="91421" marR="91421" marT="45661" marB="45661" anchor="ctr"/>
                </a:tc>
                <a:tc>
                  <a:txBody>
                    <a:bodyPr/>
                    <a:lstStyle/>
                    <a:p>
                      <a:pPr algn="ctr"/>
                      <a:r>
                        <a:rPr lang="en-GB" sz="1000" b="1" dirty="0" smtClean="0"/>
                        <a:t>Spring</a:t>
                      </a:r>
                      <a:endParaRPr lang="en-GB" sz="1000" b="1" dirty="0">
                        <a:solidFill>
                          <a:schemeClr val="bg1"/>
                        </a:solidFill>
                      </a:endParaRPr>
                    </a:p>
                  </a:txBody>
                  <a:tcPr marL="91421" marR="91421" marT="45661" marB="45661" anchor="ctr"/>
                </a:tc>
                <a:tc>
                  <a:txBody>
                    <a:bodyPr/>
                    <a:lstStyle/>
                    <a:p>
                      <a:pPr algn="ctr"/>
                      <a:r>
                        <a:rPr lang="en-GB" sz="1000" b="1" dirty="0" smtClean="0"/>
                        <a:t>West Cornwall</a:t>
                      </a:r>
                      <a:endParaRPr lang="en-GB" sz="1000" b="1" dirty="0">
                        <a:solidFill>
                          <a:schemeClr val="bg1"/>
                        </a:solidFill>
                      </a:endParaRPr>
                    </a:p>
                  </a:txBody>
                  <a:tcPr marL="91421" marR="91421" marT="45661" marB="45661" anchor="ctr"/>
                </a:tc>
                <a:tc>
                  <a:txBody>
                    <a:bodyPr/>
                    <a:lstStyle/>
                    <a:p>
                      <a:pPr algn="ctr"/>
                      <a:r>
                        <a:rPr lang="en-GB" sz="1000" b="1" dirty="0" smtClean="0"/>
                        <a:t>North Coast</a:t>
                      </a:r>
                      <a:endParaRPr lang="en-GB" sz="1000" b="1" dirty="0">
                        <a:solidFill>
                          <a:schemeClr val="bg1"/>
                        </a:solidFill>
                      </a:endParaRPr>
                    </a:p>
                  </a:txBody>
                  <a:tcPr marL="91421" marR="91421" marT="45661" marB="45661" anchor="ctr"/>
                </a:tc>
                <a:tc>
                  <a:txBody>
                    <a:bodyPr/>
                    <a:lstStyle/>
                    <a:p>
                      <a:pPr algn="ctr"/>
                      <a:r>
                        <a:rPr lang="en-GB" sz="1000" b="1" dirty="0" smtClean="0"/>
                        <a:t>South Coast</a:t>
                      </a:r>
                      <a:endParaRPr lang="en-GB" sz="1000" b="1" dirty="0">
                        <a:solidFill>
                          <a:schemeClr val="bg1"/>
                        </a:solidFill>
                      </a:endParaRPr>
                    </a:p>
                  </a:txBody>
                  <a:tcPr marL="91421" marR="91421" marT="45661" marB="45661" anchor="ctr"/>
                </a:tc>
                <a:tc>
                  <a:txBody>
                    <a:bodyPr/>
                    <a:lstStyle/>
                    <a:p>
                      <a:pPr algn="ctr"/>
                      <a:r>
                        <a:rPr lang="en-GB" sz="1000" b="1" dirty="0" smtClean="0"/>
                        <a:t>Bodmin/ Tamar Valley</a:t>
                      </a:r>
                      <a:endParaRPr lang="en-GB" sz="1000" b="1" dirty="0">
                        <a:solidFill>
                          <a:schemeClr val="bg1"/>
                        </a:solidFill>
                      </a:endParaRPr>
                    </a:p>
                  </a:txBody>
                  <a:tcPr marL="91421" marR="91421" marT="45661" marB="45661" anchor="ctr"/>
                </a:tc>
                <a:tc>
                  <a:txBody>
                    <a:bodyPr/>
                    <a:lstStyle/>
                    <a:p>
                      <a:pPr algn="ctr"/>
                      <a:r>
                        <a:rPr lang="en-GB" sz="1000" b="1" dirty="0" smtClean="0"/>
                        <a:t>Coastal</a:t>
                      </a:r>
                      <a:endParaRPr lang="en-GB" sz="1000" b="1" dirty="0">
                        <a:solidFill>
                          <a:schemeClr val="bg1"/>
                        </a:solidFill>
                      </a:endParaRPr>
                    </a:p>
                  </a:txBody>
                  <a:tcPr marL="91421" marR="91421" marT="45661" marB="45661" anchor="ctr"/>
                </a:tc>
                <a:tc>
                  <a:txBody>
                    <a:bodyPr/>
                    <a:lstStyle/>
                    <a:p>
                      <a:pPr algn="ctr"/>
                      <a:r>
                        <a:rPr lang="en-GB" sz="1000" b="1" dirty="0" smtClean="0"/>
                        <a:t>Urban</a:t>
                      </a:r>
                      <a:endParaRPr lang="en-GB" sz="1000" b="1" dirty="0">
                        <a:solidFill>
                          <a:schemeClr val="bg1"/>
                        </a:solidFill>
                      </a:endParaRPr>
                    </a:p>
                  </a:txBody>
                  <a:tcPr marL="91421" marR="91421" marT="45661" marB="45661" anchor="ctr"/>
                </a:tc>
                <a:tc>
                  <a:txBody>
                    <a:bodyPr/>
                    <a:lstStyle/>
                    <a:p>
                      <a:pPr algn="ctr"/>
                      <a:r>
                        <a:rPr lang="en-GB" sz="1000" b="1" dirty="0" smtClean="0"/>
                        <a:t>Rural</a:t>
                      </a:r>
                      <a:endParaRPr lang="en-GB" sz="1000" b="1" dirty="0">
                        <a:solidFill>
                          <a:schemeClr val="bg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338339">
                <a:tc>
                  <a:txBody>
                    <a:bodyPr/>
                    <a:lstStyle/>
                    <a:p>
                      <a:r>
                        <a:rPr lang="en-GB" sz="1100" b="0" dirty="0" smtClean="0">
                          <a:solidFill>
                            <a:schemeClr val="tx1"/>
                          </a:solidFill>
                        </a:rPr>
                        <a:t>Yes</a:t>
                      </a:r>
                      <a:endParaRPr lang="en-GB" sz="1100" b="0" dirty="0">
                        <a:solidFill>
                          <a:schemeClr val="tx1"/>
                        </a:solidFill>
                      </a:endParaRPr>
                    </a:p>
                  </a:txBody>
                  <a:tcPr marL="91421" marR="91421" marT="45661" marB="45661" anchor="ctr"/>
                </a:tc>
                <a:tc>
                  <a:txBody>
                    <a:bodyPr/>
                    <a:lstStyle/>
                    <a:p>
                      <a:pPr algn="ctr" fontAlgn="b"/>
                      <a:r>
                        <a:rPr lang="en-GB" sz="1100" b="1"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9525" marR="9525" marT="9525" marB="0" anchor="ctr"/>
                </a:tc>
              </a:tr>
              <a:tr h="338339">
                <a:tc>
                  <a:txBody>
                    <a:bodyPr/>
                    <a:lstStyle/>
                    <a:p>
                      <a:r>
                        <a:rPr lang="en-GB" sz="1100" b="0" dirty="0" smtClean="0">
                          <a:solidFill>
                            <a:schemeClr val="tx1"/>
                          </a:solidFill>
                        </a:rPr>
                        <a:t>No</a:t>
                      </a:r>
                      <a:endParaRPr lang="en-GB" sz="1100" b="0" dirty="0">
                        <a:solidFill>
                          <a:schemeClr val="tx1"/>
                        </a:solidFill>
                      </a:endParaRPr>
                    </a:p>
                  </a:txBody>
                  <a:tcPr marL="91421" marR="91421" marT="45661" marB="45661" anchor="ctr"/>
                </a:tc>
                <a:tc>
                  <a:txBody>
                    <a:bodyPr/>
                    <a:lstStyle/>
                    <a:p>
                      <a:pPr algn="ctr" fontAlgn="b"/>
                      <a:r>
                        <a:rPr lang="en-GB" sz="1100" b="1"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89%</a:t>
                      </a:r>
                    </a:p>
                  </a:txBody>
                  <a:tcPr marL="9525" marR="9525" marT="9525" marB="0" anchor="ctr"/>
                </a:tc>
              </a:tr>
            </a:tbl>
          </a:graphicData>
        </a:graphic>
      </p:graphicFrame>
      <p:graphicFrame>
        <p:nvGraphicFramePr>
          <p:cNvPr id="8" name="Chart 4"/>
          <p:cNvGraphicFramePr>
            <a:graphicFrameLocks/>
          </p:cNvGraphicFramePr>
          <p:nvPr>
            <p:extLst>
              <p:ext uri="{D42A27DB-BD31-4B8C-83A1-F6EECF244321}">
                <p14:modId xmlns:p14="http://schemas.microsoft.com/office/powerpoint/2010/main" val="3809804391"/>
              </p:ext>
            </p:extLst>
          </p:nvPr>
        </p:nvGraphicFramePr>
        <p:xfrm>
          <a:off x="3824070" y="1153940"/>
          <a:ext cx="5185747" cy="371522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355976" y="1268760"/>
            <a:ext cx="792088" cy="32002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236344" y="1052736"/>
            <a:ext cx="3471560" cy="5724644"/>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Whilst the proportion of first time visitors decreased slightly to 11% in 2016/17 it is still a broadly similar proportion to those recorded in 2015/16, 2013/14 and 2012/13.</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This suggests that whilst Cornwall is not increasing the numbers of new visitors it is successfully continuing to attract a similar level of new visitors and subsequently new visitor spend each year.  </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p:txBody>
      </p:sp>
    </p:spTree>
    <p:extLst>
      <p:ext uri="{BB962C8B-B14F-4D97-AF65-F5344CB8AC3E}">
        <p14:creationId xmlns:p14="http://schemas.microsoft.com/office/powerpoint/2010/main" val="2063856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55776" y="6492875"/>
            <a:ext cx="2133600" cy="365125"/>
          </a:xfrm>
        </p:spPr>
        <p:txBody>
          <a:bodyPr/>
          <a:lstStyle/>
          <a:p>
            <a:pPr>
              <a:defRPr/>
            </a:pPr>
            <a:fld id="{192C2386-BE0F-4E30-A7E8-DD60A8DC8C5A}" type="slidenum">
              <a:rPr lang="en-GB" altLang="en-US" sz="1000" smtClean="0">
                <a:latin typeface="+mn-lt"/>
              </a:rPr>
              <a:pPr>
                <a:defRPr/>
              </a:pPr>
              <a:t>35</a:t>
            </a:fld>
            <a:endParaRPr lang="en-GB" altLang="en-US" sz="1000" dirty="0">
              <a:latin typeface="+mn-lt"/>
            </a:endParaRPr>
          </a:p>
        </p:txBody>
      </p:sp>
      <p:sp>
        <p:nvSpPr>
          <p:cNvPr id="6" name="TextBox 5"/>
          <p:cNvSpPr txBox="1"/>
          <p:nvPr/>
        </p:nvSpPr>
        <p:spPr>
          <a:xfrm>
            <a:off x="309522" y="716534"/>
            <a:ext cx="4492508" cy="3436325"/>
          </a:xfrm>
          <a:prstGeom prst="rect">
            <a:avLst/>
          </a:prstGeom>
          <a:noFill/>
          <a:ln>
            <a:noFill/>
          </a:ln>
        </p:spPr>
        <p:txBody>
          <a:bodyPr wrap="square">
            <a:spAutoFit/>
          </a:bodyPr>
          <a:lstStyle/>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r>
              <a:rPr lang="en-GB" sz="1100" dirty="0" smtClean="0">
                <a:latin typeface="+mn-lt"/>
              </a:rPr>
              <a:t>.</a:t>
            </a:r>
            <a:endParaRPr lang="en-GB" sz="1100" dirty="0">
              <a:latin typeface="+mn-lt"/>
            </a:endParaRPr>
          </a:p>
        </p:txBody>
      </p:sp>
      <p:sp>
        <p:nvSpPr>
          <p:cNvPr id="4" name="TextBox 3"/>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Previous visitors are loyal visitors</a:t>
            </a:r>
            <a:endParaRPr lang="en-GB" sz="2700" dirty="0">
              <a:solidFill>
                <a:schemeClr val="accent5"/>
              </a:solidFill>
              <a:latin typeface="+mn-lt"/>
            </a:endParaRPr>
          </a:p>
        </p:txBody>
      </p:sp>
      <p:graphicFrame>
        <p:nvGraphicFramePr>
          <p:cNvPr id="7" name="Table 6"/>
          <p:cNvGraphicFramePr>
            <a:graphicFrameLocks noGrp="1"/>
          </p:cNvGraphicFramePr>
          <p:nvPr>
            <p:extLst/>
          </p:nvPr>
        </p:nvGraphicFramePr>
        <p:xfrm>
          <a:off x="184152" y="4750345"/>
          <a:ext cx="8818802" cy="1793024"/>
        </p:xfrm>
        <a:graphic>
          <a:graphicData uri="http://schemas.openxmlformats.org/drawingml/2006/table">
            <a:tbl>
              <a:tblPr firstRow="1" bandRow="1">
                <a:tableStyleId>{7DF18680-E054-41AD-8BC1-D1AEF772440D}</a:tableStyleId>
              </a:tblPr>
              <a:tblGrid>
                <a:gridCol w="1116000"/>
                <a:gridCol w="648000"/>
                <a:gridCol w="648000"/>
                <a:gridCol w="638101"/>
                <a:gridCol w="592002"/>
                <a:gridCol w="684000"/>
                <a:gridCol w="592002"/>
                <a:gridCol w="592002"/>
                <a:gridCol w="612000"/>
                <a:gridCol w="574291"/>
                <a:gridCol w="540000"/>
                <a:gridCol w="503202"/>
                <a:gridCol w="503202"/>
                <a:gridCol w="576000"/>
              </a:tblGrid>
              <a:tr h="226502">
                <a:tc rowSpan="2">
                  <a:txBody>
                    <a:bodyPr/>
                    <a:lstStyle/>
                    <a:p>
                      <a:r>
                        <a:rPr lang="en-GB" sz="1100" dirty="0" smtClean="0"/>
                        <a:t>When was your LAST visit to Cornwall?</a:t>
                      </a:r>
                      <a:endParaRPr lang="en-GB" sz="1100" dirty="0">
                        <a:solidFill>
                          <a:schemeClr val="bg1"/>
                        </a:solidFill>
                      </a:endParaRPr>
                    </a:p>
                  </a:txBody>
                  <a:tcPr marL="91421" marR="91421" marT="45661" marB="45661" anchor="ctr"/>
                </a:tc>
                <a:tc gridSpan="4">
                  <a:txBody>
                    <a:bodyPr/>
                    <a:lstStyle/>
                    <a:p>
                      <a:pPr algn="ctr"/>
                      <a:r>
                        <a:rPr lang="en-GB" sz="1100" dirty="0" smtClean="0"/>
                        <a:t>Period</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300" dirty="0">
                        <a:solidFill>
                          <a:schemeClr val="bg1"/>
                        </a:solidFill>
                      </a:endParaRPr>
                    </a:p>
                  </a:txBody>
                  <a:tcPr marL="91433" marR="91433" marT="45656" marB="45656" anchor="ctr"/>
                </a:tc>
                <a:tc hMerge="1">
                  <a:txBody>
                    <a:bodyPr/>
                    <a:lstStyle/>
                    <a:p>
                      <a:pPr algn="ctr"/>
                      <a:endParaRPr lang="en-GB" sz="1300" dirty="0">
                        <a:solidFill>
                          <a:schemeClr val="bg1"/>
                        </a:solidFill>
                      </a:endParaRPr>
                    </a:p>
                  </a:txBody>
                  <a:tcPr marL="91433" marR="91433" marT="45656" marB="45656"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479767">
                <a:tc vMerge="1">
                  <a:txBody>
                    <a:bodyPr/>
                    <a:lstStyle/>
                    <a:p>
                      <a:endParaRPr lang="en-GB" sz="1400" dirty="0">
                        <a:solidFill>
                          <a:schemeClr val="bg1"/>
                        </a:solidFill>
                      </a:endParaRPr>
                    </a:p>
                  </a:txBody>
                  <a:tcPr marL="91433" marR="91433" marT="45656" marB="45656" anchor="ctr"/>
                </a:tc>
                <a:tc>
                  <a:txBody>
                    <a:bodyPr/>
                    <a:lstStyle/>
                    <a:p>
                      <a:pPr algn="ctr"/>
                      <a:r>
                        <a:rPr lang="en-GB" sz="1000" b="1" dirty="0" smtClean="0">
                          <a:solidFill>
                            <a:schemeClr val="tx1"/>
                          </a:solidFill>
                        </a:rPr>
                        <a:t>2016/17</a:t>
                      </a:r>
                      <a:endParaRPr lang="en-GB" sz="1000" b="1" dirty="0">
                        <a:solidFill>
                          <a:schemeClr val="tx1"/>
                        </a:solidFill>
                      </a:endParaRPr>
                    </a:p>
                  </a:txBody>
                  <a:tcPr marL="91421" marR="91421" marT="45661" marB="45661" anchor="ctr"/>
                </a:tc>
                <a:tc>
                  <a:txBody>
                    <a:bodyPr/>
                    <a:lstStyle/>
                    <a:p>
                      <a:pPr algn="ctr"/>
                      <a:r>
                        <a:rPr lang="en-GB" sz="1000" b="1" dirty="0" smtClean="0"/>
                        <a:t>Summer</a:t>
                      </a:r>
                      <a:endParaRPr lang="en-GB" sz="1000" b="1" dirty="0">
                        <a:solidFill>
                          <a:schemeClr val="bg1"/>
                        </a:solidFill>
                      </a:endParaRPr>
                    </a:p>
                  </a:txBody>
                  <a:tcPr marL="91421" marR="91421" marT="45661" marB="45661" anchor="ctr"/>
                </a:tc>
                <a:tc>
                  <a:txBody>
                    <a:bodyPr/>
                    <a:lstStyle/>
                    <a:p>
                      <a:pPr algn="ctr"/>
                      <a:r>
                        <a:rPr lang="en-GB" sz="1000" b="1" dirty="0" smtClean="0"/>
                        <a:t>Autumn/Winter</a:t>
                      </a:r>
                      <a:endParaRPr lang="en-GB" sz="1000" b="1" dirty="0">
                        <a:solidFill>
                          <a:schemeClr val="bg1"/>
                        </a:solidFill>
                      </a:endParaRPr>
                    </a:p>
                  </a:txBody>
                  <a:tcPr marL="91421" marR="91421" marT="45661" marB="45661" anchor="ctr"/>
                </a:tc>
                <a:tc>
                  <a:txBody>
                    <a:bodyPr/>
                    <a:lstStyle/>
                    <a:p>
                      <a:pPr algn="ctr"/>
                      <a:r>
                        <a:rPr lang="en-GB" sz="1000" b="1" dirty="0" smtClean="0"/>
                        <a:t>Spring</a:t>
                      </a:r>
                      <a:endParaRPr lang="en-GB" sz="1000" b="1" dirty="0">
                        <a:solidFill>
                          <a:schemeClr val="bg1"/>
                        </a:solidFill>
                      </a:endParaRPr>
                    </a:p>
                  </a:txBody>
                  <a:tcPr marL="91421" marR="91421" marT="45661" marB="45661" anchor="ctr"/>
                </a:tc>
                <a:tc>
                  <a:txBody>
                    <a:bodyPr/>
                    <a:lstStyle/>
                    <a:p>
                      <a:pPr algn="ctr"/>
                      <a:r>
                        <a:rPr lang="en-GB" sz="1000" b="1" dirty="0" smtClean="0"/>
                        <a:t>West Cornwall</a:t>
                      </a:r>
                      <a:endParaRPr lang="en-GB" sz="1000" b="1" dirty="0">
                        <a:solidFill>
                          <a:schemeClr val="bg1"/>
                        </a:solidFill>
                      </a:endParaRPr>
                    </a:p>
                  </a:txBody>
                  <a:tcPr marL="91421" marR="91421" marT="45661" marB="45661" anchor="ctr"/>
                </a:tc>
                <a:tc>
                  <a:txBody>
                    <a:bodyPr/>
                    <a:lstStyle/>
                    <a:p>
                      <a:pPr algn="ctr"/>
                      <a:r>
                        <a:rPr lang="en-GB" sz="1000" b="1" dirty="0" smtClean="0"/>
                        <a:t>North Coast</a:t>
                      </a:r>
                      <a:endParaRPr lang="en-GB" sz="1000" b="1" dirty="0">
                        <a:solidFill>
                          <a:schemeClr val="bg1"/>
                        </a:solidFill>
                      </a:endParaRPr>
                    </a:p>
                  </a:txBody>
                  <a:tcPr marL="91421" marR="91421" marT="45661" marB="45661" anchor="ctr"/>
                </a:tc>
                <a:tc>
                  <a:txBody>
                    <a:bodyPr/>
                    <a:lstStyle/>
                    <a:p>
                      <a:pPr algn="ctr"/>
                      <a:r>
                        <a:rPr lang="en-GB" sz="1000" b="1" dirty="0" smtClean="0"/>
                        <a:t>South Coast</a:t>
                      </a:r>
                      <a:endParaRPr lang="en-GB" sz="1000" b="1" dirty="0">
                        <a:solidFill>
                          <a:schemeClr val="bg1"/>
                        </a:solidFill>
                      </a:endParaRPr>
                    </a:p>
                  </a:txBody>
                  <a:tcPr marL="91421" marR="91421" marT="45661" marB="45661" anchor="ctr"/>
                </a:tc>
                <a:tc>
                  <a:txBody>
                    <a:bodyPr/>
                    <a:lstStyle/>
                    <a:p>
                      <a:pPr algn="ctr"/>
                      <a:r>
                        <a:rPr lang="en-GB" sz="1000" b="1" dirty="0" smtClean="0"/>
                        <a:t>Bodmin/ Tamar Valley</a:t>
                      </a:r>
                      <a:endParaRPr lang="en-GB" sz="1000" b="1" dirty="0">
                        <a:solidFill>
                          <a:schemeClr val="bg1"/>
                        </a:solidFill>
                      </a:endParaRPr>
                    </a:p>
                  </a:txBody>
                  <a:tcPr marL="91421" marR="91421" marT="45661" marB="45661" anchor="ctr"/>
                </a:tc>
                <a:tc>
                  <a:txBody>
                    <a:bodyPr/>
                    <a:lstStyle/>
                    <a:p>
                      <a:pPr algn="ctr"/>
                      <a:r>
                        <a:rPr lang="en-GB" sz="1000" b="1" dirty="0" smtClean="0"/>
                        <a:t>Coastal</a:t>
                      </a:r>
                      <a:endParaRPr lang="en-GB" sz="1000" b="1" dirty="0">
                        <a:solidFill>
                          <a:schemeClr val="bg1"/>
                        </a:solidFill>
                      </a:endParaRPr>
                    </a:p>
                  </a:txBody>
                  <a:tcPr marL="91421" marR="91421" marT="45661" marB="45661" anchor="ctr"/>
                </a:tc>
                <a:tc>
                  <a:txBody>
                    <a:bodyPr/>
                    <a:lstStyle/>
                    <a:p>
                      <a:pPr algn="ctr"/>
                      <a:r>
                        <a:rPr lang="en-GB" sz="1000" b="1" dirty="0" smtClean="0"/>
                        <a:t>Urban</a:t>
                      </a:r>
                      <a:endParaRPr lang="en-GB" sz="1000" b="1" dirty="0">
                        <a:solidFill>
                          <a:schemeClr val="bg1"/>
                        </a:solidFill>
                      </a:endParaRPr>
                    </a:p>
                  </a:txBody>
                  <a:tcPr marL="91421" marR="91421" marT="45661" marB="45661" anchor="ctr"/>
                </a:tc>
                <a:tc>
                  <a:txBody>
                    <a:bodyPr/>
                    <a:lstStyle/>
                    <a:p>
                      <a:pPr algn="ctr"/>
                      <a:r>
                        <a:rPr lang="en-GB" sz="1000" b="1" dirty="0" smtClean="0"/>
                        <a:t>Rural</a:t>
                      </a:r>
                      <a:endParaRPr lang="en-GB" sz="1000" b="1" dirty="0">
                        <a:solidFill>
                          <a:schemeClr val="bg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301585">
                <a:tc>
                  <a:txBody>
                    <a:bodyPr/>
                    <a:lstStyle/>
                    <a:p>
                      <a:pPr marL="85725" indent="0" algn="l" fontAlgn="b"/>
                      <a:r>
                        <a:rPr lang="en-GB" sz="1100" b="0" i="0" u="none" strike="noStrike" dirty="0">
                          <a:solidFill>
                            <a:srgbClr val="000000"/>
                          </a:solidFill>
                          <a:effectLst/>
                          <a:latin typeface="Calibri" panose="020F0502020204030204" pitchFamily="34" charset="0"/>
                        </a:rPr>
                        <a:t>Within the last 12 </a:t>
                      </a:r>
                      <a:r>
                        <a:rPr lang="en-GB" sz="1100" b="0" i="0" u="none" strike="noStrike" dirty="0" smtClean="0">
                          <a:solidFill>
                            <a:srgbClr val="000000"/>
                          </a:solidFill>
                          <a:effectLst/>
                          <a:latin typeface="Calibri" panose="020F0502020204030204" pitchFamily="34" charset="0"/>
                        </a:rPr>
                        <a:t>months</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45%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44%</a:t>
                      </a:r>
                    </a:p>
                  </a:txBody>
                  <a:tcPr marL="9525" marR="9525" marT="9525" marB="0" anchor="ctr"/>
                </a:tc>
              </a:tr>
              <a:tr h="295930">
                <a:tc>
                  <a:txBody>
                    <a:bodyPr/>
                    <a:lstStyle/>
                    <a:p>
                      <a:pPr marL="85725" indent="0" algn="l" fontAlgn="b"/>
                      <a:r>
                        <a:rPr lang="en-GB" sz="1100" b="0" i="0" u="none" strike="noStrike" dirty="0">
                          <a:solidFill>
                            <a:srgbClr val="000000"/>
                          </a:solidFill>
                          <a:effectLst/>
                          <a:latin typeface="Calibri" panose="020F0502020204030204" pitchFamily="34" charset="0"/>
                        </a:rPr>
                        <a:t>1-2 years ago</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30%</a:t>
                      </a:r>
                    </a:p>
                  </a:txBody>
                  <a:tcPr marL="9525" marR="9525" marT="9525" marB="0" anchor="ctr"/>
                </a:tc>
              </a:tr>
              <a:tr h="301585">
                <a:tc>
                  <a:txBody>
                    <a:bodyPr/>
                    <a:lstStyle/>
                    <a:p>
                      <a:pPr marL="85725" indent="0" algn="l" fontAlgn="b"/>
                      <a:r>
                        <a:rPr lang="en-GB" sz="1100" b="0" i="0" u="none" strike="noStrike" dirty="0">
                          <a:solidFill>
                            <a:srgbClr val="000000"/>
                          </a:solidFill>
                          <a:effectLst/>
                          <a:latin typeface="Calibri" panose="020F0502020204030204" pitchFamily="34" charset="0"/>
                        </a:rPr>
                        <a:t>3 or more years ago</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26%</a:t>
                      </a:r>
                    </a:p>
                  </a:txBody>
                  <a:tcPr marL="9525" marR="9525" marT="9525" marB="0" anchor="ctr"/>
                </a:tc>
              </a:tr>
            </a:tbl>
          </a:graphicData>
        </a:graphic>
      </p:graphicFrame>
      <p:graphicFrame>
        <p:nvGraphicFramePr>
          <p:cNvPr id="8" name="Chart 4"/>
          <p:cNvGraphicFramePr>
            <a:graphicFrameLocks/>
          </p:cNvGraphicFramePr>
          <p:nvPr>
            <p:extLst/>
          </p:nvPr>
        </p:nvGraphicFramePr>
        <p:xfrm>
          <a:off x="184152" y="832034"/>
          <a:ext cx="5185747" cy="371522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55576" y="981485"/>
            <a:ext cx="792088" cy="30955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5369899" y="832034"/>
            <a:ext cx="3633055" cy="6155531"/>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mn-lt"/>
              </a:rPr>
              <a:t>T</a:t>
            </a:r>
            <a:r>
              <a:rPr lang="en-GB" sz="1400" dirty="0" smtClean="0">
                <a:latin typeface="+mn-lt"/>
              </a:rPr>
              <a:t>he proportion of previous visitors within the last 12 months decreased to 45% in 2016/17 compared to 54% in 2015/16. However, when coupled with those respondents visiting 1-2 years ago the combined proportion of previous visitors within the last two years remains similar at approximately three quarters of visitors.  In research terms these would be considered as current visitors.</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A quarter of previous visitors were lapsed visitors returning to the county after a period of 3 years or more.</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p:txBody>
      </p:sp>
    </p:spTree>
    <p:extLst>
      <p:ext uri="{BB962C8B-B14F-4D97-AF65-F5344CB8AC3E}">
        <p14:creationId xmlns:p14="http://schemas.microsoft.com/office/powerpoint/2010/main" val="4079433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10719" y="6492875"/>
            <a:ext cx="2133600" cy="365125"/>
          </a:xfrm>
        </p:spPr>
        <p:txBody>
          <a:bodyPr/>
          <a:lstStyle/>
          <a:p>
            <a:pPr>
              <a:defRPr/>
            </a:pPr>
            <a:fld id="{36770D0C-86CF-463E-96BF-2C0694C3FC5E}" type="slidenum">
              <a:rPr lang="en-GB" altLang="en-US" sz="1000" smtClean="0">
                <a:latin typeface="+mn-lt"/>
              </a:rPr>
              <a:pPr>
                <a:defRPr/>
              </a:pPr>
              <a:t>36</a:t>
            </a:fld>
            <a:endParaRPr lang="en-GB" altLang="en-US" sz="1000" dirty="0">
              <a:latin typeface="+mn-lt"/>
            </a:endParaRPr>
          </a:p>
        </p:txBody>
      </p:sp>
      <p:graphicFrame>
        <p:nvGraphicFramePr>
          <p:cNvPr id="3" name="Chart 4"/>
          <p:cNvGraphicFramePr>
            <a:graphicFrameLocks/>
          </p:cNvGraphicFramePr>
          <p:nvPr>
            <p:extLst/>
          </p:nvPr>
        </p:nvGraphicFramePr>
        <p:xfrm>
          <a:off x="4067944" y="1124744"/>
          <a:ext cx="4968677" cy="33841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00187096"/>
              </p:ext>
            </p:extLst>
          </p:nvPr>
        </p:nvGraphicFramePr>
        <p:xfrm>
          <a:off x="236343" y="4630558"/>
          <a:ext cx="8800277" cy="1862317"/>
        </p:xfrm>
        <a:graphic>
          <a:graphicData uri="http://schemas.openxmlformats.org/drawingml/2006/table">
            <a:tbl>
              <a:tblPr firstRow="1" bandRow="1">
                <a:tableStyleId>{7DF18680-E054-41AD-8BC1-D1AEF772440D}</a:tableStyleId>
              </a:tblPr>
              <a:tblGrid>
                <a:gridCol w="1113656"/>
                <a:gridCol w="646639"/>
                <a:gridCol w="646639"/>
                <a:gridCol w="636761"/>
                <a:gridCol w="590758"/>
                <a:gridCol w="682563"/>
                <a:gridCol w="590758"/>
                <a:gridCol w="590758"/>
                <a:gridCol w="610714"/>
                <a:gridCol w="573085"/>
                <a:gridCol w="538866"/>
                <a:gridCol w="502145"/>
                <a:gridCol w="502145"/>
                <a:gridCol w="574790"/>
              </a:tblGrid>
              <a:tr h="226502">
                <a:tc rowSpan="2">
                  <a:txBody>
                    <a:bodyPr/>
                    <a:lstStyle/>
                    <a:p>
                      <a:r>
                        <a:rPr lang="en-GB" sz="1100" dirty="0" smtClean="0"/>
                        <a:t>Do you tend to visit Cornwall during the same time each year? - P</a:t>
                      </a:r>
                      <a:r>
                        <a:rPr lang="en-GB" sz="1100" baseline="0" dirty="0" smtClean="0"/>
                        <a:t>revious visitors last 12 months</a:t>
                      </a:r>
                      <a:endParaRPr lang="en-GB" sz="1100" dirty="0">
                        <a:solidFill>
                          <a:schemeClr val="bg1"/>
                        </a:solidFill>
                      </a:endParaRPr>
                    </a:p>
                  </a:txBody>
                  <a:tcPr marL="91421" marR="91421" marT="45661" marB="45661" anchor="ctr"/>
                </a:tc>
                <a:tc gridSpan="4">
                  <a:txBody>
                    <a:bodyPr/>
                    <a:lstStyle/>
                    <a:p>
                      <a:pPr algn="ctr"/>
                      <a:r>
                        <a:rPr lang="en-GB" sz="1100" dirty="0" smtClean="0"/>
                        <a:t>Period</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300" dirty="0">
                        <a:solidFill>
                          <a:schemeClr val="bg1"/>
                        </a:solidFill>
                      </a:endParaRPr>
                    </a:p>
                  </a:txBody>
                  <a:tcPr marL="91433" marR="91433" marT="45656" marB="45656" anchor="ctr"/>
                </a:tc>
                <a:tc hMerge="1">
                  <a:txBody>
                    <a:bodyPr/>
                    <a:lstStyle/>
                    <a:p>
                      <a:pPr algn="ctr"/>
                      <a:endParaRPr lang="en-GB" sz="1300" dirty="0">
                        <a:solidFill>
                          <a:schemeClr val="bg1"/>
                        </a:solidFill>
                      </a:endParaRPr>
                    </a:p>
                  </a:txBody>
                  <a:tcPr marL="91433" marR="91433" marT="45656" marB="45656"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479767">
                <a:tc vMerge="1">
                  <a:txBody>
                    <a:bodyPr/>
                    <a:lstStyle/>
                    <a:p>
                      <a:endParaRPr lang="en-GB" sz="1400" dirty="0">
                        <a:solidFill>
                          <a:schemeClr val="bg1"/>
                        </a:solidFill>
                      </a:endParaRPr>
                    </a:p>
                  </a:txBody>
                  <a:tcPr marL="91433" marR="91433" marT="45656" marB="45656" anchor="ctr"/>
                </a:tc>
                <a:tc>
                  <a:txBody>
                    <a:bodyPr/>
                    <a:lstStyle/>
                    <a:p>
                      <a:pPr algn="ctr"/>
                      <a:r>
                        <a:rPr lang="en-GB" sz="1000" b="1" dirty="0" smtClean="0">
                          <a:solidFill>
                            <a:schemeClr val="tx1"/>
                          </a:solidFill>
                        </a:rPr>
                        <a:t>2016/17</a:t>
                      </a:r>
                      <a:endParaRPr lang="en-GB" sz="1000" b="1" dirty="0">
                        <a:solidFill>
                          <a:schemeClr val="tx1"/>
                        </a:solidFill>
                      </a:endParaRPr>
                    </a:p>
                  </a:txBody>
                  <a:tcPr marL="91421" marR="91421" marT="45661" marB="45661" anchor="ctr"/>
                </a:tc>
                <a:tc>
                  <a:txBody>
                    <a:bodyPr/>
                    <a:lstStyle/>
                    <a:p>
                      <a:pPr algn="ctr"/>
                      <a:r>
                        <a:rPr lang="en-GB" sz="1000" b="1" dirty="0" smtClean="0"/>
                        <a:t>Summer</a:t>
                      </a:r>
                      <a:endParaRPr lang="en-GB" sz="1000" b="1" dirty="0">
                        <a:solidFill>
                          <a:schemeClr val="bg1"/>
                        </a:solidFill>
                      </a:endParaRPr>
                    </a:p>
                  </a:txBody>
                  <a:tcPr marL="91421" marR="91421" marT="45661" marB="45661" anchor="ctr"/>
                </a:tc>
                <a:tc>
                  <a:txBody>
                    <a:bodyPr/>
                    <a:lstStyle/>
                    <a:p>
                      <a:pPr algn="ctr"/>
                      <a:r>
                        <a:rPr lang="en-GB" sz="1000" b="1" dirty="0" smtClean="0"/>
                        <a:t>Autumn/Winter</a:t>
                      </a:r>
                      <a:endParaRPr lang="en-GB" sz="1000" b="1" dirty="0">
                        <a:solidFill>
                          <a:schemeClr val="bg1"/>
                        </a:solidFill>
                      </a:endParaRPr>
                    </a:p>
                  </a:txBody>
                  <a:tcPr marL="91421" marR="91421" marT="45661" marB="45661" anchor="ctr"/>
                </a:tc>
                <a:tc>
                  <a:txBody>
                    <a:bodyPr/>
                    <a:lstStyle/>
                    <a:p>
                      <a:pPr algn="ctr"/>
                      <a:r>
                        <a:rPr lang="en-GB" sz="1000" b="1" dirty="0" smtClean="0"/>
                        <a:t>Spring</a:t>
                      </a:r>
                      <a:endParaRPr lang="en-GB" sz="1000" b="1" dirty="0">
                        <a:solidFill>
                          <a:schemeClr val="bg1"/>
                        </a:solidFill>
                      </a:endParaRPr>
                    </a:p>
                  </a:txBody>
                  <a:tcPr marL="91421" marR="91421" marT="45661" marB="45661" anchor="ctr"/>
                </a:tc>
                <a:tc>
                  <a:txBody>
                    <a:bodyPr/>
                    <a:lstStyle/>
                    <a:p>
                      <a:pPr algn="ctr"/>
                      <a:r>
                        <a:rPr lang="en-GB" sz="1000" b="1" dirty="0" smtClean="0"/>
                        <a:t>West Cornwall</a:t>
                      </a:r>
                      <a:endParaRPr lang="en-GB" sz="1000" b="1" dirty="0">
                        <a:solidFill>
                          <a:schemeClr val="bg1"/>
                        </a:solidFill>
                      </a:endParaRPr>
                    </a:p>
                  </a:txBody>
                  <a:tcPr marL="91421" marR="91421" marT="45661" marB="45661" anchor="ctr"/>
                </a:tc>
                <a:tc>
                  <a:txBody>
                    <a:bodyPr/>
                    <a:lstStyle/>
                    <a:p>
                      <a:pPr algn="ctr"/>
                      <a:r>
                        <a:rPr lang="en-GB" sz="1000" b="1" dirty="0" smtClean="0"/>
                        <a:t>North Coast</a:t>
                      </a:r>
                      <a:endParaRPr lang="en-GB" sz="1000" b="1" dirty="0">
                        <a:solidFill>
                          <a:schemeClr val="bg1"/>
                        </a:solidFill>
                      </a:endParaRPr>
                    </a:p>
                  </a:txBody>
                  <a:tcPr marL="91421" marR="91421" marT="45661" marB="45661" anchor="ctr"/>
                </a:tc>
                <a:tc>
                  <a:txBody>
                    <a:bodyPr/>
                    <a:lstStyle/>
                    <a:p>
                      <a:pPr algn="ctr"/>
                      <a:r>
                        <a:rPr lang="en-GB" sz="1000" b="1" dirty="0" smtClean="0"/>
                        <a:t>South Coast</a:t>
                      </a:r>
                      <a:endParaRPr lang="en-GB" sz="1000" b="1" dirty="0">
                        <a:solidFill>
                          <a:schemeClr val="bg1"/>
                        </a:solidFill>
                      </a:endParaRPr>
                    </a:p>
                  </a:txBody>
                  <a:tcPr marL="91421" marR="91421" marT="45661" marB="45661" anchor="ctr"/>
                </a:tc>
                <a:tc>
                  <a:txBody>
                    <a:bodyPr/>
                    <a:lstStyle/>
                    <a:p>
                      <a:pPr algn="ctr"/>
                      <a:r>
                        <a:rPr lang="en-GB" sz="1000" b="1" dirty="0" smtClean="0"/>
                        <a:t>Bodmin/ Tamar Valley</a:t>
                      </a:r>
                      <a:endParaRPr lang="en-GB" sz="1000" b="1" dirty="0">
                        <a:solidFill>
                          <a:schemeClr val="bg1"/>
                        </a:solidFill>
                      </a:endParaRPr>
                    </a:p>
                  </a:txBody>
                  <a:tcPr marL="91421" marR="91421" marT="45661" marB="45661" anchor="ctr"/>
                </a:tc>
                <a:tc>
                  <a:txBody>
                    <a:bodyPr/>
                    <a:lstStyle/>
                    <a:p>
                      <a:pPr algn="ctr"/>
                      <a:r>
                        <a:rPr lang="en-GB" sz="1000" b="1" dirty="0" smtClean="0"/>
                        <a:t>Coastal</a:t>
                      </a:r>
                      <a:endParaRPr lang="en-GB" sz="1000" b="1" dirty="0">
                        <a:solidFill>
                          <a:schemeClr val="bg1"/>
                        </a:solidFill>
                      </a:endParaRPr>
                    </a:p>
                  </a:txBody>
                  <a:tcPr marL="91421" marR="91421" marT="45661" marB="45661" anchor="ctr"/>
                </a:tc>
                <a:tc>
                  <a:txBody>
                    <a:bodyPr/>
                    <a:lstStyle/>
                    <a:p>
                      <a:pPr algn="ctr"/>
                      <a:r>
                        <a:rPr lang="en-GB" sz="1000" b="1" dirty="0" smtClean="0"/>
                        <a:t>Urban</a:t>
                      </a:r>
                      <a:endParaRPr lang="en-GB" sz="1000" b="1" dirty="0">
                        <a:solidFill>
                          <a:schemeClr val="bg1"/>
                        </a:solidFill>
                      </a:endParaRPr>
                    </a:p>
                  </a:txBody>
                  <a:tcPr marL="91421" marR="91421" marT="45661" marB="45661" anchor="ctr"/>
                </a:tc>
                <a:tc>
                  <a:txBody>
                    <a:bodyPr/>
                    <a:lstStyle/>
                    <a:p>
                      <a:pPr algn="ctr"/>
                      <a:r>
                        <a:rPr lang="en-GB" sz="1000" b="1" dirty="0" smtClean="0"/>
                        <a:t>Rural</a:t>
                      </a:r>
                      <a:endParaRPr lang="en-GB" sz="1000" b="1" dirty="0">
                        <a:solidFill>
                          <a:schemeClr val="bg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301585">
                <a:tc>
                  <a:txBody>
                    <a:bodyPr/>
                    <a:lstStyle/>
                    <a:p>
                      <a:pPr marL="90488" indent="0" algn="l" fontAlgn="b"/>
                      <a:r>
                        <a:rPr lang="en-GB" sz="1100" b="0" i="0" u="none" strike="noStrike" dirty="0" smtClean="0">
                          <a:solidFill>
                            <a:srgbClr val="000000"/>
                          </a:solidFill>
                          <a:effectLst/>
                          <a:latin typeface="Calibri" panose="020F0502020204030204" pitchFamily="34" charset="0"/>
                        </a:rPr>
                        <a:t>Yes</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39%</a:t>
                      </a:r>
                    </a:p>
                  </a:txBody>
                  <a:tcPr marL="9525" marR="9525" marT="9525" marB="0" anchor="ctr"/>
                </a:tc>
              </a:tr>
              <a:tr h="295930">
                <a:tc>
                  <a:txBody>
                    <a:bodyPr/>
                    <a:lstStyle/>
                    <a:p>
                      <a:pPr marL="90488" indent="0" algn="l" fontAlgn="b"/>
                      <a:r>
                        <a:rPr lang="en-GB" sz="1100" b="0" i="0" u="none" strike="noStrike" dirty="0" smtClean="0">
                          <a:solidFill>
                            <a:srgbClr val="000000"/>
                          </a:solidFill>
                          <a:effectLst/>
                          <a:latin typeface="Calibri" panose="020F0502020204030204" pitchFamily="34" charset="0"/>
                        </a:rPr>
                        <a:t>No</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62%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61%</a:t>
                      </a:r>
                    </a:p>
                  </a:txBody>
                  <a:tcPr marL="9525" marR="9525" marT="9525" marB="0" anchor="ctr"/>
                </a:tc>
              </a:tr>
            </a:tbl>
          </a:graphicData>
        </a:graphic>
      </p:graphicFrame>
      <p:sp>
        <p:nvSpPr>
          <p:cNvPr id="7" name="TextBox 6"/>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Whilst visitors are loyal there is flexibility in when they visit</a:t>
            </a:r>
            <a:endParaRPr lang="en-GB" sz="2700" dirty="0">
              <a:solidFill>
                <a:schemeClr val="accent5"/>
              </a:solidFill>
              <a:latin typeface="+mn-lt"/>
            </a:endParaRPr>
          </a:p>
        </p:txBody>
      </p:sp>
      <p:sp>
        <p:nvSpPr>
          <p:cNvPr id="8" name="TextBox 7"/>
          <p:cNvSpPr txBox="1"/>
          <p:nvPr/>
        </p:nvSpPr>
        <p:spPr>
          <a:xfrm>
            <a:off x="146704" y="1046254"/>
            <a:ext cx="3831600" cy="4001095"/>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38% of visitors stated that they tended to visit Cornwall at the same time each year with Summer visitors (41%) slightly more likely to do so than those visiting in Autumn/Winter or Spring (36% in each case).</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Visitors to West Cornwall (27%), Urban locations (23%) and Day Visitors (25%) were less likely to visit at the same time each year.</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This possibly suggests there is potential to attract current visitors at different times across the year.</a:t>
            </a:r>
          </a:p>
          <a:p>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p:txBody>
      </p:sp>
      <p:sp>
        <p:nvSpPr>
          <p:cNvPr id="9" name="Rectangle 8"/>
          <p:cNvSpPr/>
          <p:nvPr/>
        </p:nvSpPr>
        <p:spPr>
          <a:xfrm>
            <a:off x="4932040" y="1268760"/>
            <a:ext cx="792088" cy="29322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116390" y="6534469"/>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Tree>
    <p:extLst>
      <p:ext uri="{BB962C8B-B14F-4D97-AF65-F5344CB8AC3E}">
        <p14:creationId xmlns:p14="http://schemas.microsoft.com/office/powerpoint/2010/main" val="1832248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55776" y="6528855"/>
            <a:ext cx="2133600" cy="365125"/>
          </a:xfrm>
        </p:spPr>
        <p:txBody>
          <a:bodyPr/>
          <a:lstStyle/>
          <a:p>
            <a:pPr>
              <a:defRPr/>
            </a:pPr>
            <a:fld id="{D5706289-E2DB-4C3E-82D1-B887B1CDC2CD}" type="slidenum">
              <a:rPr lang="en-GB" altLang="en-US" sz="1000" smtClean="0">
                <a:latin typeface="+mn-lt"/>
              </a:rPr>
              <a:pPr>
                <a:defRPr/>
              </a:pPr>
              <a:t>37</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3099553977"/>
              </p:ext>
            </p:extLst>
          </p:nvPr>
        </p:nvGraphicFramePr>
        <p:xfrm>
          <a:off x="179512" y="650803"/>
          <a:ext cx="5502894" cy="20581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nvPr>
        </p:nvGraphicFramePr>
        <p:xfrm>
          <a:off x="191015" y="2808978"/>
          <a:ext cx="8892000" cy="3745112"/>
        </p:xfrm>
        <a:graphic>
          <a:graphicData uri="http://schemas.openxmlformats.org/drawingml/2006/table">
            <a:tbl>
              <a:tblPr firstRow="1" bandRow="1">
                <a:tableStyleId>{7DF18680-E054-41AD-8BC1-D1AEF772440D}</a:tableStyleId>
              </a:tblPr>
              <a:tblGrid>
                <a:gridCol w="1548000"/>
                <a:gridCol w="648000"/>
                <a:gridCol w="648000"/>
                <a:gridCol w="612000"/>
                <a:gridCol w="540000"/>
                <a:gridCol w="684000"/>
                <a:gridCol w="504000"/>
                <a:gridCol w="504000"/>
                <a:gridCol w="612000"/>
                <a:gridCol w="576000"/>
                <a:gridCol w="540000"/>
                <a:gridCol w="468000"/>
                <a:gridCol w="432000"/>
                <a:gridCol w="576000"/>
              </a:tblGrid>
              <a:tr h="0">
                <a:tc rowSpan="2">
                  <a:txBody>
                    <a:bodyPr/>
                    <a:lstStyle/>
                    <a:p>
                      <a:r>
                        <a:rPr lang="en-GB" sz="1100" dirty="0" smtClean="0"/>
                        <a:t>During which months of the year do you usually visit Cornwall?</a:t>
                      </a:r>
                      <a:r>
                        <a:rPr lang="en-GB" sz="1100" baseline="0" dirty="0" smtClean="0"/>
                        <a:t> – Previous visitors in last 12 months who tend to visit the same time each year</a:t>
                      </a:r>
                      <a:endParaRPr lang="en-GB" sz="1100" dirty="0">
                        <a:solidFill>
                          <a:schemeClr val="bg1"/>
                        </a:solidFill>
                      </a:endParaRPr>
                    </a:p>
                  </a:txBody>
                  <a:tcPr marL="91421" marR="91421" marT="45661" marB="45661" anchor="ctr"/>
                </a:tc>
                <a:tc gridSpan="4">
                  <a:txBody>
                    <a:bodyPr/>
                    <a:lstStyle/>
                    <a:p>
                      <a:pPr algn="ctr"/>
                      <a:r>
                        <a:rPr lang="en-GB" sz="1100" dirty="0" smtClean="0"/>
                        <a:t>Period</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300" dirty="0">
                        <a:solidFill>
                          <a:schemeClr val="bg1"/>
                        </a:solidFill>
                      </a:endParaRPr>
                    </a:p>
                  </a:txBody>
                  <a:tcPr marL="91433" marR="91433" marT="45656" marB="45656" anchor="ctr"/>
                </a:tc>
                <a:tc hMerge="1">
                  <a:txBody>
                    <a:bodyPr/>
                    <a:lstStyle/>
                    <a:p>
                      <a:pPr algn="ctr"/>
                      <a:endParaRPr lang="en-GB" sz="1300" dirty="0">
                        <a:solidFill>
                          <a:schemeClr val="bg1"/>
                        </a:solidFill>
                      </a:endParaRPr>
                    </a:p>
                  </a:txBody>
                  <a:tcPr marL="91433" marR="91433" marT="45656" marB="45656"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0">
                <a:tc vMerge="1">
                  <a:txBody>
                    <a:bodyPr/>
                    <a:lstStyle/>
                    <a:p>
                      <a:endParaRPr lang="en-GB" sz="1400" dirty="0">
                        <a:solidFill>
                          <a:schemeClr val="bg1"/>
                        </a:solidFill>
                      </a:endParaRPr>
                    </a:p>
                  </a:txBody>
                  <a:tcPr marL="91433" marR="91433" marT="45656" marB="45656" anchor="ctr"/>
                </a:tc>
                <a:tc>
                  <a:txBody>
                    <a:bodyPr/>
                    <a:lstStyle/>
                    <a:p>
                      <a:pPr algn="ctr"/>
                      <a:r>
                        <a:rPr lang="en-GB" sz="1000" b="1" dirty="0" smtClean="0">
                          <a:solidFill>
                            <a:schemeClr val="tx1"/>
                          </a:solidFill>
                        </a:rPr>
                        <a:t>2016/17</a:t>
                      </a:r>
                      <a:endParaRPr lang="en-GB" sz="1000" b="1" dirty="0">
                        <a:solidFill>
                          <a:schemeClr val="tx1"/>
                        </a:solidFill>
                      </a:endParaRPr>
                    </a:p>
                  </a:txBody>
                  <a:tcPr marL="91421" marR="91421" marT="45661" marB="45661" anchor="ctr"/>
                </a:tc>
                <a:tc>
                  <a:txBody>
                    <a:bodyPr/>
                    <a:lstStyle/>
                    <a:p>
                      <a:pPr algn="ctr"/>
                      <a:r>
                        <a:rPr lang="en-GB" sz="1000" b="1" dirty="0" smtClean="0"/>
                        <a:t>Summer</a:t>
                      </a:r>
                      <a:endParaRPr lang="en-GB" sz="1000" b="1" dirty="0">
                        <a:solidFill>
                          <a:schemeClr val="bg1"/>
                        </a:solidFill>
                      </a:endParaRPr>
                    </a:p>
                  </a:txBody>
                  <a:tcPr marL="91421" marR="91421" marT="45661" marB="45661" anchor="ctr"/>
                </a:tc>
                <a:tc>
                  <a:txBody>
                    <a:bodyPr/>
                    <a:lstStyle/>
                    <a:p>
                      <a:pPr algn="ctr"/>
                      <a:r>
                        <a:rPr lang="en-GB" sz="1000" b="1" dirty="0" smtClean="0"/>
                        <a:t>Autumn/Winter</a:t>
                      </a:r>
                      <a:endParaRPr lang="en-GB" sz="1000" b="1" dirty="0">
                        <a:solidFill>
                          <a:schemeClr val="bg1"/>
                        </a:solidFill>
                      </a:endParaRPr>
                    </a:p>
                  </a:txBody>
                  <a:tcPr marL="91421" marR="91421" marT="45661" marB="45661" anchor="ctr"/>
                </a:tc>
                <a:tc>
                  <a:txBody>
                    <a:bodyPr/>
                    <a:lstStyle/>
                    <a:p>
                      <a:pPr algn="ctr"/>
                      <a:r>
                        <a:rPr lang="en-GB" sz="1000" b="1" dirty="0" smtClean="0"/>
                        <a:t>Spring</a:t>
                      </a:r>
                      <a:endParaRPr lang="en-GB" sz="1000" b="1" dirty="0">
                        <a:solidFill>
                          <a:schemeClr val="bg1"/>
                        </a:solidFill>
                      </a:endParaRPr>
                    </a:p>
                  </a:txBody>
                  <a:tcPr marL="91421" marR="91421" marT="45661" marB="45661" anchor="ctr"/>
                </a:tc>
                <a:tc>
                  <a:txBody>
                    <a:bodyPr/>
                    <a:lstStyle/>
                    <a:p>
                      <a:pPr algn="ctr"/>
                      <a:r>
                        <a:rPr lang="en-GB" sz="1000" b="1" dirty="0" smtClean="0"/>
                        <a:t>West Cornwall</a:t>
                      </a:r>
                      <a:endParaRPr lang="en-GB" sz="1000" b="1" dirty="0">
                        <a:solidFill>
                          <a:schemeClr val="bg1"/>
                        </a:solidFill>
                      </a:endParaRPr>
                    </a:p>
                  </a:txBody>
                  <a:tcPr marL="91421" marR="91421" marT="45661" marB="45661" anchor="ctr"/>
                </a:tc>
                <a:tc>
                  <a:txBody>
                    <a:bodyPr/>
                    <a:lstStyle/>
                    <a:p>
                      <a:pPr algn="ctr"/>
                      <a:r>
                        <a:rPr lang="en-GB" sz="1000" b="1" dirty="0" smtClean="0"/>
                        <a:t>North Coast</a:t>
                      </a:r>
                      <a:endParaRPr lang="en-GB" sz="1000" b="1" dirty="0">
                        <a:solidFill>
                          <a:schemeClr val="bg1"/>
                        </a:solidFill>
                      </a:endParaRPr>
                    </a:p>
                  </a:txBody>
                  <a:tcPr marL="91421" marR="91421" marT="45661" marB="45661" anchor="ctr"/>
                </a:tc>
                <a:tc>
                  <a:txBody>
                    <a:bodyPr/>
                    <a:lstStyle/>
                    <a:p>
                      <a:pPr algn="ctr"/>
                      <a:r>
                        <a:rPr lang="en-GB" sz="1000" b="1" dirty="0" smtClean="0"/>
                        <a:t>South Coast</a:t>
                      </a:r>
                      <a:endParaRPr lang="en-GB" sz="1000" b="1" dirty="0">
                        <a:solidFill>
                          <a:schemeClr val="bg1"/>
                        </a:solidFill>
                      </a:endParaRPr>
                    </a:p>
                  </a:txBody>
                  <a:tcPr marL="91421" marR="91421" marT="45661" marB="45661" anchor="ctr"/>
                </a:tc>
                <a:tc>
                  <a:txBody>
                    <a:bodyPr/>
                    <a:lstStyle/>
                    <a:p>
                      <a:pPr algn="ctr"/>
                      <a:r>
                        <a:rPr lang="en-GB" sz="1000" b="1" dirty="0" smtClean="0"/>
                        <a:t>Bodmin/ Tamar Valley</a:t>
                      </a:r>
                      <a:endParaRPr lang="en-GB" sz="1000" b="1" dirty="0">
                        <a:solidFill>
                          <a:schemeClr val="bg1"/>
                        </a:solidFill>
                      </a:endParaRPr>
                    </a:p>
                  </a:txBody>
                  <a:tcPr marL="91421" marR="91421" marT="45661" marB="45661" anchor="ctr"/>
                </a:tc>
                <a:tc>
                  <a:txBody>
                    <a:bodyPr/>
                    <a:lstStyle/>
                    <a:p>
                      <a:pPr algn="ctr"/>
                      <a:r>
                        <a:rPr lang="en-GB" sz="1000" b="1" dirty="0" smtClean="0"/>
                        <a:t>Coastal</a:t>
                      </a:r>
                      <a:endParaRPr lang="en-GB" sz="1000" b="1" dirty="0">
                        <a:solidFill>
                          <a:schemeClr val="bg1"/>
                        </a:solidFill>
                      </a:endParaRPr>
                    </a:p>
                  </a:txBody>
                  <a:tcPr marL="91421" marR="91421" marT="45661" marB="45661" anchor="ctr"/>
                </a:tc>
                <a:tc>
                  <a:txBody>
                    <a:bodyPr/>
                    <a:lstStyle/>
                    <a:p>
                      <a:pPr algn="ctr"/>
                      <a:r>
                        <a:rPr lang="en-GB" sz="1000" b="1" dirty="0" smtClean="0"/>
                        <a:t>Urban</a:t>
                      </a:r>
                      <a:endParaRPr lang="en-GB" sz="1000" b="1" dirty="0">
                        <a:solidFill>
                          <a:schemeClr val="bg1"/>
                        </a:solidFill>
                      </a:endParaRPr>
                    </a:p>
                  </a:txBody>
                  <a:tcPr marL="91421" marR="91421" marT="45661" marB="45661" anchor="ctr"/>
                </a:tc>
                <a:tc>
                  <a:txBody>
                    <a:bodyPr/>
                    <a:lstStyle/>
                    <a:p>
                      <a:pPr algn="ctr"/>
                      <a:r>
                        <a:rPr lang="en-GB" sz="1000" b="1" dirty="0" smtClean="0"/>
                        <a:t>Rural</a:t>
                      </a:r>
                      <a:endParaRPr lang="en-GB" sz="1000" b="1" dirty="0">
                        <a:solidFill>
                          <a:schemeClr val="bg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149248">
                <a:tc>
                  <a:txBody>
                    <a:bodyPr/>
                    <a:lstStyle/>
                    <a:p>
                      <a:pPr marL="90488" indent="0" algn="l" fontAlgn="b"/>
                      <a:r>
                        <a:rPr lang="en-GB" sz="1100" b="0" i="0" u="none" strike="noStrike" dirty="0">
                          <a:solidFill>
                            <a:srgbClr val="000000"/>
                          </a:solidFill>
                          <a:effectLst/>
                          <a:latin typeface="Calibri" panose="020F0502020204030204" pitchFamily="34" charset="0"/>
                        </a:rPr>
                        <a:t>Jan</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r>
              <a:tr h="149248">
                <a:tc>
                  <a:txBody>
                    <a:bodyPr/>
                    <a:lstStyle/>
                    <a:p>
                      <a:pPr marL="90488" indent="0" algn="l" fontAlgn="b"/>
                      <a:r>
                        <a:rPr lang="en-GB" sz="1100" b="0" i="0" u="none" strike="noStrike" dirty="0">
                          <a:solidFill>
                            <a:srgbClr val="000000"/>
                          </a:solidFill>
                          <a:effectLst/>
                          <a:latin typeface="Calibri" panose="020F0502020204030204" pitchFamily="34" charset="0"/>
                        </a:rPr>
                        <a:t>Feb</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r>
              <a:tr h="149248">
                <a:tc>
                  <a:txBody>
                    <a:bodyPr/>
                    <a:lstStyle/>
                    <a:p>
                      <a:pPr marL="90488" indent="0" algn="l" fontAlgn="b"/>
                      <a:r>
                        <a:rPr lang="en-GB" sz="1100" b="0" i="0" u="none" strike="noStrike" dirty="0">
                          <a:solidFill>
                            <a:srgbClr val="000000"/>
                          </a:solidFill>
                          <a:effectLst/>
                          <a:latin typeface="Calibri" panose="020F0502020204030204" pitchFamily="34" charset="0"/>
                        </a:rPr>
                        <a:t>Mar</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9525" marR="9525" marT="9525" marB="0" anchor="ctr"/>
                </a:tc>
              </a:tr>
              <a:tr h="149248">
                <a:tc>
                  <a:txBody>
                    <a:bodyPr/>
                    <a:lstStyle/>
                    <a:p>
                      <a:pPr marL="90488" indent="0" algn="l" fontAlgn="b"/>
                      <a:r>
                        <a:rPr lang="en-GB" sz="1100" b="0" i="0" u="none" strike="noStrike" dirty="0">
                          <a:solidFill>
                            <a:srgbClr val="000000"/>
                          </a:solidFill>
                          <a:effectLst/>
                          <a:latin typeface="Calibri" panose="020F0502020204030204" pitchFamily="34" charset="0"/>
                        </a:rPr>
                        <a:t>Apr</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r>
              <a:tr h="149248">
                <a:tc>
                  <a:txBody>
                    <a:bodyPr/>
                    <a:lstStyle/>
                    <a:p>
                      <a:pPr marL="90488" indent="0" algn="l" fontAlgn="b"/>
                      <a:r>
                        <a:rPr lang="en-GB" sz="1100" b="0" i="0" u="none" strike="noStrike" dirty="0">
                          <a:solidFill>
                            <a:srgbClr val="000000"/>
                          </a:solidFill>
                          <a:effectLst/>
                          <a:latin typeface="Calibri" panose="020F0502020204030204" pitchFamily="34" charset="0"/>
                        </a:rPr>
                        <a:t>May</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r>
              <a:tr h="149248">
                <a:tc>
                  <a:txBody>
                    <a:bodyPr/>
                    <a:lstStyle/>
                    <a:p>
                      <a:pPr marL="90488" indent="0" algn="l" fontAlgn="b"/>
                      <a:r>
                        <a:rPr lang="en-GB" sz="1100" b="0" i="0" u="none" strike="noStrike" dirty="0">
                          <a:solidFill>
                            <a:srgbClr val="000000"/>
                          </a:solidFill>
                          <a:effectLst/>
                          <a:latin typeface="Calibri" panose="020F0502020204030204" pitchFamily="34" charset="0"/>
                        </a:rPr>
                        <a:t>June</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525" marR="9525" marT="9525" marB="0" anchor="ctr"/>
                </a:tc>
              </a:tr>
              <a:tr h="149248">
                <a:tc>
                  <a:txBody>
                    <a:bodyPr/>
                    <a:lstStyle/>
                    <a:p>
                      <a:pPr marL="90488" indent="0" algn="l" fontAlgn="b"/>
                      <a:r>
                        <a:rPr lang="en-GB" sz="1100" b="0" i="0" u="none" strike="noStrike" dirty="0">
                          <a:solidFill>
                            <a:srgbClr val="000000"/>
                          </a:solidFill>
                          <a:effectLst/>
                          <a:latin typeface="Calibri" panose="020F0502020204030204" pitchFamily="34" charset="0"/>
                        </a:rPr>
                        <a:t>Jul</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27%</a:t>
                      </a:r>
                    </a:p>
                  </a:txBody>
                  <a:tcPr marL="9525" marR="9525" marT="9525" marB="0" anchor="ctr"/>
                </a:tc>
              </a:tr>
              <a:tr h="149248">
                <a:tc>
                  <a:txBody>
                    <a:bodyPr/>
                    <a:lstStyle/>
                    <a:p>
                      <a:pPr marL="90488" indent="0" algn="l" fontAlgn="b"/>
                      <a:r>
                        <a:rPr lang="en-GB" sz="1100" b="0" i="0" u="none" strike="noStrike" dirty="0">
                          <a:solidFill>
                            <a:srgbClr val="000000"/>
                          </a:solidFill>
                          <a:effectLst/>
                          <a:latin typeface="Calibri" panose="020F0502020204030204" pitchFamily="34" charset="0"/>
                        </a:rPr>
                        <a:t>Aug</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36%</a:t>
                      </a:r>
                    </a:p>
                  </a:txBody>
                  <a:tcPr marL="9525" marR="9525" marT="9525" marB="0" anchor="ctr"/>
                </a:tc>
              </a:tr>
              <a:tr h="149248">
                <a:tc>
                  <a:txBody>
                    <a:bodyPr/>
                    <a:lstStyle/>
                    <a:p>
                      <a:pPr marL="90488" indent="0" algn="l" fontAlgn="b"/>
                      <a:r>
                        <a:rPr lang="en-GB" sz="1100" b="0" i="0" u="none" strike="noStrike" dirty="0">
                          <a:solidFill>
                            <a:srgbClr val="000000"/>
                          </a:solidFill>
                          <a:effectLst/>
                          <a:latin typeface="Calibri" panose="020F0502020204030204" pitchFamily="34" charset="0"/>
                        </a:rPr>
                        <a:t>Sept</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25%</a:t>
                      </a:r>
                    </a:p>
                  </a:txBody>
                  <a:tcPr marL="9525" marR="9525" marT="9525" marB="0" anchor="ctr"/>
                </a:tc>
              </a:tr>
              <a:tr h="149248">
                <a:tc>
                  <a:txBody>
                    <a:bodyPr/>
                    <a:lstStyle/>
                    <a:p>
                      <a:pPr marL="90488" indent="0" algn="l" fontAlgn="b"/>
                      <a:r>
                        <a:rPr lang="en-GB" sz="1100" b="0" i="0" u="none" strike="noStrike" dirty="0">
                          <a:solidFill>
                            <a:srgbClr val="000000"/>
                          </a:solidFill>
                          <a:effectLst/>
                          <a:latin typeface="Calibri" panose="020F0502020204030204" pitchFamily="34" charset="0"/>
                        </a:rPr>
                        <a:t>Oct</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r>
              <a:tr h="149248">
                <a:tc>
                  <a:txBody>
                    <a:bodyPr/>
                    <a:lstStyle/>
                    <a:p>
                      <a:pPr marL="90488" indent="0" algn="l" fontAlgn="b"/>
                      <a:r>
                        <a:rPr lang="en-GB" sz="1100" b="0" i="0" u="none" strike="noStrike" dirty="0">
                          <a:solidFill>
                            <a:srgbClr val="000000"/>
                          </a:solidFill>
                          <a:effectLst/>
                          <a:latin typeface="Calibri" panose="020F0502020204030204" pitchFamily="34" charset="0"/>
                        </a:rPr>
                        <a:t>Nov</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r>
              <a:tr h="149248">
                <a:tc>
                  <a:txBody>
                    <a:bodyPr/>
                    <a:lstStyle/>
                    <a:p>
                      <a:pPr marL="90488" indent="0" algn="l" fontAlgn="b"/>
                      <a:r>
                        <a:rPr lang="en-GB" sz="1100" b="0" i="0" u="none" strike="noStrike" dirty="0">
                          <a:solidFill>
                            <a:srgbClr val="000000"/>
                          </a:solidFill>
                          <a:effectLst/>
                          <a:latin typeface="Calibri" panose="020F0502020204030204" pitchFamily="34" charset="0"/>
                        </a:rPr>
                        <a:t>Dec</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r>
              <a:tr h="149248">
                <a:tc>
                  <a:txBody>
                    <a:bodyPr/>
                    <a:lstStyle/>
                    <a:p>
                      <a:pPr marL="90488" indent="0" algn="l" fontAlgn="b"/>
                      <a:r>
                        <a:rPr lang="en-GB" sz="1100" b="0" i="0" u="none" strike="noStrike" dirty="0">
                          <a:solidFill>
                            <a:srgbClr val="000000"/>
                          </a:solidFill>
                          <a:effectLst/>
                          <a:latin typeface="Calibri" panose="020F0502020204030204" pitchFamily="34" charset="0"/>
                        </a:rPr>
                        <a:t>All</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r>
              <a:tr h="149248">
                <a:tc>
                  <a:txBody>
                    <a:bodyPr/>
                    <a:lstStyle/>
                    <a:p>
                      <a:pPr marL="90488" indent="0" algn="l" fontAlgn="b"/>
                      <a:r>
                        <a:rPr lang="en-GB" sz="1100" b="0" i="0" u="none" strike="noStrike" dirty="0">
                          <a:solidFill>
                            <a:srgbClr val="000000"/>
                          </a:solidFill>
                          <a:effectLst/>
                          <a:latin typeface="Calibri" panose="020F0502020204030204" pitchFamily="34" charset="0"/>
                        </a:rPr>
                        <a:t>Varies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r>
            </a:tbl>
          </a:graphicData>
        </a:graphic>
      </p:graphicFrame>
      <p:sp>
        <p:nvSpPr>
          <p:cNvPr id="7" name="TextBox 6"/>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Same time return visitors reflect expected seasonality</a:t>
            </a:r>
            <a:endParaRPr lang="en-GB" sz="2700" dirty="0">
              <a:solidFill>
                <a:schemeClr val="accent5"/>
              </a:solidFill>
              <a:latin typeface="+mn-lt"/>
            </a:endParaRPr>
          </a:p>
        </p:txBody>
      </p:sp>
      <p:sp>
        <p:nvSpPr>
          <p:cNvPr id="8" name="TextBox 7"/>
          <p:cNvSpPr txBox="1"/>
          <p:nvPr/>
        </p:nvSpPr>
        <p:spPr>
          <a:xfrm>
            <a:off x="5796320" y="650803"/>
            <a:ext cx="3214871" cy="3200876"/>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Those visitors that tended to visit at the same time each year were asked in which months they visited.  As demonstrated in the chart and in the table below their months of visit are likely to be a good match to what would be expected for seasonality of visits to the county generally.</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p:txBody>
      </p:sp>
      <p:sp>
        <p:nvSpPr>
          <p:cNvPr id="9" name="TextBox 8"/>
          <p:cNvSpPr txBox="1"/>
          <p:nvPr/>
        </p:nvSpPr>
        <p:spPr>
          <a:xfrm>
            <a:off x="107908" y="6528855"/>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Tree>
    <p:extLst>
      <p:ext uri="{BB962C8B-B14F-4D97-AF65-F5344CB8AC3E}">
        <p14:creationId xmlns:p14="http://schemas.microsoft.com/office/powerpoint/2010/main" val="766657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99792" y="6492875"/>
            <a:ext cx="2133600" cy="365125"/>
          </a:xfrm>
        </p:spPr>
        <p:txBody>
          <a:bodyPr/>
          <a:lstStyle/>
          <a:p>
            <a:pPr>
              <a:defRPr/>
            </a:pPr>
            <a:fld id="{D9F95055-CF24-4A5C-9218-1BD11C5614E1}" type="slidenum">
              <a:rPr lang="en-GB" altLang="en-US" sz="1000" smtClean="0">
                <a:latin typeface="+mn-lt"/>
              </a:rPr>
              <a:pPr>
                <a:defRPr/>
              </a:pPr>
              <a:t>38</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622585207"/>
              </p:ext>
            </p:extLst>
          </p:nvPr>
        </p:nvGraphicFramePr>
        <p:xfrm>
          <a:off x="178952" y="2256252"/>
          <a:ext cx="8817643" cy="42336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6344" y="42914"/>
            <a:ext cx="8728144" cy="923330"/>
          </a:xfrm>
          <a:prstGeom prst="rect">
            <a:avLst/>
          </a:prstGeom>
          <a:noFill/>
        </p:spPr>
        <p:txBody>
          <a:bodyPr wrap="square" rtlCol="0">
            <a:spAutoFit/>
          </a:bodyPr>
          <a:lstStyle/>
          <a:p>
            <a:pPr algn="ctr"/>
            <a:r>
              <a:rPr lang="en-GB" sz="2700" dirty="0" smtClean="0">
                <a:solidFill>
                  <a:schemeClr val="accent5"/>
                </a:solidFill>
                <a:latin typeface="+mn-lt"/>
              </a:rPr>
              <a:t>On the whole Cornwall is considered better value for money than other UK destinations</a:t>
            </a:r>
            <a:endParaRPr lang="en-GB" sz="2700" dirty="0">
              <a:solidFill>
                <a:schemeClr val="accent5"/>
              </a:solidFill>
              <a:latin typeface="+mn-lt"/>
            </a:endParaRPr>
          </a:p>
        </p:txBody>
      </p:sp>
      <p:sp>
        <p:nvSpPr>
          <p:cNvPr id="7" name="TextBox 6"/>
          <p:cNvSpPr txBox="1"/>
          <p:nvPr/>
        </p:nvSpPr>
        <p:spPr>
          <a:xfrm>
            <a:off x="146843" y="1006443"/>
            <a:ext cx="8997157"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The value for money of accommodation in the county was rated the highest when compared with other destinations at 4.14 out of 5.00.  78% of respondents rated this indicator as good or very good.  This was followed closely by overall value for money (4.07) and the value for money when visiting attractions (4.00).</a:t>
            </a:r>
          </a:p>
          <a:p>
            <a:pPr marL="285750" indent="-285750">
              <a:buFont typeface="Arial" panose="020B0604020202020204" pitchFamily="34" charset="0"/>
              <a:buChar char="•"/>
            </a:pPr>
            <a:endParaRPr lang="en-GB" sz="1400" dirty="0" smtClean="0">
              <a:latin typeface="+mn-lt"/>
            </a:endParaRPr>
          </a:p>
          <a:p>
            <a:pPr marL="285750" indent="-285750">
              <a:buFont typeface="Arial" panose="020B0604020202020204" pitchFamily="34" charset="0"/>
              <a:buChar char="•"/>
            </a:pPr>
            <a:r>
              <a:rPr lang="en-GB" sz="1400" dirty="0" smtClean="0">
                <a:latin typeface="+mn-lt"/>
              </a:rPr>
              <a:t>Lower scores were achieved for the value for money of eating out in restaurants (3.86) and pubs (3.90).</a:t>
            </a:r>
            <a:endParaRPr lang="en-GB" sz="1400" dirty="0">
              <a:latin typeface="+mn-lt"/>
            </a:endParaRPr>
          </a:p>
        </p:txBody>
      </p:sp>
      <p:sp>
        <p:nvSpPr>
          <p:cNvPr id="10" name="TextBox 9"/>
          <p:cNvSpPr txBox="1"/>
          <p:nvPr/>
        </p:nvSpPr>
        <p:spPr>
          <a:xfrm>
            <a:off x="147225" y="6546988"/>
            <a:ext cx="4492508" cy="281937"/>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
        <p:nvSpPr>
          <p:cNvPr id="11" name="TextBox 1"/>
          <p:cNvSpPr txBox="1"/>
          <p:nvPr/>
        </p:nvSpPr>
        <p:spPr>
          <a:xfrm>
            <a:off x="7700451" y="2226745"/>
            <a:ext cx="1296144" cy="50405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dirty="0" smtClean="0"/>
              <a:t>Ave. score</a:t>
            </a:r>
          </a:p>
          <a:p>
            <a:pPr algn="ctr"/>
            <a:r>
              <a:rPr lang="en-GB" sz="1100" b="1" dirty="0" smtClean="0"/>
              <a:t>(out of max. 5.00)</a:t>
            </a:r>
            <a:endParaRPr lang="en-GB" sz="1100" b="1" dirty="0"/>
          </a:p>
        </p:txBody>
      </p:sp>
      <p:sp>
        <p:nvSpPr>
          <p:cNvPr id="12" name="TextBox 1"/>
          <p:cNvSpPr txBox="1"/>
          <p:nvPr/>
        </p:nvSpPr>
        <p:spPr>
          <a:xfrm>
            <a:off x="7970227" y="2706933"/>
            <a:ext cx="756592" cy="50405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dirty="0" smtClean="0"/>
              <a:t>4.07</a:t>
            </a:r>
            <a:endParaRPr lang="en-GB" sz="1100" b="1" dirty="0"/>
          </a:p>
        </p:txBody>
      </p:sp>
      <p:sp>
        <p:nvSpPr>
          <p:cNvPr id="13" name="TextBox 1"/>
          <p:cNvSpPr txBox="1"/>
          <p:nvPr/>
        </p:nvSpPr>
        <p:spPr>
          <a:xfrm>
            <a:off x="7970227" y="3306826"/>
            <a:ext cx="756592" cy="50405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dirty="0" smtClean="0"/>
              <a:t>4.00</a:t>
            </a:r>
            <a:endParaRPr lang="en-GB" sz="1100" b="1" dirty="0"/>
          </a:p>
        </p:txBody>
      </p:sp>
      <p:sp>
        <p:nvSpPr>
          <p:cNvPr id="14" name="TextBox 1"/>
          <p:cNvSpPr txBox="1"/>
          <p:nvPr/>
        </p:nvSpPr>
        <p:spPr>
          <a:xfrm>
            <a:off x="7963351" y="3953439"/>
            <a:ext cx="756592" cy="50405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smtClean="0"/>
              <a:t>3.86</a:t>
            </a:r>
            <a:endParaRPr lang="en-GB" sz="1100" b="1" dirty="0"/>
          </a:p>
        </p:txBody>
      </p:sp>
      <p:sp>
        <p:nvSpPr>
          <p:cNvPr id="15" name="TextBox 1"/>
          <p:cNvSpPr txBox="1"/>
          <p:nvPr/>
        </p:nvSpPr>
        <p:spPr>
          <a:xfrm>
            <a:off x="7970227" y="4575049"/>
            <a:ext cx="756592" cy="50405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smtClean="0"/>
              <a:t>3.90</a:t>
            </a:r>
            <a:endParaRPr lang="en-GB" sz="1100" b="1" dirty="0"/>
          </a:p>
        </p:txBody>
      </p:sp>
      <p:sp>
        <p:nvSpPr>
          <p:cNvPr id="16" name="TextBox 1"/>
          <p:cNvSpPr txBox="1"/>
          <p:nvPr/>
        </p:nvSpPr>
        <p:spPr>
          <a:xfrm>
            <a:off x="7970227" y="5159363"/>
            <a:ext cx="762730" cy="50405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dirty="0" smtClean="0"/>
              <a:t>4.14</a:t>
            </a:r>
            <a:endParaRPr lang="en-GB" sz="1100" b="1" dirty="0"/>
          </a:p>
        </p:txBody>
      </p:sp>
    </p:spTree>
    <p:extLst>
      <p:ext uri="{BB962C8B-B14F-4D97-AF65-F5344CB8AC3E}">
        <p14:creationId xmlns:p14="http://schemas.microsoft.com/office/powerpoint/2010/main" val="3401067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55776" y="6492875"/>
            <a:ext cx="2133600" cy="365125"/>
          </a:xfrm>
        </p:spPr>
        <p:txBody>
          <a:bodyPr/>
          <a:lstStyle/>
          <a:p>
            <a:pPr>
              <a:defRPr/>
            </a:pPr>
            <a:fld id="{E48728C8-D006-4C4E-B483-848E43BB8D98}" type="slidenum">
              <a:rPr lang="en-GB" altLang="en-US" sz="1000" smtClean="0">
                <a:latin typeface="+mn-lt"/>
              </a:rPr>
              <a:pPr>
                <a:defRPr/>
              </a:pPr>
              <a:t>39</a:t>
            </a:fld>
            <a:endParaRPr lang="en-GB" altLang="en-US" sz="1000" dirty="0">
              <a:latin typeface="+mn-lt"/>
            </a:endParaRPr>
          </a:p>
        </p:txBody>
      </p:sp>
      <p:sp>
        <p:nvSpPr>
          <p:cNvPr id="5" name="TextBox 4"/>
          <p:cNvSpPr txBox="1"/>
          <p:nvPr/>
        </p:nvSpPr>
        <p:spPr>
          <a:xfrm>
            <a:off x="227795" y="50882"/>
            <a:ext cx="8736693" cy="507831"/>
          </a:xfrm>
          <a:prstGeom prst="rect">
            <a:avLst/>
          </a:prstGeom>
          <a:noFill/>
        </p:spPr>
        <p:txBody>
          <a:bodyPr wrap="square" rtlCol="0">
            <a:spAutoFit/>
          </a:bodyPr>
          <a:lstStyle/>
          <a:p>
            <a:pPr algn="ctr"/>
            <a:r>
              <a:rPr lang="en-GB" sz="2700" dirty="0" smtClean="0">
                <a:solidFill>
                  <a:schemeClr val="accent5"/>
                </a:solidFill>
                <a:latin typeface="+mn-lt"/>
              </a:rPr>
              <a:t>Road transport accounts for more than 90% of visits</a:t>
            </a:r>
            <a:endParaRPr lang="en-GB" sz="2700" dirty="0">
              <a:solidFill>
                <a:schemeClr val="accent5"/>
              </a:solidFill>
              <a:latin typeface="+mn-lt"/>
            </a:endParaRPr>
          </a:p>
        </p:txBody>
      </p:sp>
      <p:sp>
        <p:nvSpPr>
          <p:cNvPr id="7" name="TextBox 6"/>
          <p:cNvSpPr txBox="1"/>
          <p:nvPr/>
        </p:nvSpPr>
        <p:spPr>
          <a:xfrm>
            <a:off x="192752" y="612826"/>
            <a:ext cx="4496624" cy="2462213"/>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Their own car or van (82%) was the most popular form of transport used when visiting Cornwall with a further 6% using a hire car or van.</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A further 4% of visitors also travelled by road either through an organised coach tour (3%) or a bus/coach service (1%).</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There is little variation across the analysis segments although train usage is more likely in Urban locations and in West Cornwall.</a:t>
            </a:r>
            <a:endParaRPr lang="en-GB" dirty="0">
              <a:latin typeface="+mn-lt"/>
            </a:endParaRPr>
          </a:p>
        </p:txBody>
      </p:sp>
      <p:graphicFrame>
        <p:nvGraphicFramePr>
          <p:cNvPr id="10" name="Chart 4"/>
          <p:cNvGraphicFramePr>
            <a:graphicFrameLocks/>
          </p:cNvGraphicFramePr>
          <p:nvPr>
            <p:extLst>
              <p:ext uri="{D42A27DB-BD31-4B8C-83A1-F6EECF244321}">
                <p14:modId xmlns:p14="http://schemas.microsoft.com/office/powerpoint/2010/main" val="2579301085"/>
              </p:ext>
            </p:extLst>
          </p:nvPr>
        </p:nvGraphicFramePr>
        <p:xfrm>
          <a:off x="4757255" y="692429"/>
          <a:ext cx="4300760" cy="23826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extLst/>
          </p:nvPr>
        </p:nvGraphicFramePr>
        <p:xfrm>
          <a:off x="227795" y="3130668"/>
          <a:ext cx="8854802" cy="3362207"/>
        </p:xfrm>
        <a:graphic>
          <a:graphicData uri="http://schemas.openxmlformats.org/drawingml/2006/table">
            <a:tbl>
              <a:tblPr firstRow="1" bandRow="1">
                <a:tableStyleId>{7DF18680-E054-41AD-8BC1-D1AEF772440D}</a:tableStyleId>
              </a:tblPr>
              <a:tblGrid>
                <a:gridCol w="1152000"/>
                <a:gridCol w="648000"/>
                <a:gridCol w="648000"/>
                <a:gridCol w="638101"/>
                <a:gridCol w="592002"/>
                <a:gridCol w="684000"/>
                <a:gridCol w="592002"/>
                <a:gridCol w="592002"/>
                <a:gridCol w="612000"/>
                <a:gridCol w="574291"/>
                <a:gridCol w="540000"/>
                <a:gridCol w="503202"/>
                <a:gridCol w="503202"/>
                <a:gridCol w="576000"/>
              </a:tblGrid>
              <a:tr h="219346">
                <a:tc rowSpan="2">
                  <a:txBody>
                    <a:bodyPr/>
                    <a:lstStyle/>
                    <a:p>
                      <a:r>
                        <a:rPr lang="en-GB" sz="1100" dirty="0" smtClean="0"/>
                        <a:t>What was the MAIN form of transport you used for the longest part of your journey to Cornwall today/this visit?</a:t>
                      </a:r>
                      <a:endParaRPr lang="en-GB" sz="1100" dirty="0">
                        <a:solidFill>
                          <a:schemeClr val="bg1"/>
                        </a:solidFill>
                      </a:endParaRPr>
                    </a:p>
                  </a:txBody>
                  <a:tcPr marL="91421" marR="91421" marT="45661" marB="45661" anchor="ctr"/>
                </a:tc>
                <a:tc gridSpan="4">
                  <a:txBody>
                    <a:bodyPr/>
                    <a:lstStyle/>
                    <a:p>
                      <a:pPr algn="ctr"/>
                      <a:r>
                        <a:rPr lang="en-GB" sz="1100" dirty="0" smtClean="0"/>
                        <a:t>Period</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300" dirty="0">
                        <a:solidFill>
                          <a:schemeClr val="bg1"/>
                        </a:solidFill>
                      </a:endParaRPr>
                    </a:p>
                  </a:txBody>
                  <a:tcPr marL="91433" marR="91433" marT="45656" marB="45656" anchor="ctr"/>
                </a:tc>
                <a:tc hMerge="1">
                  <a:txBody>
                    <a:bodyPr/>
                    <a:lstStyle/>
                    <a:p>
                      <a:pPr algn="ctr"/>
                      <a:endParaRPr lang="en-GB" sz="1300" dirty="0">
                        <a:solidFill>
                          <a:schemeClr val="bg1"/>
                        </a:solidFill>
                      </a:endParaRPr>
                    </a:p>
                  </a:txBody>
                  <a:tcPr marL="91433" marR="91433" marT="45656" marB="45656"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993959">
                <a:tc vMerge="1">
                  <a:txBody>
                    <a:bodyPr/>
                    <a:lstStyle/>
                    <a:p>
                      <a:endParaRPr lang="en-GB" sz="1400" dirty="0">
                        <a:solidFill>
                          <a:schemeClr val="bg1"/>
                        </a:solidFill>
                      </a:endParaRPr>
                    </a:p>
                  </a:txBody>
                  <a:tcPr marL="91433" marR="91433" marT="45656" marB="45656" anchor="ctr"/>
                </a:tc>
                <a:tc>
                  <a:txBody>
                    <a:bodyPr/>
                    <a:lstStyle/>
                    <a:p>
                      <a:pPr algn="ctr"/>
                      <a:r>
                        <a:rPr lang="en-GB" sz="1000" b="1" dirty="0" smtClean="0">
                          <a:solidFill>
                            <a:schemeClr val="tx1"/>
                          </a:solidFill>
                        </a:rPr>
                        <a:t>2016/17</a:t>
                      </a:r>
                      <a:endParaRPr lang="en-GB" sz="1000" b="1" dirty="0">
                        <a:solidFill>
                          <a:schemeClr val="tx1"/>
                        </a:solidFill>
                      </a:endParaRPr>
                    </a:p>
                  </a:txBody>
                  <a:tcPr marL="91421" marR="91421" marT="45661" marB="45661" anchor="ctr"/>
                </a:tc>
                <a:tc>
                  <a:txBody>
                    <a:bodyPr/>
                    <a:lstStyle/>
                    <a:p>
                      <a:pPr algn="ctr"/>
                      <a:r>
                        <a:rPr lang="en-GB" sz="1000" b="1" dirty="0" smtClean="0"/>
                        <a:t>Summer</a:t>
                      </a:r>
                      <a:endParaRPr lang="en-GB" sz="1000" b="1" dirty="0">
                        <a:solidFill>
                          <a:schemeClr val="bg1"/>
                        </a:solidFill>
                      </a:endParaRPr>
                    </a:p>
                  </a:txBody>
                  <a:tcPr marL="91421" marR="91421" marT="45661" marB="45661" anchor="ctr"/>
                </a:tc>
                <a:tc>
                  <a:txBody>
                    <a:bodyPr/>
                    <a:lstStyle/>
                    <a:p>
                      <a:pPr algn="ctr"/>
                      <a:r>
                        <a:rPr lang="en-GB" sz="1000" b="1" dirty="0" smtClean="0"/>
                        <a:t>Autumn/Winter</a:t>
                      </a:r>
                      <a:endParaRPr lang="en-GB" sz="1000" b="1" dirty="0">
                        <a:solidFill>
                          <a:schemeClr val="bg1"/>
                        </a:solidFill>
                      </a:endParaRPr>
                    </a:p>
                  </a:txBody>
                  <a:tcPr marL="91421" marR="91421" marT="45661" marB="45661" anchor="ctr"/>
                </a:tc>
                <a:tc>
                  <a:txBody>
                    <a:bodyPr/>
                    <a:lstStyle/>
                    <a:p>
                      <a:pPr algn="ctr"/>
                      <a:r>
                        <a:rPr lang="en-GB" sz="1000" b="1" dirty="0" smtClean="0"/>
                        <a:t>Spring</a:t>
                      </a:r>
                      <a:endParaRPr lang="en-GB" sz="1000" b="1" dirty="0">
                        <a:solidFill>
                          <a:schemeClr val="bg1"/>
                        </a:solidFill>
                      </a:endParaRPr>
                    </a:p>
                  </a:txBody>
                  <a:tcPr marL="91421" marR="91421" marT="45661" marB="45661" anchor="ctr"/>
                </a:tc>
                <a:tc>
                  <a:txBody>
                    <a:bodyPr/>
                    <a:lstStyle/>
                    <a:p>
                      <a:pPr algn="ctr"/>
                      <a:r>
                        <a:rPr lang="en-GB" sz="1000" b="1" dirty="0" smtClean="0"/>
                        <a:t>West Cornwall</a:t>
                      </a:r>
                      <a:endParaRPr lang="en-GB" sz="1000" b="1" dirty="0">
                        <a:solidFill>
                          <a:schemeClr val="bg1"/>
                        </a:solidFill>
                      </a:endParaRPr>
                    </a:p>
                  </a:txBody>
                  <a:tcPr marL="91421" marR="91421" marT="45661" marB="45661" anchor="ctr"/>
                </a:tc>
                <a:tc>
                  <a:txBody>
                    <a:bodyPr/>
                    <a:lstStyle/>
                    <a:p>
                      <a:pPr algn="ctr"/>
                      <a:r>
                        <a:rPr lang="en-GB" sz="1000" b="1" dirty="0" smtClean="0"/>
                        <a:t>North Coast</a:t>
                      </a:r>
                      <a:endParaRPr lang="en-GB" sz="1000" b="1" dirty="0">
                        <a:solidFill>
                          <a:schemeClr val="bg1"/>
                        </a:solidFill>
                      </a:endParaRPr>
                    </a:p>
                  </a:txBody>
                  <a:tcPr marL="91421" marR="91421" marT="45661" marB="45661" anchor="ctr"/>
                </a:tc>
                <a:tc>
                  <a:txBody>
                    <a:bodyPr/>
                    <a:lstStyle/>
                    <a:p>
                      <a:pPr algn="ctr"/>
                      <a:r>
                        <a:rPr lang="en-GB" sz="1000" b="1" dirty="0" smtClean="0"/>
                        <a:t>South Coast</a:t>
                      </a:r>
                      <a:endParaRPr lang="en-GB" sz="1000" b="1" dirty="0">
                        <a:solidFill>
                          <a:schemeClr val="bg1"/>
                        </a:solidFill>
                      </a:endParaRPr>
                    </a:p>
                  </a:txBody>
                  <a:tcPr marL="91421" marR="91421" marT="45661" marB="45661" anchor="ctr"/>
                </a:tc>
                <a:tc>
                  <a:txBody>
                    <a:bodyPr/>
                    <a:lstStyle/>
                    <a:p>
                      <a:pPr algn="ctr"/>
                      <a:r>
                        <a:rPr lang="en-GB" sz="1000" b="1" dirty="0" smtClean="0"/>
                        <a:t>Bodmin/ Tamar Valley</a:t>
                      </a:r>
                      <a:endParaRPr lang="en-GB" sz="1000" b="1" dirty="0">
                        <a:solidFill>
                          <a:schemeClr val="bg1"/>
                        </a:solidFill>
                      </a:endParaRPr>
                    </a:p>
                  </a:txBody>
                  <a:tcPr marL="91421" marR="91421" marT="45661" marB="45661" anchor="ctr"/>
                </a:tc>
                <a:tc>
                  <a:txBody>
                    <a:bodyPr/>
                    <a:lstStyle/>
                    <a:p>
                      <a:pPr algn="ctr"/>
                      <a:r>
                        <a:rPr lang="en-GB" sz="1000" b="1" dirty="0" smtClean="0"/>
                        <a:t>Coastal</a:t>
                      </a:r>
                      <a:endParaRPr lang="en-GB" sz="1000" b="1" dirty="0">
                        <a:solidFill>
                          <a:schemeClr val="bg1"/>
                        </a:solidFill>
                      </a:endParaRPr>
                    </a:p>
                  </a:txBody>
                  <a:tcPr marL="91421" marR="91421" marT="45661" marB="45661" anchor="ctr"/>
                </a:tc>
                <a:tc>
                  <a:txBody>
                    <a:bodyPr/>
                    <a:lstStyle/>
                    <a:p>
                      <a:pPr algn="ctr"/>
                      <a:r>
                        <a:rPr lang="en-GB" sz="1000" b="1" dirty="0" smtClean="0"/>
                        <a:t>Urban</a:t>
                      </a:r>
                      <a:endParaRPr lang="en-GB" sz="1000" b="1" dirty="0">
                        <a:solidFill>
                          <a:schemeClr val="bg1"/>
                        </a:solidFill>
                      </a:endParaRPr>
                    </a:p>
                  </a:txBody>
                  <a:tcPr marL="91421" marR="91421" marT="45661" marB="45661" anchor="ctr"/>
                </a:tc>
                <a:tc>
                  <a:txBody>
                    <a:bodyPr/>
                    <a:lstStyle/>
                    <a:p>
                      <a:pPr algn="ctr"/>
                      <a:r>
                        <a:rPr lang="en-GB" sz="1000" b="1" dirty="0" smtClean="0"/>
                        <a:t>Rural</a:t>
                      </a:r>
                      <a:endParaRPr lang="en-GB" sz="1000" b="1" dirty="0">
                        <a:solidFill>
                          <a:schemeClr val="bg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150062">
                <a:tc>
                  <a:txBody>
                    <a:bodyPr/>
                    <a:lstStyle/>
                    <a:p>
                      <a:pPr marL="90488" indent="0" algn="l" fontAlgn="b"/>
                      <a:r>
                        <a:rPr lang="en-GB" sz="1100" b="0" i="0" u="none" strike="noStrike" dirty="0">
                          <a:solidFill>
                            <a:srgbClr val="000000"/>
                          </a:solidFill>
                          <a:effectLst/>
                          <a:latin typeface="Calibri" panose="020F0502020204030204" pitchFamily="34" charset="0"/>
                        </a:rPr>
                        <a:t>Own car/van etc.</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82%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82%</a:t>
                      </a:r>
                    </a:p>
                  </a:txBody>
                  <a:tcPr marL="9525" marR="9525" marT="9525" marB="0" anchor="ctr"/>
                </a:tc>
              </a:tr>
              <a:tr h="150062">
                <a:tc>
                  <a:txBody>
                    <a:bodyPr/>
                    <a:lstStyle/>
                    <a:p>
                      <a:pPr marL="90488" indent="0" algn="l" fontAlgn="b"/>
                      <a:r>
                        <a:rPr lang="en-GB" sz="1100" b="0" i="0" u="none" strike="noStrike" dirty="0">
                          <a:solidFill>
                            <a:srgbClr val="000000"/>
                          </a:solidFill>
                          <a:effectLst/>
                          <a:latin typeface="Calibri" panose="020F0502020204030204" pitchFamily="34" charset="0"/>
                        </a:rPr>
                        <a:t>Hire car/van</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r>
              <a:tr h="150062">
                <a:tc>
                  <a:txBody>
                    <a:bodyPr/>
                    <a:lstStyle/>
                    <a:p>
                      <a:pPr marL="90488" indent="0" algn="l" fontAlgn="b"/>
                      <a:r>
                        <a:rPr lang="en-GB" sz="1100" b="0" i="0" u="none" strike="noStrike" dirty="0">
                          <a:solidFill>
                            <a:srgbClr val="000000"/>
                          </a:solidFill>
                          <a:effectLst/>
                          <a:latin typeface="Calibri" panose="020F0502020204030204" pitchFamily="34" charset="0"/>
                        </a:rPr>
                        <a:t>Train</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r>
              <a:tr h="292056">
                <a:tc>
                  <a:txBody>
                    <a:bodyPr/>
                    <a:lstStyle/>
                    <a:p>
                      <a:pPr marL="90488" indent="0" algn="l" fontAlgn="b"/>
                      <a:r>
                        <a:rPr lang="en-GB" sz="1100" b="0" i="0" u="none" strike="noStrike" dirty="0">
                          <a:solidFill>
                            <a:srgbClr val="000000"/>
                          </a:solidFill>
                          <a:effectLst/>
                          <a:latin typeface="Calibri" panose="020F0502020204030204" pitchFamily="34" charset="0"/>
                        </a:rPr>
                        <a:t>Organised coach tour</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r>
              <a:tr h="292056">
                <a:tc>
                  <a:txBody>
                    <a:bodyPr/>
                    <a:lstStyle/>
                    <a:p>
                      <a:pPr marL="90488" indent="0" algn="l" fontAlgn="b"/>
                      <a:r>
                        <a:rPr lang="en-GB" sz="1100" b="0" i="0" u="none" strike="noStrike" dirty="0">
                          <a:solidFill>
                            <a:srgbClr val="000000"/>
                          </a:solidFill>
                          <a:effectLst/>
                          <a:latin typeface="Calibri" panose="020F0502020204030204" pitchFamily="34" charset="0"/>
                        </a:rPr>
                        <a:t>By plane/air travel</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r>
              <a:tr h="150062">
                <a:tc>
                  <a:txBody>
                    <a:bodyPr/>
                    <a:lstStyle/>
                    <a:p>
                      <a:pPr marL="90488" indent="0" algn="l" fontAlgn="b"/>
                      <a:r>
                        <a:rPr lang="en-GB" sz="1100" b="0" i="0" u="none" strike="noStrike" dirty="0">
                          <a:solidFill>
                            <a:srgbClr val="000000"/>
                          </a:solidFill>
                          <a:effectLst/>
                          <a:latin typeface="Calibri" panose="020F0502020204030204" pitchFamily="34" charset="0"/>
                        </a:rPr>
                        <a:t>Bus/coach service</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r>
              <a:tr h="150062">
                <a:tc>
                  <a:txBody>
                    <a:bodyPr/>
                    <a:lstStyle/>
                    <a:p>
                      <a:pPr marL="90488" indent="0" algn="l" fontAlgn="b"/>
                      <a:r>
                        <a:rPr lang="en-GB" sz="1100" b="0" i="0" u="none" strike="noStrike" dirty="0" smtClean="0">
                          <a:solidFill>
                            <a:srgbClr val="000000"/>
                          </a:solidFill>
                          <a:effectLst/>
                          <a:latin typeface="Calibri" panose="020F0502020204030204" pitchFamily="34" charset="0"/>
                        </a:rPr>
                        <a:t>Other</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r>
              <a:tr h="150062">
                <a:tc>
                  <a:txBody>
                    <a:bodyPr/>
                    <a:lstStyle/>
                    <a:p>
                      <a:pPr marL="90488" indent="0" algn="l" fontAlgn="b"/>
                      <a:r>
                        <a:rPr lang="en-GB" sz="1100" b="0" i="0" u="none" strike="noStrike" dirty="0">
                          <a:solidFill>
                            <a:srgbClr val="000000"/>
                          </a:solidFill>
                          <a:effectLst/>
                          <a:latin typeface="Calibri" panose="020F0502020204030204" pitchFamily="34" charset="0"/>
                        </a:rPr>
                        <a:t>Bicycle</a:t>
                      </a:r>
                    </a:p>
                  </a:txBody>
                  <a:tcPr marL="9525" marR="9525" marT="9525" marB="0" anchor="ctr"/>
                </a:tc>
                <a:tc>
                  <a:txBody>
                    <a:bodyPr/>
                    <a:lstStyle/>
                    <a:p>
                      <a:pPr algn="ctr" fontAlgn="b"/>
                      <a:r>
                        <a:rPr lang="en-GB" sz="1100" b="1" i="0" u="none" strike="noStrike" dirty="0" smtClean="0">
                          <a:solidFill>
                            <a:srgbClr val="000000"/>
                          </a:solidFill>
                          <a:effectLst/>
                          <a:latin typeface="Calibri" panose="020F0502020204030204" pitchFamily="34" charset="0"/>
                        </a:rPr>
                        <a:t>-</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r>
              <a:tr h="150062">
                <a:tc>
                  <a:txBody>
                    <a:bodyPr/>
                    <a:lstStyle/>
                    <a:p>
                      <a:pPr marL="90488" indent="0" algn="l" fontAlgn="b"/>
                      <a:r>
                        <a:rPr lang="en-GB" sz="1100" b="0" i="0" u="none" strike="noStrike" dirty="0">
                          <a:solidFill>
                            <a:srgbClr val="000000"/>
                          </a:solidFill>
                          <a:effectLst/>
                          <a:latin typeface="Calibri" panose="020F0502020204030204" pitchFamily="34" charset="0"/>
                        </a:rPr>
                        <a:t>Taxi</a:t>
                      </a:r>
                    </a:p>
                  </a:txBody>
                  <a:tcPr marL="9525" marR="9525" marT="9525" marB="0" anchor="ctr"/>
                </a:tc>
                <a:tc>
                  <a:txBody>
                    <a:bodyPr/>
                    <a:lstStyle/>
                    <a:p>
                      <a:pPr algn="ctr" fontAlgn="b"/>
                      <a:r>
                        <a:rPr lang="en-GB" sz="1100" b="1" i="0" u="none" strike="noStrike" dirty="0" smtClean="0">
                          <a:solidFill>
                            <a:srgbClr val="000000"/>
                          </a:solidFill>
                          <a:effectLst/>
                          <a:latin typeface="Calibri" panose="020F0502020204030204" pitchFamily="34" charset="0"/>
                        </a:rPr>
                        <a:t>-</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12" name="TextBox 11"/>
          <p:cNvSpPr txBox="1"/>
          <p:nvPr/>
        </p:nvSpPr>
        <p:spPr>
          <a:xfrm>
            <a:off x="147225" y="6546988"/>
            <a:ext cx="4492508" cy="281937"/>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Tree>
    <p:extLst>
      <p:ext uri="{BB962C8B-B14F-4D97-AF65-F5344CB8AC3E}">
        <p14:creationId xmlns:p14="http://schemas.microsoft.com/office/powerpoint/2010/main" val="76148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68313" y="1844675"/>
            <a:ext cx="7772400" cy="1470025"/>
          </a:xfrm>
        </p:spPr>
        <p:txBody>
          <a:bodyPr/>
          <a:lstStyle/>
          <a:p>
            <a:pPr algn="l" eaLnBrk="1" hangingPunct="1">
              <a:defRPr/>
            </a:pPr>
            <a:r>
              <a:rPr lang="en-US" altLang="en-US" sz="3200" b="1" dirty="0" smtClean="0">
                <a:solidFill>
                  <a:schemeClr val="accent5"/>
                </a:solidFill>
              </a:rPr>
              <a:t>Cornwall Visitor Survey 2016/17</a:t>
            </a:r>
            <a:br>
              <a:rPr lang="en-US" altLang="en-US" sz="3200" b="1" dirty="0" smtClean="0">
                <a:solidFill>
                  <a:schemeClr val="accent5"/>
                </a:solidFill>
              </a:rPr>
            </a:br>
            <a:r>
              <a:rPr lang="en-US" altLang="en-US" sz="3200" b="1" dirty="0">
                <a:solidFill>
                  <a:schemeClr val="accent5"/>
                </a:solidFill>
              </a:rPr>
              <a:t/>
            </a:r>
            <a:br>
              <a:rPr lang="en-US" altLang="en-US" sz="3200" b="1" dirty="0">
                <a:solidFill>
                  <a:schemeClr val="accent5"/>
                </a:solidFill>
              </a:rPr>
            </a:br>
            <a:r>
              <a:rPr lang="en-US" altLang="en-US" sz="3200" b="1" dirty="0" smtClean="0">
                <a:solidFill>
                  <a:schemeClr val="bg1">
                    <a:lumMod val="50000"/>
                  </a:schemeClr>
                </a:solidFill>
              </a:rPr>
              <a:t>Introduction</a:t>
            </a:r>
          </a:p>
        </p:txBody>
      </p:sp>
      <p:sp>
        <p:nvSpPr>
          <p:cNvPr id="8195" name="AutoShape 11" descr="data:image/jpeg;base64,/9j/4AAQSkZJRgABAQAAAQABAAD/2wCEAAkGBxQPEhQUERAUFhQQFhURFBUYEhUXGBoYFRUYGBgXFBUYHCghHxonHBYWITMiJSkrLi4uGB8zODMsNygtLisBCgoKDg0OGxAQGywkICYsLCwsLCwsLCwsLCwsNCwsLCwsLCwsLCwsLCwsLCwsLCwsLCwsLCwsLCwsLCwsLCwsLP/AABEIALgBEgMBIgACEQEDEQH/xAAcAAEAAgMBAQEAAAAAAAAAAAAABgcDBAUCAQj/xABGEAACAQIDAwgFBwsEAgMAAAABAgADEQQSIQUGMQcTIkFRYXGBMjSRobEUI3JzkrPBFjNSU1RigoOTstEVFyTSQkOi8PH/xAAYAQEBAQEBAAAAAAAAAAAAAAAAAgEDBP/EACMRAQACAgICAwADAQAAAAAAAAABAgMRITESMhMiQVFhgTP/2gAMAwEAAhEDEQA/ALxiIgIiICInB3n3nTZ5ph6bPzuYjKQLZcvG/wBKZM67ZM6d6JBf9yqX7NU+0sf7lUv2ap9pZPyVZ51TqJBf9yqX7NU+0sf7lUv2ap9pY+Sp51TqJD8LyiYZiA6VU7yoYf8AxJPukm2ftCliFzUaiuvaDw8RxB8ZUWiemxMT02oiJrSIiAiIgIiICIiAiYcXikooXqOFVdSxNhOdu/t5MdzhpqQlNggJ4tpe9uoTNm3XiImhERAREQEREBERAREQEREBERASuuVj0sN4VfjTliyuuVj0sN4VfjTkZPVGT1QSjSZ2CopZmNgALknuE6H5PYr9mq/Yb/E97peuYf6xZdk40pFoc6U8oUh+T2K/Zqv2G/xH5PYr9mq/YaXfEv4YV8UKFxeBqUbc7SdL8MykX8Lz7s/HVMO4qUXKMOsdY7GHAjuMvavRWopV1DK2hBAIPiDKt353WGDIq0QeZc2K8cjdQ+ifd7JNsc15hNqePMJxunvEuOp3sFqpYVE8eDL+6Z3pR27u1DhMQlUHog5XHah9Ifj4gS8AZ1x23DpS24fYiJayIiAiIgJ8kJ3p35FEtSwwDVFJVnI6KkaEAdbD2eMkO61dqmEou7FmdLsx4kkmTFomdMi0TOkB5Ta7HFBCxyLTVgt9ASWubdvfO5yVfma31g/tEj/KX67/ACk+LSQclX5mt9YP7ROUf9HKPdOIiJ3diIiAiIgIiICIiAiIgIiICIiAldcrHpYbwq/GnLFldcrHpYbwq/GnIyeqL+qL7peuYf6xZdspLdL1zD/WLLtk4upZi6IiJ1dCcvefCirhK6kf+tmHiozA+0CdScHffaIoYSrc9KqDSQdpcW9wufKZbpk9Kal5bvVC+Fw7HiaVMn7IlGy9tk0OZw9JG05uminuyqAZxxdy5Ym7Ehm2uUClSJWgvPMNC18qeR4ny075Gau/+MY6GkvcKf8A2JnSclYXN4hbMSqcNyhYpT0xScdYKFT5EHT2Ge8fygYhmvRsilRdWVWs3XZuscDr2mZ8tT5IWnEiu4e8D41KgrEGpSYcBbosNNPFWm5vptSphMMalIgNnVdRcWN76SvKNbV5RraqNu+s4j66r940tvc31LD/AFY+JlNYmsajs7elUZnbq1Y3OniZ3MBvliqFNadNky0xlW6Am3jOFLREuFLREtvlL9d/lJ8Wkg5KvzNb6wf2iQHa+1KmLqc5VILWC6CwsL208zO/upvOmAw9UFS9R3BVOAsFGrN1CbW0ee2xaPLa14lMbR3uxdc61ig/Rp3Qe0anzM5Xy2pe/O1L9vONf23lzlhU5YX5EpjZ29uLoHSuXH6NTpj2nX2GWBuzvjSxhCMObrdSk3DfQb8Dr4yq5IlUXiUniIlrIiICIiAiIgIiICIiAldcrHpYbwq/GnLFldcrHpYbwq/GnIyeqL+qKbs1lp4ugzsFVaikkmwA7zLc/KHC/tVH+ov+ZSEThW/i5Vv4rw/KDC/tVH+qv+Z7/wBbw/7TS/qL/mUZFpfyyr5ZXHtLfHCUB+eFRupafSJ8xoPMyst49vVMdUzP0VXREB0UfiT2zkzLhlUuoqMVQnpMq5iB3C+si15twm15nh39xdiHFYgMw+aoEO56iw1VPbr4Dvm/v7vOazth6LWpIctQj/zYcR9Ee8yTYjG0MJs53wbLkC5UYcS7kLduvNrfXslXbOwbV6iUk9KowQd1+s+AufKVP1jUNn6xqG7sHYFbGtaktlX0qh9Fe7vPcJN8Lyb0QBzlaqx68uVR5Agn3yWbM2emGprSpiyoLd5PWT2kzbnSuOI7XXHEdoHj+TdCPmK7huoVAGHtUAj3yCbU2ZVwrmnWTK3EdYI7VPWJe84u9exVxlBlsM6gtSbsYDhfsPAzLY4/C2OPxXvJ5juaxiqeFdTTPj6S+8W85Z+1tmU8XT5usCVuGsCRqOGolG4esaTq49KmyuPFSCPeJfODxAq00deFRVceDC/4zMU7jTMc8aUZtWiKdeqijopUqIo46K5A18BLA3c3PwtfDUalSmxeogZiKjDXwBkD276ziPrqv3jS29zfUsP9WPiZOOImZTSImZVpvrsunhMTzdEELzatYsTqS19T4CcXD0GqMqIpZnOVVHEmSflL9d/lJ8WnR5LNnBmq1yNUtSTuJ1bztlHmZnju2meO7adPYG4NKmA2J+cqda3IQeQ9Lz07pJ02PhwLDDUQOzmk/wATdid4rEO8ViEY21uRhsQCaaCjU6mQWW/7ycLeFjKu2hgqmFqmnUBV6ZBBB8wyns7DL4kH5UdmhqSVwOlTYU2ParcL+DW+0ZGSka3CL1jW4dTcfb/yyjZz87Rsr94t0X87HzBkklR8nWLNPGqt9Kyuh8lLD+33y25WOdw2k7h9iIlrIiICIiAiIgIiICV1yselhvCr8acsWV1yselhvCr8acjJ6ov6onu5hFr4mjTqC6O1mFyLix6xLN/IbBfqT/Vqf9pXO53ruH+mPgZdUjFETHKMcRMI3+Q2C/Un+rU/7TFX3BwbDRXQ9q1Cf7riSmJ08K/w6eMfwrjanJwygnD1g37jix8nGnuEheNwVSg5SqjIw6iPeDwI7xL7nP21seljKeSst/0WHpKe1T1SLYo/E2xx+KPWqwUqGIViCy3NiRwJHC4kg5PgPl1K/ZUt48234XnO2/sWpgqpp1NQdUcDRl7R39o6pg2Tjjhq1OqvGmwa3aODDzBInGOJ5cY4nlfETBg8StZFqU2urgMp7jM89b1EROZvFtZcHQeoxFwLIP0nPoj/AO9V4mdCm9sADEVwvAVqoHhzjW90s3k4x3O4QIeNBjT8j0l9xt5Sp2YkkniTc+J4yYcmGO5vEvSPCumn0qdyPcW9k82Ofs89J+yObd9ZxH11X7xpbe5vqWH+rHxMqTbvrOI+uq/eNLb3N9Sw/wBWPiZWLuVY+5QHlL9d/lJ8Wkk5K/Vqv1x+7pyN8pfrv8pPi0kvJX6tV+uP3dOK+5HumcRE7uxI9v8Aj/gV/wCX96kkMj2/3qFf+X96ky3Ust1KuNyvXsP9I/2NLolL7levYf6R/saXPOeLpGLp9iInV0IiICIiAiIgIiICV1yselhvCr8acsWV1yselhvCr8acjJ6ov6o1ud67h/pj4GXVKV3O9dw/0x8DLqk4uk4uiIidXUiIgcTezYgxuHZLDnF6dM9jAcPA8P8A8lL+Vu6foOUxvrghRxlYDg5FQfxi5995xyx+uWWP163Z3pq4E2Az0mNzTJtY9qHqPuMneF3+wjgZmdD1hqbH3qCJW2xNkvjKhp0yobKXGYkA2tpcDjrN2rufjFPqzHwZD+MitrRHCa2tEcJvj+UHDIPmg9VuoZSg82YfgZX23tuVca+eqdFvkQeio7u/vm7htzMY5tzGXvZlAHsJPuku2BuDTokPiGFVhqEAsgPff0vOw7pv3s37WR7d7dBq+Hq1qgIvTbmF6y1rhz3aWHbe/ZI7snGGhWpVR/63Vj4X6Q9lxL3AtKr2vuRiTXqmjSDU2dmQ50GjG9rE9V7eU21Na0WprWke2218TXI4GtVI83Mtzc31LD/Vj4mVz+RGN/UD+rT/AO0s3drCNQwtGnUFnRArC4Nj4jSbjiYnluOJ3yrrlL9d/lJ8Wkl5K/Vqv1x+7pzR333axOKxPOUaQZebVb50GoLX0J7xO3uDsmrhKDpXTKzVS4GZTpkQXupPWDERPnsiJ89pNEROzqSPb/eoV/5f3qSQzj73YF8RhKtOkuZ3yWFwOFRSdTpwBmW6ZPSr9yvXsP8ASP8AY0ueVnuxuniqGKo1KlIBEYljziG3RI4A365ZkjFExHKMcTEPsRE6OhERAREQEREBERASuuVj0sN4VfjTliyuuVj0sN4VfjTkZPVF/VGtzvXcP9MfAy6pSu53ruH+mPgZdUnF0nF0RETq6kREBKt5UV/5aHtorf7dSWlKi5RMTzmNcX/NIlP3Fj72nPL6ueT1eOT5rY+l3ioD/TY/gJb8qjk1o5sZf9XTdvbZfxMteMXqY+mMV1JsGW/ZmF/ZMsr3GUhlxTfJQbYtycV0L0lDqSwt09LdUmaYonEZLjJzQqDtuWIvfstKiy4lvzG9ZVKqWAZ75QSLmwubDr0kcfa9Y0A4Nv8AkVqVSotI1MlOnUqKrc2Dc+ioJ6rkzbXGEvg/nKdUVed+cCAXshIKanL2GPI27kSLPtLEinVr85TyUKzpzfN6siVcpu+bRrcLDq79Mm1tsuK70qdUU+aRXJNB6pZnvZbLwUAeJv3R5QbSWJGMVtmqUoOT8np1aed6jUWcK+lke5GRfSOZuzqmbaW0aiVUU1lpU2RCtU0S6O5JBUtmsnVYE65uOkbNpDERKaREQEREBERAREQEREBERAREQErrlY9LDeFX405YsgXKngndaNRUJSlzgcjXLmyWJ7tDrIyeqL+qJbneu4f6Y+Bl1SldzvXcP9P8DLqk4uk4uiIidXUiJ5dgBcmwGpJ7O+Br7Txy4ek9Vz0aYLHv7AO8mw85ReKxDVXao/pVGLt4sbyTb87zjFsKVI/M0ze/6bDr+iOr29kjuzcC+IqpSpi7VDYd3aT3Aazz5LeU6hwvbc6hYHJZgMtKrWI/OMKa/RTifabfwydTV2bglw9JKSejTUKPLrPeeM2Z2rGo07VjUacE7AWpzoGJqGlVqO9Skpp5SzG7KWC5gNLEXm5jdll3WpTrNSdVNIlVVgUvcAqwIuDwPxnFGLqUaNc0iA7Y80wSLj5ysiG485shsUa1Sj8pX5umlbnOZXMc5dQhW9rA02N+OoHfM4Zw3cPsY0aS0qOIqJld3zFUcnOxYhsw7W4909YTYiUuYszH5OajAm3SNW+YtYdrE6Wmg+0a9X5GqMlNsSlRqhy5rFFU3QHvJ9vdPNTalanSxallarhSgV8lgwcKy5l4X1INo4OHTbY6mjUo5my1nqOTpcGo5c204XM+YrZRaoatKu9J2UI9lRgwW+W6sD0hc69/XNStVxAelhxWXnKi1Kz1eaGiIVGVEva93AueoGa9ba1aktcOys2Dek7uFAz0H1a6/wDiwGbh+iD1zeGupj9mvVUIMS6qU5t+hTJa+ha5XRvDTumHHbD51Oa591oZFptTCobqunpkZhcWv7rTV2jtt0+UulilE0qFPokg1XtmYkakDOosOwzzs7alXPUQs1RRRaqtRsO1LK6kAoQQAb3BHgZm4ZuEkE+yJ0MXiyuFPPpfGCxHNC1Poc5mXXU2UjXS58plr7Zq0aFbMQ9SnXXDI+Q65whDMi9YDnQcbDtm+TdpPEi+G2tVAxALNUFOgayVWw7UrMM10KkAHgD5nsmfC4rEI+FNWqrrirqyBAuRuaaoCjcSOgRr23jyNpDEj+wKVQYjFZq2YCoARkAuTSQg36rDS0kE2JbBERNCIiAiIgIiICIiAnl1BBBAIOhB4WPUZ6iBDKm5wo4yjXw+lMPd6d/R46p3d3V1dgmU+yF74boGtethiVqcWTMQr947G9xka8ek9dJpPLuBxIHibSg6jOpKsXBU2IJIII6iJjZieJJ85Hzf0j5f6XJtTe7C4e96wdhpkp2c377aDzMrzeTe6tjboPm6X6AOrfTbr8Bp4yOzp7G2DXxh+Zpkr1udEH8XX4C5kTe1uETebcOdTpliFUEsxsABcknqAls7k7sfI0z1ADXqDX9xf0B39p/xM27G6dLBdI9OsRq5HDuQdQ7+MkU6Ux65l0pTXMk+T7E6ujgPQwpzUflKZmxAxJXnUzh1qK+XLxtdeHGdCpRp06xqM9mrqmHAJFjlNRgF7+m3snM2LgadZcUKtNHBxVcHMoPWJr7LxrrQwoDXDYhqFz0iaatVC6nuVdZCWxjdjk1MIqNUUUFrWqrlupIQC9xl16QsRbjNynsVebqoajs1ds1SocuYnS2gAAAAAsBNTC4up8pZK1Z6ZLuKVI0k5t0F8pSra5e2pF+o6WmtQNXD0sfU58s1PnmW9NB01oqwfQdw04RwcOttnCI5pu1VqVRGyU6i5b3qWGSzAghiBoR1Ce8HslKa1AzNUbEXNV3tma65dQoAAC6WAtOea9enRovUqhmrVsOCMigKtRlDIumvHidZkpPWxNStkr80lCpzSqtNGLFVUsXLg6XNgBbhxm8NZ8PsGkmG+TXZlNyWLdO5bMGzDrBtY9wmbC7PdQwqYmpVDrl6Qpiw11GRRrrxN5zcDRf/AFCuTWJAp0iVyJYgmpZb2vp28T1yRRBDn09lKooDM3/F9Dhr82U6WnYeqeK+xUdaysWtXqCsSDYq4CAFDbS3Ng+2dOJuobpzaezGyVEq4ipUFVTT6QpjKCCDlCKNdeJvMr7OU8xqf+Mcy8NTzbU+l5OfObsRoaGH2dzdZ6q1HtVsWp2XLmChc17ZuAGl7TfiJoREQEREBERAREQEREBETVxmL5souW5qEgagDQX4nr7BxMDanya9XH00F2cAXI81YIQP4iB5zwNp0iQOcHStbQ9bFQDpocwI1trpM3A5m8G6dDGsHfMjjQulgWHY1wQfHjOWnJxhxxq1j/En4LJP/qlL9YOIHA3N72yi2oNjYjjYz5S2nTbL0iMxIF1I/wDIrrcaXIsL8ZM1rKZrEubgNzsJRIIoBmHW5L+46e6d1VAFgLAcAJpJtRH5zJqKSCpfhfNn0Fx+5x4azJT2lTYGzjogseOgFrnhw6Q8biVGo6bGobcRE1pERA4zbvKS/wA9WCVXao9NXCqS511UZrec3KmzEIpKBlXDsroq2AGVSoHhYzdiZqGacz/SL1VqPXquEZqiU2KZVLAjTKoY2BIFyZ8qbFVufBq1MmKVlendcoLqFLKctwbDtt3TqRGoNNPEbPV0poSbUmpuvjTIK39k162xr1GqU69WkahBqBCmViBa5DqbGwAutuE6kRqGtFtmjn+eWo6kqEdRlyuFzZc1xfTMeBE3oiaEREBERAREQEREBERAREQEREBERATR2rlKhHfKKl1sFzE+GhsR2zemrisJzjobkBMxNmZSb2tw4jThMkaOM2XwIqkWqArfLYZ66VG1tqbrYX8J6XY/Sa7nI+RmGl2YVXqG+mguwGnVfxmu2yHYAOtNghTKCxN8tbPc3XTo6dcyjZrswFQIUXS2YnMOcz6i3ZpaSxsJs1UKs1RjzQGW+UAKoYWNhr6XHuE1qOAo1zmDhwOiwKjhcuo1Fwenx8J92ZspqS1AzXaouW+YEE9LpEBAb6i5Nz7JqV9iVWpsoKXbUXcsQwp5VbnGQnQ9guNLGP8AB0MPhEBZDVLGpT5u3R0Wl0Taw4/Oi9+2auNwqLUpB6pLM6uSTYlaYyhbKLWLMt724+An07DuzdCnY88V+nU5sqxFtCMra+E3sTgOcqq5JyqjKQGIuSyML24jozRt0KodQym4YXB7pknCTZdUIidAqpDMc7Am1E0yq9Htsbzp7MoGnTCsFBF/RAAtckcABe1r2AF7zYlraiImhERAREQEREBERAREQEREBERAREQEREBERAREQEREBERAREQEREBERAREQEREBERAREQEREBERAREQEREBERAREQEREBERA//2Q=="/>
          <p:cNvSpPr>
            <a:spLocks noChangeAspect="1" noChangeArrowheads="1"/>
          </p:cNvSpPr>
          <p:nvPr/>
        </p:nvSpPr>
        <p:spPr bwMode="auto">
          <a:xfrm>
            <a:off x="45069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latin typeface="Arial" panose="020B0604020202020204" pitchFamily="34" charset="0"/>
            </a:endParaRPr>
          </a:p>
        </p:txBody>
      </p:sp>
      <p:grpSp>
        <p:nvGrpSpPr>
          <p:cNvPr id="9" name="Group 8"/>
          <p:cNvGrpSpPr/>
          <p:nvPr/>
        </p:nvGrpSpPr>
        <p:grpSpPr>
          <a:xfrm>
            <a:off x="0" y="5429250"/>
            <a:ext cx="9144000" cy="1428750"/>
            <a:chOff x="0" y="5429250"/>
            <a:chExt cx="9144000" cy="142875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29250"/>
              <a:ext cx="1428750" cy="14287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225" y="5429250"/>
              <a:ext cx="1498527" cy="14287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0662" y="5429250"/>
              <a:ext cx="1428750" cy="14287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5238" y="5429250"/>
              <a:ext cx="1528762" cy="142875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8183" y="5429250"/>
              <a:ext cx="1440941" cy="142875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958" y="5429250"/>
              <a:ext cx="1485355" cy="1428750"/>
            </a:xfrm>
            <a:prstGeom prst="rect">
              <a:avLst/>
            </a:prstGeom>
          </p:spPr>
        </p:pic>
      </p:grpSp>
    </p:spTree>
    <p:extLst>
      <p:ext uri="{BB962C8B-B14F-4D97-AF65-F5344CB8AC3E}">
        <p14:creationId xmlns:p14="http://schemas.microsoft.com/office/powerpoint/2010/main" val="28864368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99792" y="6469110"/>
            <a:ext cx="2133600" cy="365125"/>
          </a:xfrm>
        </p:spPr>
        <p:txBody>
          <a:bodyPr/>
          <a:lstStyle/>
          <a:p>
            <a:pPr>
              <a:defRPr/>
            </a:pPr>
            <a:fld id="{FD03D759-789C-428B-B926-5F0C5C8CE0D8}" type="slidenum">
              <a:rPr lang="en-GB" altLang="en-US" sz="1000" smtClean="0">
                <a:latin typeface="+mn-lt"/>
              </a:rPr>
              <a:pPr>
                <a:defRPr/>
              </a:pPr>
              <a:t>40</a:t>
            </a:fld>
            <a:endParaRPr lang="en-GB" altLang="en-US" sz="1000" dirty="0">
              <a:latin typeface="+mn-lt"/>
            </a:endParaRPr>
          </a:p>
        </p:txBody>
      </p:sp>
      <p:graphicFrame>
        <p:nvGraphicFramePr>
          <p:cNvPr id="3" name="Chart 4"/>
          <p:cNvGraphicFramePr>
            <a:graphicFrameLocks/>
          </p:cNvGraphicFramePr>
          <p:nvPr>
            <p:extLst/>
          </p:nvPr>
        </p:nvGraphicFramePr>
        <p:xfrm>
          <a:off x="3947225" y="854314"/>
          <a:ext cx="5058043" cy="354075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There is potential to increase train usage, although limited</a:t>
            </a:r>
            <a:endParaRPr lang="en-GB" sz="2700" dirty="0">
              <a:solidFill>
                <a:schemeClr val="accent5"/>
              </a:solidFill>
              <a:latin typeface="+mn-lt"/>
            </a:endParaRPr>
          </a:p>
        </p:txBody>
      </p:sp>
      <p:sp>
        <p:nvSpPr>
          <p:cNvPr id="7" name="TextBox 6"/>
          <p:cNvSpPr txBox="1"/>
          <p:nvPr/>
        </p:nvSpPr>
        <p:spPr>
          <a:xfrm>
            <a:off x="187625" y="854314"/>
            <a:ext cx="3759600" cy="2893100"/>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14% of non-train users said they would be quite likely or very likely to consider using the train to get to Cornwall in the future.</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Variations by period for those who would consider the train in the future are small and only evident for the Autumn/Winter period.</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The largest likelihood of using the train in the future was in West Cornwall and is likely to be linked to the increased journey time by road to this area and the availability of a major station.</a:t>
            </a:r>
            <a:endParaRPr lang="en-GB" dirty="0">
              <a:latin typeface="+mn-lt"/>
            </a:endParaRPr>
          </a:p>
        </p:txBody>
      </p:sp>
      <p:graphicFrame>
        <p:nvGraphicFramePr>
          <p:cNvPr id="8" name="Table 7"/>
          <p:cNvGraphicFramePr>
            <a:graphicFrameLocks noGrp="1"/>
          </p:cNvGraphicFramePr>
          <p:nvPr>
            <p:extLst/>
          </p:nvPr>
        </p:nvGraphicFramePr>
        <p:xfrm>
          <a:off x="236344" y="4502267"/>
          <a:ext cx="8817643" cy="1937522"/>
        </p:xfrm>
        <a:graphic>
          <a:graphicData uri="http://schemas.openxmlformats.org/drawingml/2006/table">
            <a:tbl>
              <a:tblPr firstRow="1" bandRow="1">
                <a:tableStyleId>{7DF18680-E054-41AD-8BC1-D1AEF772440D}</a:tableStyleId>
              </a:tblPr>
              <a:tblGrid>
                <a:gridCol w="1455979"/>
                <a:gridCol w="818988"/>
                <a:gridCol w="864487"/>
                <a:gridCol w="748214"/>
                <a:gridCol w="748214"/>
                <a:gridCol w="773489"/>
                <a:gridCol w="725829"/>
                <a:gridCol w="682490"/>
                <a:gridCol w="635982"/>
                <a:gridCol w="635982"/>
                <a:gridCol w="727989"/>
              </a:tblGrid>
              <a:tr h="0">
                <a:tc rowSpan="2">
                  <a:txBody>
                    <a:bodyPr/>
                    <a:lstStyle/>
                    <a:p>
                      <a:r>
                        <a:rPr lang="en-GB" sz="1100" dirty="0" smtClean="0"/>
                        <a:t>If you were coming to Cornwall again how likely would you be to consider using the train to get here?</a:t>
                      </a:r>
                      <a:endParaRPr lang="en-GB" sz="1100" dirty="0">
                        <a:solidFill>
                          <a:schemeClr val="bg1"/>
                        </a:solidFill>
                      </a:endParaRPr>
                    </a:p>
                  </a:txBody>
                  <a:tcPr marL="91421" marR="91421" marT="45661" marB="45661" anchor="ctr"/>
                </a:tc>
                <a:tc>
                  <a:txBody>
                    <a:bodyPr/>
                    <a:lstStyle/>
                    <a:p>
                      <a:pPr algn="ctr"/>
                      <a:r>
                        <a:rPr lang="en-GB" sz="1100" dirty="0" smtClean="0"/>
                        <a:t>Period</a:t>
                      </a:r>
                      <a:endParaRPr lang="en-GB" sz="1100" dirty="0">
                        <a:solidFill>
                          <a:schemeClr val="bg1"/>
                        </a:solidFill>
                      </a:endParaRPr>
                    </a:p>
                  </a:txBody>
                  <a:tcPr marL="91421" marR="91421" marT="45661" marB="45661"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0">
                <a:tc vMerge="1">
                  <a:txBody>
                    <a:bodyPr/>
                    <a:lstStyle/>
                    <a:p>
                      <a:endParaRPr lang="en-GB" sz="1400" dirty="0">
                        <a:solidFill>
                          <a:schemeClr val="bg1"/>
                        </a:solidFill>
                      </a:endParaRPr>
                    </a:p>
                  </a:txBody>
                  <a:tcPr marL="91433" marR="91433" marT="45656" marB="45656" anchor="ctr"/>
                </a:tc>
                <a:tc>
                  <a:txBody>
                    <a:bodyPr/>
                    <a:lstStyle/>
                    <a:p>
                      <a:pPr algn="ctr"/>
                      <a:r>
                        <a:rPr lang="en-GB" sz="1000" b="1" dirty="0" smtClean="0">
                          <a:solidFill>
                            <a:schemeClr val="tx1"/>
                          </a:solidFill>
                        </a:rPr>
                        <a:t>2016/17</a:t>
                      </a:r>
                      <a:endParaRPr lang="en-GB" sz="1000" b="1" dirty="0">
                        <a:solidFill>
                          <a:schemeClr val="tx1"/>
                        </a:solidFill>
                      </a:endParaRPr>
                    </a:p>
                  </a:txBody>
                  <a:tcPr marL="91421" marR="91421" marT="45661" marB="45661" anchor="ctr"/>
                </a:tc>
                <a:tc>
                  <a:txBody>
                    <a:bodyPr/>
                    <a:lstStyle/>
                    <a:p>
                      <a:pPr algn="ctr"/>
                      <a:r>
                        <a:rPr lang="en-GB" sz="1000" b="1" dirty="0" smtClean="0"/>
                        <a:t>West Cornwall</a:t>
                      </a:r>
                      <a:endParaRPr lang="en-GB" sz="1000" b="1" dirty="0">
                        <a:solidFill>
                          <a:schemeClr val="bg1"/>
                        </a:solidFill>
                      </a:endParaRPr>
                    </a:p>
                  </a:txBody>
                  <a:tcPr marL="91421" marR="91421" marT="45661" marB="45661" anchor="ctr"/>
                </a:tc>
                <a:tc>
                  <a:txBody>
                    <a:bodyPr/>
                    <a:lstStyle/>
                    <a:p>
                      <a:pPr algn="ctr"/>
                      <a:r>
                        <a:rPr lang="en-GB" sz="1000" b="1" dirty="0" smtClean="0"/>
                        <a:t>North Coast</a:t>
                      </a:r>
                      <a:endParaRPr lang="en-GB" sz="1000" b="1" dirty="0">
                        <a:solidFill>
                          <a:schemeClr val="bg1"/>
                        </a:solidFill>
                      </a:endParaRPr>
                    </a:p>
                  </a:txBody>
                  <a:tcPr marL="91421" marR="91421" marT="45661" marB="45661" anchor="ctr"/>
                </a:tc>
                <a:tc>
                  <a:txBody>
                    <a:bodyPr/>
                    <a:lstStyle/>
                    <a:p>
                      <a:pPr algn="ctr"/>
                      <a:r>
                        <a:rPr lang="en-GB" sz="1000" b="1" dirty="0" smtClean="0"/>
                        <a:t>South Coast</a:t>
                      </a:r>
                      <a:endParaRPr lang="en-GB" sz="1000" b="1" dirty="0">
                        <a:solidFill>
                          <a:schemeClr val="bg1"/>
                        </a:solidFill>
                      </a:endParaRPr>
                    </a:p>
                  </a:txBody>
                  <a:tcPr marL="91421" marR="91421" marT="45661" marB="45661" anchor="ctr"/>
                </a:tc>
                <a:tc>
                  <a:txBody>
                    <a:bodyPr/>
                    <a:lstStyle/>
                    <a:p>
                      <a:pPr algn="ctr"/>
                      <a:r>
                        <a:rPr lang="en-GB" sz="1000" b="1" dirty="0" smtClean="0"/>
                        <a:t>Bodmin/ Tamar Valley</a:t>
                      </a:r>
                      <a:endParaRPr lang="en-GB" sz="1000" b="1" dirty="0">
                        <a:solidFill>
                          <a:schemeClr val="bg1"/>
                        </a:solidFill>
                      </a:endParaRPr>
                    </a:p>
                  </a:txBody>
                  <a:tcPr marL="91421" marR="91421" marT="45661" marB="45661" anchor="ctr"/>
                </a:tc>
                <a:tc>
                  <a:txBody>
                    <a:bodyPr/>
                    <a:lstStyle/>
                    <a:p>
                      <a:pPr algn="ctr"/>
                      <a:r>
                        <a:rPr lang="en-GB" sz="1000" b="1" dirty="0" smtClean="0"/>
                        <a:t>Coastal</a:t>
                      </a:r>
                      <a:endParaRPr lang="en-GB" sz="1000" b="1" dirty="0">
                        <a:solidFill>
                          <a:schemeClr val="bg1"/>
                        </a:solidFill>
                      </a:endParaRPr>
                    </a:p>
                  </a:txBody>
                  <a:tcPr marL="91421" marR="91421" marT="45661" marB="45661" anchor="ctr"/>
                </a:tc>
                <a:tc>
                  <a:txBody>
                    <a:bodyPr/>
                    <a:lstStyle/>
                    <a:p>
                      <a:pPr algn="ctr"/>
                      <a:r>
                        <a:rPr lang="en-GB" sz="1000" b="1" dirty="0" smtClean="0"/>
                        <a:t>Urban</a:t>
                      </a:r>
                      <a:endParaRPr lang="en-GB" sz="1000" b="1" dirty="0">
                        <a:solidFill>
                          <a:schemeClr val="bg1"/>
                        </a:solidFill>
                      </a:endParaRPr>
                    </a:p>
                  </a:txBody>
                  <a:tcPr marL="91421" marR="91421" marT="45661" marB="45661" anchor="ctr"/>
                </a:tc>
                <a:tc>
                  <a:txBody>
                    <a:bodyPr/>
                    <a:lstStyle/>
                    <a:p>
                      <a:pPr algn="ctr"/>
                      <a:r>
                        <a:rPr lang="en-GB" sz="1000" b="1" dirty="0" smtClean="0"/>
                        <a:t>Rural</a:t>
                      </a:r>
                      <a:endParaRPr lang="en-GB" sz="1000" b="1" dirty="0">
                        <a:solidFill>
                          <a:schemeClr val="bg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252000">
                <a:tc>
                  <a:txBody>
                    <a:bodyPr/>
                    <a:lstStyle/>
                    <a:p>
                      <a:pPr marL="90488" indent="0" algn="l" fontAlgn="b"/>
                      <a:r>
                        <a:rPr lang="en-GB" sz="1100" b="0" i="0" u="none" strike="noStrike" dirty="0">
                          <a:solidFill>
                            <a:srgbClr val="000000"/>
                          </a:solidFill>
                          <a:effectLst/>
                          <a:latin typeface="Calibri" panose="020F0502020204030204" pitchFamily="34" charset="0"/>
                        </a:rPr>
                        <a:t>Very likely</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r>
              <a:tr h="252000">
                <a:tc>
                  <a:txBody>
                    <a:bodyPr/>
                    <a:lstStyle/>
                    <a:p>
                      <a:pPr marL="90488" indent="0" algn="l" fontAlgn="b"/>
                      <a:r>
                        <a:rPr lang="en-GB" sz="1100" b="0" i="0" u="none" strike="noStrike" dirty="0">
                          <a:solidFill>
                            <a:srgbClr val="000000"/>
                          </a:solidFill>
                          <a:effectLst/>
                          <a:latin typeface="Calibri" panose="020F0502020204030204" pitchFamily="34" charset="0"/>
                        </a:rPr>
                        <a:t>Quite likely</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r>
              <a:tr h="252000">
                <a:tc>
                  <a:txBody>
                    <a:bodyPr/>
                    <a:lstStyle/>
                    <a:p>
                      <a:pPr marL="90488" indent="0" algn="l" fontAlgn="b"/>
                      <a:r>
                        <a:rPr lang="en-GB" sz="1100" b="0" i="0" u="none" strike="noStrike" dirty="0">
                          <a:solidFill>
                            <a:srgbClr val="000000"/>
                          </a:solidFill>
                          <a:effectLst/>
                          <a:latin typeface="Calibri" panose="020F0502020204030204" pitchFamily="34" charset="0"/>
                        </a:rPr>
                        <a:t>Unlikely</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30%</a:t>
                      </a:r>
                    </a:p>
                  </a:txBody>
                  <a:tcPr marL="9525" marR="9525" marT="9525" marB="0" anchor="ctr"/>
                </a:tc>
              </a:tr>
              <a:tr h="252000">
                <a:tc>
                  <a:txBody>
                    <a:bodyPr/>
                    <a:lstStyle/>
                    <a:p>
                      <a:pPr marL="90488" indent="0" algn="l" fontAlgn="b"/>
                      <a:r>
                        <a:rPr lang="en-GB" sz="1100" b="0" i="0" u="none" strike="noStrike" dirty="0">
                          <a:solidFill>
                            <a:srgbClr val="000000"/>
                          </a:solidFill>
                          <a:effectLst/>
                          <a:latin typeface="Calibri" panose="020F0502020204030204" pitchFamily="34" charset="0"/>
                        </a:rPr>
                        <a:t>Very unlikely</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56%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55%</a:t>
                      </a:r>
                    </a:p>
                  </a:txBody>
                  <a:tcPr marL="9525" marR="9525" marT="9525" marB="0" anchor="ctr"/>
                </a:tc>
              </a:tr>
            </a:tbl>
          </a:graphicData>
        </a:graphic>
      </p:graphicFrame>
      <p:sp>
        <p:nvSpPr>
          <p:cNvPr id="9" name="TextBox 8"/>
          <p:cNvSpPr txBox="1"/>
          <p:nvPr/>
        </p:nvSpPr>
        <p:spPr>
          <a:xfrm>
            <a:off x="147225" y="6546988"/>
            <a:ext cx="4492508" cy="281937"/>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
        <p:nvSpPr>
          <p:cNvPr id="10" name="Rectangle 9"/>
          <p:cNvSpPr/>
          <p:nvPr/>
        </p:nvSpPr>
        <p:spPr>
          <a:xfrm>
            <a:off x="4427984" y="2924944"/>
            <a:ext cx="4320480" cy="5760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57148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62" y="1826242"/>
            <a:ext cx="8653402" cy="4666633"/>
          </a:xfrm>
          <a:prstGeom prst="rect">
            <a:avLst/>
          </a:prstGeom>
        </p:spPr>
      </p:pic>
      <p:sp>
        <p:nvSpPr>
          <p:cNvPr id="2" name="Slide Number Placeholder 1"/>
          <p:cNvSpPr>
            <a:spLocks noGrp="1"/>
          </p:cNvSpPr>
          <p:nvPr>
            <p:ph type="sldNum" sz="quarter" idx="12"/>
          </p:nvPr>
        </p:nvSpPr>
        <p:spPr>
          <a:xfrm>
            <a:off x="2555776" y="6492875"/>
            <a:ext cx="2133600" cy="365125"/>
          </a:xfrm>
        </p:spPr>
        <p:txBody>
          <a:bodyPr/>
          <a:lstStyle/>
          <a:p>
            <a:pPr>
              <a:defRPr/>
            </a:pPr>
            <a:fld id="{192C2386-BE0F-4E30-A7E8-DD60A8DC8C5A}" type="slidenum">
              <a:rPr lang="en-GB" altLang="en-US" sz="1000" smtClean="0">
                <a:latin typeface="+mn-lt"/>
              </a:rPr>
              <a:pPr>
                <a:defRPr/>
              </a:pPr>
              <a:t>41</a:t>
            </a:fld>
            <a:endParaRPr lang="en-GB" altLang="en-US" sz="1000" dirty="0">
              <a:latin typeface="+mn-lt"/>
            </a:endParaRPr>
          </a:p>
        </p:txBody>
      </p:sp>
      <p:sp>
        <p:nvSpPr>
          <p:cNvPr id="4" name="TextBox 3"/>
          <p:cNvSpPr txBox="1"/>
          <p:nvPr/>
        </p:nvSpPr>
        <p:spPr>
          <a:xfrm>
            <a:off x="236344" y="42914"/>
            <a:ext cx="8728144" cy="923330"/>
          </a:xfrm>
          <a:prstGeom prst="rect">
            <a:avLst/>
          </a:prstGeom>
          <a:noFill/>
        </p:spPr>
        <p:txBody>
          <a:bodyPr wrap="square" rtlCol="0">
            <a:spAutoFit/>
          </a:bodyPr>
          <a:lstStyle/>
          <a:p>
            <a:pPr algn="ctr"/>
            <a:r>
              <a:rPr lang="en-GB" sz="2700" dirty="0" smtClean="0">
                <a:solidFill>
                  <a:schemeClr val="accent5"/>
                </a:solidFill>
                <a:latin typeface="+mn-lt"/>
              </a:rPr>
              <a:t>Convenience, freedom, cost and luggage/equipment are major restrictions to using the train</a:t>
            </a:r>
            <a:endParaRPr lang="en-GB" sz="2700" dirty="0">
              <a:solidFill>
                <a:schemeClr val="accent5"/>
              </a:solidFill>
              <a:latin typeface="+mn-lt"/>
            </a:endParaRPr>
          </a:p>
        </p:txBody>
      </p:sp>
      <p:sp>
        <p:nvSpPr>
          <p:cNvPr id="13" name="TextBox 12"/>
          <p:cNvSpPr txBox="1"/>
          <p:nvPr/>
        </p:nvSpPr>
        <p:spPr>
          <a:xfrm>
            <a:off x="208561" y="1087578"/>
            <a:ext cx="8681997"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Those not using the train were asked why not and the key themes are displayed in the word cloud below.  Key restrictions relate to things such as convenience which in turn could be linked to other factors such as taking children and pets on holiday and the amount of luggage taken or equipment if camping for example.</a:t>
            </a:r>
            <a:endParaRPr lang="en-GB" sz="1400" dirty="0">
              <a:latin typeface="+mn-lt"/>
            </a:endParaRPr>
          </a:p>
        </p:txBody>
      </p:sp>
    </p:spTree>
    <p:extLst>
      <p:ext uri="{BB962C8B-B14F-4D97-AF65-F5344CB8AC3E}">
        <p14:creationId xmlns:p14="http://schemas.microsoft.com/office/powerpoint/2010/main" val="375997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55776" y="6492875"/>
            <a:ext cx="2133600" cy="365125"/>
          </a:xfrm>
        </p:spPr>
        <p:txBody>
          <a:bodyPr/>
          <a:lstStyle/>
          <a:p>
            <a:pPr>
              <a:defRPr/>
            </a:pPr>
            <a:fld id="{192C2386-BE0F-4E30-A7E8-DD60A8DC8C5A}" type="slidenum">
              <a:rPr lang="en-GB" altLang="en-US" sz="1000" smtClean="0">
                <a:latin typeface="+mn-lt"/>
              </a:rPr>
              <a:pPr>
                <a:defRPr/>
              </a:pPr>
              <a:t>42</a:t>
            </a:fld>
            <a:endParaRPr lang="en-GB" altLang="en-US" sz="1000" dirty="0">
              <a:latin typeface="+mn-lt"/>
            </a:endParaRPr>
          </a:p>
        </p:txBody>
      </p:sp>
      <p:sp>
        <p:nvSpPr>
          <p:cNvPr id="4" name="TextBox 3"/>
          <p:cNvSpPr txBox="1"/>
          <p:nvPr/>
        </p:nvSpPr>
        <p:spPr>
          <a:xfrm>
            <a:off x="236344" y="42914"/>
            <a:ext cx="8728144" cy="923330"/>
          </a:xfrm>
          <a:prstGeom prst="rect">
            <a:avLst/>
          </a:prstGeom>
          <a:noFill/>
        </p:spPr>
        <p:txBody>
          <a:bodyPr wrap="square" rtlCol="0">
            <a:spAutoFit/>
          </a:bodyPr>
          <a:lstStyle/>
          <a:p>
            <a:pPr algn="ctr"/>
            <a:r>
              <a:rPr lang="en-GB" sz="2700" dirty="0" smtClean="0">
                <a:solidFill>
                  <a:schemeClr val="accent5"/>
                </a:solidFill>
                <a:latin typeface="+mn-lt"/>
              </a:rPr>
              <a:t>Convenience, freedom</a:t>
            </a:r>
            <a:r>
              <a:rPr lang="en-GB" sz="2700" dirty="0">
                <a:solidFill>
                  <a:schemeClr val="accent5"/>
                </a:solidFill>
                <a:latin typeface="+mn-lt"/>
              </a:rPr>
              <a:t> </a:t>
            </a:r>
            <a:r>
              <a:rPr lang="en-GB" sz="2700" dirty="0" smtClean="0">
                <a:solidFill>
                  <a:schemeClr val="accent5"/>
                </a:solidFill>
                <a:latin typeface="+mn-lt"/>
              </a:rPr>
              <a:t>and luggage/equipment are major restrictions to using the train</a:t>
            </a:r>
            <a:endParaRPr lang="en-GB" sz="2700" dirty="0">
              <a:solidFill>
                <a:schemeClr val="accent5"/>
              </a:solidFill>
              <a:latin typeface="+mn-lt"/>
            </a:endParaRPr>
          </a:p>
        </p:txBody>
      </p:sp>
      <p:sp>
        <p:nvSpPr>
          <p:cNvPr id="13" name="TextBox 12"/>
          <p:cNvSpPr txBox="1"/>
          <p:nvPr/>
        </p:nvSpPr>
        <p:spPr>
          <a:xfrm>
            <a:off x="236344" y="1050724"/>
            <a:ext cx="8681997" cy="307777"/>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Those not using the train were asked why not and a selection of responses are shown below;</a:t>
            </a:r>
            <a:endParaRPr lang="en-GB" sz="1400" dirty="0">
              <a:latin typeface="+mn-lt"/>
            </a:endParaRPr>
          </a:p>
        </p:txBody>
      </p:sp>
      <p:sp>
        <p:nvSpPr>
          <p:cNvPr id="5" name="Rounded Rectangular Callout 4"/>
          <p:cNvSpPr/>
          <p:nvPr/>
        </p:nvSpPr>
        <p:spPr>
          <a:xfrm>
            <a:off x="467544" y="1693772"/>
            <a:ext cx="1944216" cy="1015148"/>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Camping/touring/towing caravan</a:t>
            </a:r>
            <a:endParaRPr lang="en-GB" b="1" dirty="0">
              <a:solidFill>
                <a:schemeClr val="tx1"/>
              </a:solidFill>
            </a:endParaRPr>
          </a:p>
        </p:txBody>
      </p:sp>
      <p:sp>
        <p:nvSpPr>
          <p:cNvPr id="9" name="Rounded Rectangular Callout 8"/>
          <p:cNvSpPr/>
          <p:nvPr/>
        </p:nvSpPr>
        <p:spPr>
          <a:xfrm>
            <a:off x="4599873" y="4924165"/>
            <a:ext cx="1944216" cy="1224136"/>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Takes too long / too far</a:t>
            </a:r>
            <a:endParaRPr lang="en-GB" b="1" dirty="0">
              <a:solidFill>
                <a:schemeClr val="tx1"/>
              </a:solidFill>
            </a:endParaRPr>
          </a:p>
        </p:txBody>
      </p:sp>
      <p:sp>
        <p:nvSpPr>
          <p:cNvPr id="10" name="Rounded Rectangular Callout 9"/>
          <p:cNvSpPr/>
          <p:nvPr/>
        </p:nvSpPr>
        <p:spPr>
          <a:xfrm>
            <a:off x="2383999" y="4929792"/>
            <a:ext cx="1944216" cy="1224136"/>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Don’t ‘do’ trains/don’t like trains</a:t>
            </a:r>
            <a:endParaRPr lang="en-GB" b="1" dirty="0">
              <a:solidFill>
                <a:schemeClr val="tx1"/>
              </a:solidFill>
            </a:endParaRPr>
          </a:p>
        </p:txBody>
      </p:sp>
      <p:sp>
        <p:nvSpPr>
          <p:cNvPr id="11" name="Rounded Rectangular Callout 10"/>
          <p:cNvSpPr/>
          <p:nvPr/>
        </p:nvSpPr>
        <p:spPr>
          <a:xfrm>
            <a:off x="5222706" y="1690407"/>
            <a:ext cx="1944216" cy="1011567"/>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Car easier/more convenient</a:t>
            </a:r>
            <a:endParaRPr lang="en-GB" b="1" dirty="0">
              <a:solidFill>
                <a:schemeClr val="tx1"/>
              </a:solidFill>
            </a:endParaRPr>
          </a:p>
        </p:txBody>
      </p:sp>
      <p:sp>
        <p:nvSpPr>
          <p:cNvPr id="12" name="Rounded Rectangular Callout 11"/>
          <p:cNvSpPr/>
          <p:nvPr/>
        </p:nvSpPr>
        <p:spPr>
          <a:xfrm>
            <a:off x="455588" y="4934815"/>
            <a:ext cx="1613886" cy="1224136"/>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Have a dog/s</a:t>
            </a:r>
            <a:endParaRPr lang="en-GB" b="1" dirty="0">
              <a:solidFill>
                <a:schemeClr val="tx1"/>
              </a:solidFill>
            </a:endParaRPr>
          </a:p>
        </p:txBody>
      </p:sp>
      <p:sp>
        <p:nvSpPr>
          <p:cNvPr id="14" name="Rounded Rectangular Callout 13"/>
          <p:cNvSpPr/>
          <p:nvPr/>
        </p:nvSpPr>
        <p:spPr>
          <a:xfrm>
            <a:off x="2853320" y="1690409"/>
            <a:ext cx="1944216" cy="1011566"/>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Can’t get around/need car</a:t>
            </a:r>
            <a:endParaRPr lang="en-GB" b="1" dirty="0">
              <a:solidFill>
                <a:schemeClr val="tx1"/>
              </a:solidFill>
            </a:endParaRPr>
          </a:p>
        </p:txBody>
      </p:sp>
      <p:sp>
        <p:nvSpPr>
          <p:cNvPr id="15" name="Rounded Rectangular Callout 14"/>
          <p:cNvSpPr/>
          <p:nvPr/>
        </p:nvSpPr>
        <p:spPr>
          <a:xfrm>
            <a:off x="467544" y="3372732"/>
            <a:ext cx="1944216" cy="898271"/>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Cheaper to drive/train too expensive/cost</a:t>
            </a:r>
            <a:endParaRPr lang="en-GB" b="1" dirty="0">
              <a:solidFill>
                <a:schemeClr val="tx1"/>
              </a:solidFill>
            </a:endParaRPr>
          </a:p>
        </p:txBody>
      </p:sp>
      <p:sp>
        <p:nvSpPr>
          <p:cNvPr id="16" name="Rounded Rectangular Callout 15"/>
          <p:cNvSpPr/>
          <p:nvPr/>
        </p:nvSpPr>
        <p:spPr>
          <a:xfrm>
            <a:off x="3275094" y="3401792"/>
            <a:ext cx="1944216" cy="883863"/>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On an organised coach trip/tour</a:t>
            </a:r>
            <a:endParaRPr lang="en-GB" b="1" dirty="0">
              <a:solidFill>
                <a:schemeClr val="tx1"/>
              </a:solidFill>
            </a:endParaRPr>
          </a:p>
        </p:txBody>
      </p:sp>
      <p:sp>
        <p:nvSpPr>
          <p:cNvPr id="17" name="Rounded Rectangular Callout 16"/>
          <p:cNvSpPr/>
          <p:nvPr/>
        </p:nvSpPr>
        <p:spPr>
          <a:xfrm>
            <a:off x="6082645" y="3424071"/>
            <a:ext cx="2808312" cy="861583"/>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Didn’t even consider it/never thought about it</a:t>
            </a:r>
            <a:endParaRPr lang="en-GB" b="1" dirty="0">
              <a:solidFill>
                <a:schemeClr val="tx1"/>
              </a:solidFill>
            </a:endParaRPr>
          </a:p>
        </p:txBody>
      </p:sp>
      <p:sp>
        <p:nvSpPr>
          <p:cNvPr id="19" name="Rounded Rectangular Callout 18"/>
          <p:cNvSpPr/>
          <p:nvPr/>
        </p:nvSpPr>
        <p:spPr>
          <a:xfrm>
            <a:off x="7611565" y="1690408"/>
            <a:ext cx="1367183" cy="1018511"/>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Too much luggage</a:t>
            </a:r>
            <a:endParaRPr lang="en-GB" b="1" dirty="0">
              <a:solidFill>
                <a:schemeClr val="tx1"/>
              </a:solidFill>
            </a:endParaRPr>
          </a:p>
        </p:txBody>
      </p:sp>
      <p:sp>
        <p:nvSpPr>
          <p:cNvPr id="20" name="Rounded Rectangular Callout 19"/>
          <p:cNvSpPr/>
          <p:nvPr/>
        </p:nvSpPr>
        <p:spPr>
          <a:xfrm>
            <a:off x="6904129" y="4924165"/>
            <a:ext cx="2060359" cy="1191032"/>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Have flexibility/ freedom with a car</a:t>
            </a:r>
            <a:endParaRPr lang="en-GB" b="1" dirty="0">
              <a:solidFill>
                <a:schemeClr val="tx1"/>
              </a:solidFill>
            </a:endParaRPr>
          </a:p>
        </p:txBody>
      </p:sp>
    </p:spTree>
    <p:extLst>
      <p:ext uri="{BB962C8B-B14F-4D97-AF65-F5344CB8AC3E}">
        <p14:creationId xmlns:p14="http://schemas.microsoft.com/office/powerpoint/2010/main" val="2065930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68313" y="1844675"/>
            <a:ext cx="7772400" cy="1470025"/>
          </a:xfrm>
        </p:spPr>
        <p:txBody>
          <a:bodyPr/>
          <a:lstStyle/>
          <a:p>
            <a:pPr algn="l" eaLnBrk="1" hangingPunct="1">
              <a:defRPr/>
            </a:pPr>
            <a:r>
              <a:rPr lang="en-US" altLang="en-US" sz="3200" b="1" dirty="0" smtClean="0">
                <a:solidFill>
                  <a:schemeClr val="accent5"/>
                </a:solidFill>
              </a:rPr>
              <a:t>Cornwall Visitor Survey 2016/17</a:t>
            </a:r>
            <a:br>
              <a:rPr lang="en-US" altLang="en-US" sz="3200" b="1" dirty="0" smtClean="0">
                <a:solidFill>
                  <a:schemeClr val="accent5"/>
                </a:solidFill>
              </a:rPr>
            </a:br>
            <a:r>
              <a:rPr lang="en-US" altLang="en-US" sz="3200" b="1" dirty="0" smtClean="0">
                <a:solidFill>
                  <a:schemeClr val="accent5"/>
                </a:solidFill>
              </a:rPr>
              <a:t/>
            </a:r>
            <a:br>
              <a:rPr lang="en-US" altLang="en-US" sz="3200" b="1" dirty="0" smtClean="0">
                <a:solidFill>
                  <a:schemeClr val="accent5"/>
                </a:solidFill>
              </a:rPr>
            </a:br>
            <a:r>
              <a:rPr lang="en-US" altLang="en-US" sz="3200" b="1" dirty="0" smtClean="0">
                <a:solidFill>
                  <a:schemeClr val="bg1">
                    <a:lumMod val="50000"/>
                  </a:schemeClr>
                </a:solidFill>
              </a:rPr>
              <a:t>Train </a:t>
            </a:r>
            <a:r>
              <a:rPr lang="en-US" altLang="en-US" sz="3200" b="1" dirty="0" err="1" smtClean="0">
                <a:solidFill>
                  <a:schemeClr val="bg1">
                    <a:lumMod val="50000"/>
                  </a:schemeClr>
                </a:solidFill>
              </a:rPr>
              <a:t>Travellers</a:t>
            </a:r>
            <a:endParaRPr lang="en-US" altLang="en-US" sz="3200" b="1" dirty="0" smtClean="0">
              <a:solidFill>
                <a:schemeClr val="bg1">
                  <a:lumMod val="50000"/>
                </a:schemeClr>
              </a:solidFill>
            </a:endParaRPr>
          </a:p>
        </p:txBody>
      </p:sp>
      <p:sp>
        <p:nvSpPr>
          <p:cNvPr id="36867" name="AutoShape 11" descr="data:image/jpeg;base64,/9j/4AAQSkZJRgABAQAAAQABAAD/2wCEAAkGBxQPEhQUERAUFhQQFhURFBUYEhUXGBoYFRUYGBgXFBUYHCghHxonHBYWITMiJSkrLi4uGB8zODMsNygtLisBCgoKDg0OGxAQGywkICYsLCwsLCwsLCwsLCwsNCwsLCwsLCwsLCwsLCwsLCwsLCwsLCwsLCwsLCwsLCwsLCwsLP/AABEIALgBEgMBIgACEQEDEQH/xAAcAAEAAgMBAQEAAAAAAAAAAAAABgcDBAUCAQj/xABGEAACAQIDAwgFBwsEAgMAAAABAgADEQQSIQUGMQcTIkFRYXGBMjSRobEUI3JzkrPBFjNSU1RigoOTstEVFyTSQkOi8PH/xAAYAQEBAQEBAAAAAAAAAAAAAAAAAgEDBP/EACMRAQACAgICAwADAQAAAAAAAAABAgMRITESMhMiQVFhgTP/2gAMAwEAAhEDEQA/ALxiIgIiICInB3n3nTZ5ph6bPzuYjKQLZcvG/wBKZM67ZM6d6JBf9yqX7NU+0sf7lUv2ap9pZPyVZ51TqJBf9yqX7NU+0sf7lUv2ap9pY+Sp51TqJD8LyiYZiA6VU7yoYf8AxJPukm2ftCliFzUaiuvaDw8RxB8ZUWiemxMT02oiJrSIiAiIgIiICIiAiYcXikooXqOFVdSxNhOdu/t5MdzhpqQlNggJ4tpe9uoTNm3XiImhERAREQEREBERAREQEREBERASuuVj0sN4VfjTliyuuVj0sN4VfjTkZPVGT1QSjSZ2CopZmNgALknuE6H5PYr9mq/Yb/E97peuYf6xZdk40pFoc6U8oUh+T2K/Zqv2G/xH5PYr9mq/YaXfEv4YV8UKFxeBqUbc7SdL8MykX8Lz7s/HVMO4qUXKMOsdY7GHAjuMvavRWopV1DK2hBAIPiDKt353WGDIq0QeZc2K8cjdQ+ifd7JNsc15hNqePMJxunvEuOp3sFqpYVE8eDL+6Z3pR27u1DhMQlUHog5XHah9Ifj4gS8AZ1x23DpS24fYiJayIiAiIgJ8kJ3p35FEtSwwDVFJVnI6KkaEAdbD2eMkO61dqmEou7FmdLsx4kkmTFomdMi0TOkB5Ta7HFBCxyLTVgt9ASWubdvfO5yVfma31g/tEj/KX67/ACk+LSQclX5mt9YP7ROUf9HKPdOIiJ3diIiAiIgIiICIiAiIgIiICIiAldcrHpYbwq/GnLFldcrHpYbwq/GnIyeqL+qL7peuYf6xZdspLdL1zD/WLLtk4upZi6IiJ1dCcvefCirhK6kf+tmHiozA+0CdScHffaIoYSrc9KqDSQdpcW9wufKZbpk9Kal5bvVC+Fw7HiaVMn7IlGy9tk0OZw9JG05uminuyqAZxxdy5Ym7Ehm2uUClSJWgvPMNC18qeR4ny075Gau/+MY6GkvcKf8A2JnSclYXN4hbMSqcNyhYpT0xScdYKFT5EHT2Ge8fygYhmvRsilRdWVWs3XZuscDr2mZ8tT5IWnEiu4e8D41KgrEGpSYcBbosNNPFWm5vptSphMMalIgNnVdRcWN76SvKNbV5RraqNu+s4j66r940tvc31LD/AFY+JlNYmsajs7elUZnbq1Y3OniZ3MBvliqFNadNky0xlW6Am3jOFLREuFLREtvlL9d/lJ8Wkg5KvzNb6wf2iQHa+1KmLqc5VILWC6CwsL208zO/upvOmAw9UFS9R3BVOAsFGrN1CbW0ee2xaPLa14lMbR3uxdc61ig/Rp3Qe0anzM5Xy2pe/O1L9vONf23lzlhU5YX5EpjZ29uLoHSuXH6NTpj2nX2GWBuzvjSxhCMObrdSk3DfQb8Dr4yq5IlUXiUniIlrIiICIiAiIgIiICIiAldcrHpYbwq/GnLFldcrHpYbwq/GnIyeqL+qKbs1lp4ugzsFVaikkmwA7zLc/KHC/tVH+ov+ZSEThW/i5Vv4rw/KDC/tVH+qv+Z7/wBbw/7TS/qL/mUZFpfyyr5ZXHtLfHCUB+eFRupafSJ8xoPMyst49vVMdUzP0VXREB0UfiT2zkzLhlUuoqMVQnpMq5iB3C+si15twm15nh39xdiHFYgMw+aoEO56iw1VPbr4Dvm/v7vOazth6LWpIctQj/zYcR9Ee8yTYjG0MJs53wbLkC5UYcS7kLduvNrfXslXbOwbV6iUk9KowQd1+s+AufKVP1jUNn6xqG7sHYFbGtaktlX0qh9Fe7vPcJN8Lyb0QBzlaqx68uVR5Agn3yWbM2emGprSpiyoLd5PWT2kzbnSuOI7XXHEdoHj+TdCPmK7huoVAGHtUAj3yCbU2ZVwrmnWTK3EdYI7VPWJe84u9exVxlBlsM6gtSbsYDhfsPAzLY4/C2OPxXvJ5juaxiqeFdTTPj6S+8W85Z+1tmU8XT5usCVuGsCRqOGolG4esaTq49KmyuPFSCPeJfODxAq00deFRVceDC/4zMU7jTMc8aUZtWiKdeqijopUqIo46K5A18BLA3c3PwtfDUalSmxeogZiKjDXwBkD276ziPrqv3jS29zfUsP9WPiZOOImZTSImZVpvrsunhMTzdEELzatYsTqS19T4CcXD0GqMqIpZnOVVHEmSflL9d/lJ8WnR5LNnBmq1yNUtSTuJ1bztlHmZnju2meO7adPYG4NKmA2J+cqda3IQeQ9Lz07pJ02PhwLDDUQOzmk/wATdid4rEO8ViEY21uRhsQCaaCjU6mQWW/7ycLeFjKu2hgqmFqmnUBV6ZBBB8wyns7DL4kH5UdmhqSVwOlTYU2ParcL+DW+0ZGSka3CL1jW4dTcfb/yyjZz87Rsr94t0X87HzBkklR8nWLNPGqt9Kyuh8lLD+33y25WOdw2k7h9iIlrIiICIiAiIgIiICV1yselhvCr8acsWV1yselhvCr8acjJ6ov6onu5hFr4mjTqC6O1mFyLix6xLN/IbBfqT/Vqf9pXO53ruH+mPgZdUjFETHKMcRMI3+Q2C/Un+rU/7TFX3BwbDRXQ9q1Cf7riSmJ08K/w6eMfwrjanJwygnD1g37jix8nGnuEheNwVSg5SqjIw6iPeDwI7xL7nP21seljKeSst/0WHpKe1T1SLYo/E2xx+KPWqwUqGIViCy3NiRwJHC4kg5PgPl1K/ZUt48234XnO2/sWpgqpp1NQdUcDRl7R39o6pg2Tjjhq1OqvGmwa3aODDzBInGOJ5cY4nlfETBg8StZFqU2urgMp7jM89b1EROZvFtZcHQeoxFwLIP0nPoj/AO9V4mdCm9sADEVwvAVqoHhzjW90s3k4x3O4QIeNBjT8j0l9xt5Sp2YkkniTc+J4yYcmGO5vEvSPCumn0qdyPcW9k82Ofs89J+yObd9ZxH11X7xpbe5vqWH+rHxMqTbvrOI+uq/eNLb3N9Sw/wBWPiZWLuVY+5QHlL9d/lJ8Wkk5K/Vqv1x+7pyN8pfrv8pPi0kvJX6tV+uP3dOK+5HumcRE7uxI9v8Aj/gV/wCX96kkMj2/3qFf+X96ky3Ust1KuNyvXsP9I/2NLolL7levYf6R/saXPOeLpGLp9iInV0IiICIiAiIgIiICV1yselhvCr8acsWV1yselhvCr8acjJ6ov6o1ud67h/pj4GXVKV3O9dw/0x8DLqk4uk4uiIidXUiIgcTezYgxuHZLDnF6dM9jAcPA8P8A8lL+Vu6foOUxvrghRxlYDg5FQfxi5995xyx+uWWP163Z3pq4E2Az0mNzTJtY9qHqPuMneF3+wjgZmdD1hqbH3qCJW2xNkvjKhp0yobKXGYkA2tpcDjrN2rufjFPqzHwZD+MitrRHCa2tEcJvj+UHDIPmg9VuoZSg82YfgZX23tuVca+eqdFvkQeio7u/vm7htzMY5tzGXvZlAHsJPuku2BuDTokPiGFVhqEAsgPff0vOw7pv3s37WR7d7dBq+Hq1qgIvTbmF6y1rhz3aWHbe/ZI7snGGhWpVR/63Vj4X6Q9lxL3AtKr2vuRiTXqmjSDU2dmQ50GjG9rE9V7eU21Na0WprWke2218TXI4GtVI83Mtzc31LD/Vj4mVz+RGN/UD+rT/AO0s3drCNQwtGnUFnRArC4Nj4jSbjiYnluOJ3yrrlL9d/lJ8Wkl5K/Vqv1x+7pzR333axOKxPOUaQZebVb50GoLX0J7xO3uDsmrhKDpXTKzVS4GZTpkQXupPWDERPnsiJ89pNEROzqSPb/eoV/5f3qSQzj73YF8RhKtOkuZ3yWFwOFRSdTpwBmW6ZPSr9yvXsP8ASP8AY0ueVnuxuniqGKo1KlIBEYljziG3RI4A365ZkjFExHKMcTEPsRE6OhERAREQEREBERASuuVj0sN4VfjTliyuuVj0sN4VfjTkZPVF/VGtzvXcP9MfAy6pSu53ruH+mPgZdUnF0nF0RETq6kREBKt5UV/5aHtorf7dSWlKi5RMTzmNcX/NIlP3Fj72nPL6ueT1eOT5rY+l3ioD/TY/gJb8qjk1o5sZf9XTdvbZfxMteMXqY+mMV1JsGW/ZmF/ZMsr3GUhlxTfJQbYtycV0L0lDqSwt09LdUmaYonEZLjJzQqDtuWIvfstKiy4lvzG9ZVKqWAZ75QSLmwubDr0kcfa9Y0A4Nv8AkVqVSotI1MlOnUqKrc2Dc+ioJ6rkzbXGEvg/nKdUVed+cCAXshIKanL2GPI27kSLPtLEinVr85TyUKzpzfN6siVcpu+bRrcLDq79Mm1tsuK70qdUU+aRXJNB6pZnvZbLwUAeJv3R5QbSWJGMVtmqUoOT8np1aed6jUWcK+lke5GRfSOZuzqmbaW0aiVUU1lpU2RCtU0S6O5JBUtmsnVYE65uOkbNpDERKaREQEREBERAREQEREBERAREQErrlY9LDeFX405YsgXKngndaNRUJSlzgcjXLmyWJ7tDrIyeqL+qJbneu4f6Y+Bl1SldzvXcP9P8DLqk4uk4uiIidXUiJ5dgBcmwGpJ7O+Br7Txy4ek9Vz0aYLHv7AO8mw85ReKxDVXao/pVGLt4sbyTb87zjFsKVI/M0ze/6bDr+iOr29kjuzcC+IqpSpi7VDYd3aT3Aazz5LeU6hwvbc6hYHJZgMtKrWI/OMKa/RTifabfwydTV2bglw9JKSejTUKPLrPeeM2Z2rGo07VjUacE7AWpzoGJqGlVqO9Skpp5SzG7KWC5gNLEXm5jdll3WpTrNSdVNIlVVgUvcAqwIuDwPxnFGLqUaNc0iA7Y80wSLj5ysiG485shsUa1Sj8pX5umlbnOZXMc5dQhW9rA02N+OoHfM4Zw3cPsY0aS0qOIqJld3zFUcnOxYhsw7W4909YTYiUuYszH5OajAm3SNW+YtYdrE6Wmg+0a9X5GqMlNsSlRqhy5rFFU3QHvJ9vdPNTalanSxallarhSgV8lgwcKy5l4X1INo4OHTbY6mjUo5my1nqOTpcGo5c204XM+YrZRaoatKu9J2UI9lRgwW+W6sD0hc69/XNStVxAelhxWXnKi1Kz1eaGiIVGVEva93AueoGa9ba1aktcOys2Dek7uFAz0H1a6/wDiwGbh+iD1zeGupj9mvVUIMS6qU5t+hTJa+ha5XRvDTumHHbD51Oa591oZFptTCobqunpkZhcWv7rTV2jtt0+UulilE0qFPokg1XtmYkakDOosOwzzs7alXPUQs1RRRaqtRsO1LK6kAoQQAb3BHgZm4ZuEkE+yJ0MXiyuFPPpfGCxHNC1Poc5mXXU2UjXS58plr7Zq0aFbMQ9SnXXDI+Q65whDMi9YDnQcbDtm+TdpPEi+G2tVAxALNUFOgayVWw7UrMM10KkAHgD5nsmfC4rEI+FNWqrrirqyBAuRuaaoCjcSOgRr23jyNpDEj+wKVQYjFZq2YCoARkAuTSQg36rDS0kE2JbBERNCIiAiIgIiICIiAnl1BBBAIOhB4WPUZ6iBDKm5wo4yjXw+lMPd6d/R46p3d3V1dgmU+yF74boGtethiVqcWTMQr947G9xka8ek9dJpPLuBxIHibSg6jOpKsXBU2IJIII6iJjZieJJ85Hzf0j5f6XJtTe7C4e96wdhpkp2c377aDzMrzeTe6tjboPm6X6AOrfTbr8Bp4yOzp7G2DXxh+Zpkr1udEH8XX4C5kTe1uETebcOdTpliFUEsxsABcknqAls7k7sfI0z1ADXqDX9xf0B39p/xM27G6dLBdI9OsRq5HDuQdQ7+MkU6Ux65l0pTXMk+T7E6ujgPQwpzUflKZmxAxJXnUzh1qK+XLxtdeHGdCpRp06xqM9mrqmHAJFjlNRgF7+m3snM2LgadZcUKtNHBxVcHMoPWJr7LxrrQwoDXDYhqFz0iaatVC6nuVdZCWxjdjk1MIqNUUUFrWqrlupIQC9xl16QsRbjNynsVebqoajs1ds1SocuYnS2gAAAAAsBNTC4up8pZK1Z6ZLuKVI0k5t0F8pSra5e2pF+o6WmtQNXD0sfU58s1PnmW9NB01oqwfQdw04RwcOttnCI5pu1VqVRGyU6i5b3qWGSzAghiBoR1Ce8HslKa1AzNUbEXNV3tma65dQoAAC6WAtOea9enRovUqhmrVsOCMigKtRlDIumvHidZkpPWxNStkr80lCpzSqtNGLFVUsXLg6XNgBbhxm8NZ8PsGkmG+TXZlNyWLdO5bMGzDrBtY9wmbC7PdQwqYmpVDrl6Qpiw11GRRrrxN5zcDRf/AFCuTWJAp0iVyJYgmpZb2vp28T1yRRBDn09lKooDM3/F9Dhr82U6WnYeqeK+xUdaysWtXqCsSDYq4CAFDbS3Ng+2dOJuobpzaezGyVEq4ipUFVTT6QpjKCCDlCKNdeJvMr7OU8xqf+Mcy8NTzbU+l5OfObsRoaGH2dzdZ6q1HtVsWp2XLmChc17ZuAGl7TfiJoREQEREBERAREQEREBETVxmL5souW5qEgagDQX4nr7BxMDanya9XH00F2cAXI81YIQP4iB5zwNp0iQOcHStbQ9bFQDpocwI1trpM3A5m8G6dDGsHfMjjQulgWHY1wQfHjOWnJxhxxq1j/En4LJP/qlL9YOIHA3N72yi2oNjYjjYz5S2nTbL0iMxIF1I/wDIrrcaXIsL8ZM1rKZrEubgNzsJRIIoBmHW5L+46e6d1VAFgLAcAJpJtRH5zJqKSCpfhfNn0Fx+5x4azJT2lTYGzjogseOgFrnhw6Q8biVGo6bGobcRE1pERA4zbvKS/wA9WCVXao9NXCqS511UZrec3KmzEIpKBlXDsroq2AGVSoHhYzdiZqGacz/SL1VqPXquEZqiU2KZVLAjTKoY2BIFyZ8qbFVufBq1MmKVlendcoLqFLKctwbDtt3TqRGoNNPEbPV0poSbUmpuvjTIK39k162xr1GqU69WkahBqBCmViBa5DqbGwAutuE6kRqGtFtmjn+eWo6kqEdRlyuFzZc1xfTMeBE3oiaEREBERAREQEREBERAREQEREBERATR2rlKhHfKKl1sFzE+GhsR2zemrisJzjobkBMxNmZSb2tw4jThMkaOM2XwIqkWqArfLYZ66VG1tqbrYX8J6XY/Sa7nI+RmGl2YVXqG+mguwGnVfxmu2yHYAOtNghTKCxN8tbPc3XTo6dcyjZrswFQIUXS2YnMOcz6i3ZpaSxsJs1UKs1RjzQGW+UAKoYWNhr6XHuE1qOAo1zmDhwOiwKjhcuo1Fwenx8J92ZspqS1AzXaouW+YEE9LpEBAb6i5Nz7JqV9iVWpsoKXbUXcsQwp5VbnGQnQ9guNLGP8AB0MPhEBZDVLGpT5u3R0Wl0Taw4/Oi9+2auNwqLUpB6pLM6uSTYlaYyhbKLWLMt724+An07DuzdCnY88V+nU5sqxFtCMra+E3sTgOcqq5JyqjKQGIuSyML24jozRt0KodQym4YXB7pknCTZdUIidAqpDMc7Am1E0yq9Htsbzp7MoGnTCsFBF/RAAtckcABe1r2AF7zYlraiImhERAREQEREBERAREQEREBERAREQEREBERAREQEREBERAREQEREBERAREQEREBERAREQEREBERAREQEREBERAREQEREBERA//2Q=="/>
          <p:cNvSpPr>
            <a:spLocks noChangeAspect="1" noChangeArrowheads="1"/>
          </p:cNvSpPr>
          <p:nvPr/>
        </p:nvSpPr>
        <p:spPr bwMode="auto">
          <a:xfrm>
            <a:off x="45069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latin typeface="Arial" panose="020B0604020202020204" pitchFamily="34" charset="0"/>
            </a:endParaRPr>
          </a:p>
        </p:txBody>
      </p:sp>
      <p:sp>
        <p:nvSpPr>
          <p:cNvPr id="9" name="TextBox 8"/>
          <p:cNvSpPr txBox="1"/>
          <p:nvPr/>
        </p:nvSpPr>
        <p:spPr>
          <a:xfrm>
            <a:off x="472331" y="3645024"/>
            <a:ext cx="8424167" cy="498598"/>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Please note:  These questions were asked for the first time during the 2016/17 survey and as a result no comparable data is available for previous survey years.</a:t>
            </a:r>
            <a:endParaRPr lang="en-GB" sz="1100" b="1" i="1" dirty="0">
              <a:latin typeface="+mn-lt"/>
            </a:endParaRPr>
          </a:p>
        </p:txBody>
      </p:sp>
      <p:grpSp>
        <p:nvGrpSpPr>
          <p:cNvPr id="10" name="Group 9"/>
          <p:cNvGrpSpPr/>
          <p:nvPr/>
        </p:nvGrpSpPr>
        <p:grpSpPr>
          <a:xfrm>
            <a:off x="0" y="5429250"/>
            <a:ext cx="9144000" cy="1428750"/>
            <a:chOff x="0" y="5429250"/>
            <a:chExt cx="9144000" cy="142875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29250"/>
              <a:ext cx="1428750" cy="142875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225" y="5429250"/>
              <a:ext cx="1498527" cy="142875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0662" y="5429250"/>
              <a:ext cx="1428750" cy="142875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5238" y="5429250"/>
              <a:ext cx="1528762" cy="142875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8183" y="5429250"/>
              <a:ext cx="1440941" cy="142875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958" y="5429250"/>
              <a:ext cx="1485355" cy="1428750"/>
            </a:xfrm>
            <a:prstGeom prst="rect">
              <a:avLst/>
            </a:prstGeom>
          </p:spPr>
        </p:pic>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55776" y="6492875"/>
            <a:ext cx="2133600" cy="365125"/>
          </a:xfrm>
        </p:spPr>
        <p:txBody>
          <a:bodyPr/>
          <a:lstStyle/>
          <a:p>
            <a:pPr>
              <a:defRPr/>
            </a:pPr>
            <a:fld id="{192C2386-BE0F-4E30-A7E8-DD60A8DC8C5A}" type="slidenum">
              <a:rPr lang="en-GB" altLang="en-US" sz="1000" smtClean="0">
                <a:latin typeface="+mn-lt"/>
              </a:rPr>
              <a:pPr>
                <a:defRPr/>
              </a:pPr>
              <a:t>44</a:t>
            </a:fld>
            <a:endParaRPr lang="en-GB" altLang="en-US" sz="1000" dirty="0">
              <a:latin typeface="+mn-lt"/>
            </a:endParaRPr>
          </a:p>
        </p:txBody>
      </p:sp>
      <p:sp>
        <p:nvSpPr>
          <p:cNvPr id="4" name="TextBox 3"/>
          <p:cNvSpPr txBox="1"/>
          <p:nvPr/>
        </p:nvSpPr>
        <p:spPr>
          <a:xfrm>
            <a:off x="0" y="42914"/>
            <a:ext cx="9144000" cy="923330"/>
          </a:xfrm>
          <a:prstGeom prst="rect">
            <a:avLst/>
          </a:prstGeom>
          <a:noFill/>
        </p:spPr>
        <p:txBody>
          <a:bodyPr wrap="square" rtlCol="0">
            <a:spAutoFit/>
          </a:bodyPr>
          <a:lstStyle/>
          <a:p>
            <a:pPr algn="ctr"/>
            <a:r>
              <a:rPr lang="en-GB" sz="2700" dirty="0" smtClean="0">
                <a:solidFill>
                  <a:schemeClr val="accent5"/>
                </a:solidFill>
                <a:latin typeface="+mn-lt"/>
              </a:rPr>
              <a:t>Non-drivers, time, convenience and cost are among reasons for train use</a:t>
            </a:r>
            <a:endParaRPr lang="en-GB" sz="2700" dirty="0">
              <a:solidFill>
                <a:schemeClr val="accent5"/>
              </a:solidFill>
              <a:latin typeface="+mn-lt"/>
            </a:endParaRPr>
          </a:p>
        </p:txBody>
      </p:sp>
      <p:sp>
        <p:nvSpPr>
          <p:cNvPr id="13" name="TextBox 12"/>
          <p:cNvSpPr txBox="1"/>
          <p:nvPr/>
        </p:nvSpPr>
        <p:spPr>
          <a:xfrm>
            <a:off x="272706" y="1104566"/>
            <a:ext cx="8598587"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Almost all of those travelling by train had used Great Western Railway and were asked why they chose to use the train.  The key themes are displayed in the word cloud below although are generated from a relatively small sample of responses;</a:t>
            </a:r>
            <a:endParaRPr lang="en-GB" sz="1400"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06" y="1904316"/>
            <a:ext cx="8598587" cy="4588559"/>
          </a:xfrm>
          <a:prstGeom prst="rect">
            <a:avLst/>
          </a:prstGeom>
        </p:spPr>
      </p:pic>
    </p:spTree>
    <p:extLst>
      <p:ext uri="{BB962C8B-B14F-4D97-AF65-F5344CB8AC3E}">
        <p14:creationId xmlns:p14="http://schemas.microsoft.com/office/powerpoint/2010/main" val="24555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55776" y="6492875"/>
            <a:ext cx="2133600" cy="365125"/>
          </a:xfrm>
        </p:spPr>
        <p:txBody>
          <a:bodyPr/>
          <a:lstStyle/>
          <a:p>
            <a:pPr>
              <a:defRPr/>
            </a:pPr>
            <a:fld id="{192C2386-BE0F-4E30-A7E8-DD60A8DC8C5A}" type="slidenum">
              <a:rPr lang="en-GB" altLang="en-US" sz="1000" smtClean="0">
                <a:latin typeface="+mn-lt"/>
              </a:rPr>
              <a:pPr>
                <a:defRPr/>
              </a:pPr>
              <a:t>45</a:t>
            </a:fld>
            <a:endParaRPr lang="en-GB" altLang="en-US" sz="1000" dirty="0">
              <a:latin typeface="+mn-lt"/>
            </a:endParaRPr>
          </a:p>
        </p:txBody>
      </p:sp>
      <p:sp>
        <p:nvSpPr>
          <p:cNvPr id="4" name="TextBox 3"/>
          <p:cNvSpPr txBox="1"/>
          <p:nvPr/>
        </p:nvSpPr>
        <p:spPr>
          <a:xfrm>
            <a:off x="0" y="42914"/>
            <a:ext cx="9144000" cy="923330"/>
          </a:xfrm>
          <a:prstGeom prst="rect">
            <a:avLst/>
          </a:prstGeom>
          <a:noFill/>
        </p:spPr>
        <p:txBody>
          <a:bodyPr wrap="square" rtlCol="0">
            <a:spAutoFit/>
          </a:bodyPr>
          <a:lstStyle/>
          <a:p>
            <a:pPr algn="ctr"/>
            <a:r>
              <a:rPr lang="en-GB" sz="2700" dirty="0" smtClean="0">
                <a:solidFill>
                  <a:schemeClr val="accent5"/>
                </a:solidFill>
                <a:latin typeface="+mn-lt"/>
              </a:rPr>
              <a:t>Non-drivers, time, convenience and cost are among reasons for train use</a:t>
            </a:r>
            <a:endParaRPr lang="en-GB" sz="2700" dirty="0">
              <a:solidFill>
                <a:schemeClr val="accent5"/>
              </a:solidFill>
              <a:latin typeface="+mn-lt"/>
            </a:endParaRPr>
          </a:p>
        </p:txBody>
      </p:sp>
      <p:sp>
        <p:nvSpPr>
          <p:cNvPr id="13" name="TextBox 12"/>
          <p:cNvSpPr txBox="1"/>
          <p:nvPr/>
        </p:nvSpPr>
        <p:spPr>
          <a:xfrm>
            <a:off x="300579" y="921891"/>
            <a:ext cx="8598587"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Almost all of those travelling by train had used Great Western Railway and were asked why they chose to use the train.  A  selection of responses is shown below;</a:t>
            </a:r>
            <a:endParaRPr lang="en-GB" sz="1400" dirty="0">
              <a:latin typeface="+mn-lt"/>
            </a:endParaRPr>
          </a:p>
        </p:txBody>
      </p:sp>
      <p:sp>
        <p:nvSpPr>
          <p:cNvPr id="5" name="Rounded Rectangular Callout 4"/>
          <p:cNvSpPr/>
          <p:nvPr/>
        </p:nvSpPr>
        <p:spPr>
          <a:xfrm>
            <a:off x="437834" y="1671318"/>
            <a:ext cx="1944216" cy="1015148"/>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DON’T DRIVE / HAVEN’T GOT A CAR</a:t>
            </a:r>
            <a:endParaRPr lang="en-GB" b="1" dirty="0">
              <a:solidFill>
                <a:schemeClr val="tx1"/>
              </a:solidFill>
            </a:endParaRPr>
          </a:p>
        </p:txBody>
      </p:sp>
      <p:sp>
        <p:nvSpPr>
          <p:cNvPr id="9" name="Rounded Rectangular Callout 8"/>
          <p:cNvSpPr/>
          <p:nvPr/>
        </p:nvSpPr>
        <p:spPr>
          <a:xfrm>
            <a:off x="4599873" y="4924165"/>
            <a:ext cx="1944216" cy="1224136"/>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GROUP TRAVEL</a:t>
            </a:r>
            <a:endParaRPr lang="en-GB" b="1" dirty="0">
              <a:solidFill>
                <a:schemeClr val="tx1"/>
              </a:solidFill>
            </a:endParaRPr>
          </a:p>
        </p:txBody>
      </p:sp>
      <p:sp>
        <p:nvSpPr>
          <p:cNvPr id="10" name="Rounded Rectangular Callout 9"/>
          <p:cNvSpPr/>
          <p:nvPr/>
        </p:nvSpPr>
        <p:spPr>
          <a:xfrm>
            <a:off x="2411760" y="4957269"/>
            <a:ext cx="1944216" cy="1224136"/>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NO OTHER OPTION</a:t>
            </a:r>
            <a:endParaRPr lang="en-GB" b="1" dirty="0">
              <a:solidFill>
                <a:schemeClr val="tx1"/>
              </a:solidFill>
            </a:endParaRPr>
          </a:p>
        </p:txBody>
      </p:sp>
      <p:sp>
        <p:nvSpPr>
          <p:cNvPr id="11" name="Rounded Rectangular Callout 10"/>
          <p:cNvSpPr/>
          <p:nvPr/>
        </p:nvSpPr>
        <p:spPr>
          <a:xfrm>
            <a:off x="5222706" y="1690407"/>
            <a:ext cx="1944216" cy="1011567"/>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FASTER</a:t>
            </a:r>
            <a:endParaRPr lang="en-GB" b="1" dirty="0">
              <a:solidFill>
                <a:schemeClr val="tx1"/>
              </a:solidFill>
            </a:endParaRPr>
          </a:p>
        </p:txBody>
      </p:sp>
      <p:sp>
        <p:nvSpPr>
          <p:cNvPr id="12" name="Rounded Rectangular Callout 11"/>
          <p:cNvSpPr/>
          <p:nvPr/>
        </p:nvSpPr>
        <p:spPr>
          <a:xfrm>
            <a:off x="437834" y="4924165"/>
            <a:ext cx="1613886" cy="1224136"/>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QUIETER THAN DRIVING</a:t>
            </a:r>
            <a:endParaRPr lang="en-GB" b="1" dirty="0">
              <a:solidFill>
                <a:schemeClr val="tx1"/>
              </a:solidFill>
            </a:endParaRPr>
          </a:p>
        </p:txBody>
      </p:sp>
      <p:sp>
        <p:nvSpPr>
          <p:cNvPr id="14" name="Rounded Rectangular Callout 13"/>
          <p:cNvSpPr/>
          <p:nvPr/>
        </p:nvSpPr>
        <p:spPr>
          <a:xfrm>
            <a:off x="2853320" y="1690409"/>
            <a:ext cx="1944216" cy="1011566"/>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EASIER / MORE CONVENIENT /COMFORTABLE</a:t>
            </a:r>
            <a:endParaRPr lang="en-GB" b="1" dirty="0">
              <a:solidFill>
                <a:schemeClr val="tx1"/>
              </a:solidFill>
            </a:endParaRPr>
          </a:p>
        </p:txBody>
      </p:sp>
      <p:sp>
        <p:nvSpPr>
          <p:cNvPr id="15" name="Rounded Rectangular Callout 14"/>
          <p:cNvSpPr/>
          <p:nvPr/>
        </p:nvSpPr>
        <p:spPr>
          <a:xfrm>
            <a:off x="467544" y="3372732"/>
            <a:ext cx="1944216" cy="898271"/>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TOO FAR TO DRIVE</a:t>
            </a:r>
            <a:endParaRPr lang="en-GB" b="1" dirty="0">
              <a:solidFill>
                <a:schemeClr val="tx1"/>
              </a:solidFill>
            </a:endParaRPr>
          </a:p>
        </p:txBody>
      </p:sp>
      <p:sp>
        <p:nvSpPr>
          <p:cNvPr id="16" name="Rounded Rectangular Callout 15"/>
          <p:cNvSpPr/>
          <p:nvPr/>
        </p:nvSpPr>
        <p:spPr>
          <a:xfrm>
            <a:off x="3275094" y="3401792"/>
            <a:ext cx="1944216" cy="883863"/>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WORK FOR NETWORK RAIL</a:t>
            </a:r>
            <a:endParaRPr lang="en-GB" b="1" dirty="0">
              <a:solidFill>
                <a:schemeClr val="tx1"/>
              </a:solidFill>
            </a:endParaRPr>
          </a:p>
        </p:txBody>
      </p:sp>
      <p:sp>
        <p:nvSpPr>
          <p:cNvPr id="17" name="Rounded Rectangular Callout 16"/>
          <p:cNvSpPr/>
          <p:nvPr/>
        </p:nvSpPr>
        <p:spPr>
          <a:xfrm>
            <a:off x="6082645" y="3424071"/>
            <a:ext cx="2808312" cy="861583"/>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THOUGHT IT WOULD BE A CHANGE</a:t>
            </a:r>
            <a:endParaRPr lang="en-GB" b="1" dirty="0">
              <a:solidFill>
                <a:schemeClr val="tx1"/>
              </a:solidFill>
            </a:endParaRPr>
          </a:p>
        </p:txBody>
      </p:sp>
      <p:sp>
        <p:nvSpPr>
          <p:cNvPr id="19" name="Rounded Rectangular Callout 18"/>
          <p:cNvSpPr/>
          <p:nvPr/>
        </p:nvSpPr>
        <p:spPr>
          <a:xfrm>
            <a:off x="7611565" y="1690408"/>
            <a:ext cx="1367183" cy="1018511"/>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CHEAPER</a:t>
            </a:r>
            <a:endParaRPr lang="en-GB" b="1" dirty="0">
              <a:solidFill>
                <a:schemeClr val="tx1"/>
              </a:solidFill>
            </a:endParaRPr>
          </a:p>
        </p:txBody>
      </p:sp>
      <p:sp>
        <p:nvSpPr>
          <p:cNvPr id="20" name="Rounded Rectangular Callout 19"/>
          <p:cNvSpPr/>
          <p:nvPr/>
        </p:nvSpPr>
        <p:spPr>
          <a:xfrm>
            <a:off x="6904129" y="4923670"/>
            <a:ext cx="2060359" cy="1191032"/>
          </a:xfrm>
          <a:prstGeom prst="wedgeRoundRect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DON’T LIKE COACHES</a:t>
            </a:r>
            <a:endParaRPr lang="en-GB" b="1" dirty="0">
              <a:solidFill>
                <a:schemeClr val="tx1"/>
              </a:solidFill>
            </a:endParaRPr>
          </a:p>
        </p:txBody>
      </p:sp>
    </p:spTree>
    <p:extLst>
      <p:ext uri="{BB962C8B-B14F-4D97-AF65-F5344CB8AC3E}">
        <p14:creationId xmlns:p14="http://schemas.microsoft.com/office/powerpoint/2010/main" val="4202256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99792" y="6434138"/>
            <a:ext cx="2133600" cy="365125"/>
          </a:xfrm>
        </p:spPr>
        <p:txBody>
          <a:bodyPr/>
          <a:lstStyle/>
          <a:p>
            <a:pPr>
              <a:defRPr/>
            </a:pPr>
            <a:fld id="{C019785B-217D-48C1-AEC7-58451B39CC20}" type="slidenum">
              <a:rPr lang="en-GB" altLang="en-US" sz="1000" smtClean="0">
                <a:latin typeface="+mn-lt"/>
              </a:rPr>
              <a:pPr>
                <a:defRPr/>
              </a:pPr>
              <a:t>46</a:t>
            </a:fld>
            <a:endParaRPr lang="en-GB" altLang="en-US" sz="1000" dirty="0">
              <a:latin typeface="+mn-lt"/>
            </a:endParaRPr>
          </a:p>
        </p:txBody>
      </p:sp>
      <p:graphicFrame>
        <p:nvGraphicFramePr>
          <p:cNvPr id="3" name="Chart 4"/>
          <p:cNvGraphicFramePr>
            <a:graphicFrameLocks/>
          </p:cNvGraphicFramePr>
          <p:nvPr>
            <p:extLst/>
          </p:nvPr>
        </p:nvGraphicFramePr>
        <p:xfrm>
          <a:off x="152575" y="967168"/>
          <a:ext cx="5688756" cy="368596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Usage of the Night Riviera Sleeper was low</a:t>
            </a:r>
            <a:endParaRPr lang="en-GB" sz="2700" dirty="0">
              <a:solidFill>
                <a:schemeClr val="accent5"/>
              </a:solidFill>
              <a:latin typeface="+mn-lt"/>
            </a:endParaRPr>
          </a:p>
        </p:txBody>
      </p:sp>
      <p:sp>
        <p:nvSpPr>
          <p:cNvPr id="8" name="TextBox 7"/>
          <p:cNvSpPr txBox="1"/>
          <p:nvPr/>
        </p:nvSpPr>
        <p:spPr>
          <a:xfrm>
            <a:off x="6012160" y="967168"/>
            <a:ext cx="2952328" cy="2585323"/>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7% of those using the train to reach Cornwall used the Night Riviera Sleeper service.</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Data is provided across analysis segments, however, care should be taken when interpreting the results due to the small sample sizes involved.  </a:t>
            </a:r>
            <a:endParaRPr lang="en-GB" sz="1400"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p:txBody>
      </p:sp>
      <p:graphicFrame>
        <p:nvGraphicFramePr>
          <p:cNvPr id="9" name="Table 8"/>
          <p:cNvGraphicFramePr>
            <a:graphicFrameLocks noGrp="1"/>
          </p:cNvGraphicFramePr>
          <p:nvPr>
            <p:extLst/>
          </p:nvPr>
        </p:nvGraphicFramePr>
        <p:xfrm>
          <a:off x="150268" y="4834654"/>
          <a:ext cx="8742213" cy="1599484"/>
        </p:xfrm>
        <a:graphic>
          <a:graphicData uri="http://schemas.openxmlformats.org/drawingml/2006/table">
            <a:tbl>
              <a:tblPr firstRow="1" bandRow="1">
                <a:tableStyleId>{7DF18680-E054-41AD-8BC1-D1AEF772440D}</a:tableStyleId>
              </a:tblPr>
              <a:tblGrid>
                <a:gridCol w="1443523"/>
                <a:gridCol w="811982"/>
                <a:gridCol w="857092"/>
                <a:gridCol w="741813"/>
                <a:gridCol w="741813"/>
                <a:gridCol w="766872"/>
                <a:gridCol w="719620"/>
                <a:gridCol w="676652"/>
                <a:gridCol w="630542"/>
                <a:gridCol w="630542"/>
                <a:gridCol w="721762"/>
              </a:tblGrid>
              <a:tr h="212204">
                <a:tc rowSpan="2">
                  <a:txBody>
                    <a:bodyPr/>
                    <a:lstStyle/>
                    <a:p>
                      <a:r>
                        <a:rPr lang="en-GB" sz="1100" dirty="0" smtClean="0"/>
                        <a:t>And was this on the Night Riviera Sleeper service?</a:t>
                      </a:r>
                      <a:endParaRPr lang="en-GB" sz="1100" dirty="0">
                        <a:solidFill>
                          <a:schemeClr val="bg1"/>
                        </a:solidFill>
                      </a:endParaRPr>
                    </a:p>
                  </a:txBody>
                  <a:tcPr marL="91421" marR="91421" marT="45661" marB="45661" anchor="ctr"/>
                </a:tc>
                <a:tc>
                  <a:txBody>
                    <a:bodyPr/>
                    <a:lstStyle/>
                    <a:p>
                      <a:pPr algn="ctr"/>
                      <a:r>
                        <a:rPr lang="en-GB" sz="1100" dirty="0" smtClean="0"/>
                        <a:t>Period</a:t>
                      </a:r>
                      <a:endParaRPr lang="en-GB" sz="1100" dirty="0">
                        <a:solidFill>
                          <a:schemeClr val="bg1"/>
                        </a:solidFill>
                      </a:endParaRPr>
                    </a:p>
                  </a:txBody>
                  <a:tcPr marL="91421" marR="91421" marT="45661" marB="45661"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540000">
                <a:tc vMerge="1">
                  <a:txBody>
                    <a:bodyPr/>
                    <a:lstStyle/>
                    <a:p>
                      <a:endParaRPr lang="en-GB" sz="1400" dirty="0">
                        <a:solidFill>
                          <a:schemeClr val="bg1"/>
                        </a:solidFill>
                      </a:endParaRPr>
                    </a:p>
                  </a:txBody>
                  <a:tcPr marL="91433" marR="91433" marT="45656" marB="45656" anchor="ctr"/>
                </a:tc>
                <a:tc>
                  <a:txBody>
                    <a:bodyPr/>
                    <a:lstStyle/>
                    <a:p>
                      <a:pPr algn="ctr"/>
                      <a:r>
                        <a:rPr lang="en-GB" sz="1000" b="1" dirty="0" smtClean="0">
                          <a:solidFill>
                            <a:schemeClr val="tx1"/>
                          </a:solidFill>
                        </a:rPr>
                        <a:t>2016/17</a:t>
                      </a:r>
                      <a:endParaRPr lang="en-GB" sz="1000" b="1" dirty="0">
                        <a:solidFill>
                          <a:schemeClr val="tx1"/>
                        </a:solidFill>
                      </a:endParaRPr>
                    </a:p>
                  </a:txBody>
                  <a:tcPr marL="91421" marR="91421" marT="45661" marB="45661" anchor="ctr"/>
                </a:tc>
                <a:tc>
                  <a:txBody>
                    <a:bodyPr/>
                    <a:lstStyle/>
                    <a:p>
                      <a:pPr algn="ctr"/>
                      <a:r>
                        <a:rPr lang="en-GB" sz="1000" b="1" dirty="0" smtClean="0"/>
                        <a:t>West Cornwall</a:t>
                      </a:r>
                      <a:endParaRPr lang="en-GB" sz="1000" b="1" dirty="0">
                        <a:solidFill>
                          <a:schemeClr val="bg1"/>
                        </a:solidFill>
                      </a:endParaRPr>
                    </a:p>
                  </a:txBody>
                  <a:tcPr marL="91421" marR="91421" marT="45661" marB="45661" anchor="ctr"/>
                </a:tc>
                <a:tc>
                  <a:txBody>
                    <a:bodyPr/>
                    <a:lstStyle/>
                    <a:p>
                      <a:pPr algn="ctr"/>
                      <a:r>
                        <a:rPr lang="en-GB" sz="1000" b="1" dirty="0" smtClean="0"/>
                        <a:t>North Coast</a:t>
                      </a:r>
                      <a:endParaRPr lang="en-GB" sz="1000" b="1" dirty="0">
                        <a:solidFill>
                          <a:schemeClr val="bg1"/>
                        </a:solidFill>
                      </a:endParaRPr>
                    </a:p>
                  </a:txBody>
                  <a:tcPr marL="91421" marR="91421" marT="45661" marB="45661" anchor="ctr"/>
                </a:tc>
                <a:tc>
                  <a:txBody>
                    <a:bodyPr/>
                    <a:lstStyle/>
                    <a:p>
                      <a:pPr algn="ctr"/>
                      <a:r>
                        <a:rPr lang="en-GB" sz="1000" b="1" dirty="0" smtClean="0"/>
                        <a:t>South Coast</a:t>
                      </a:r>
                      <a:endParaRPr lang="en-GB" sz="1000" b="1" dirty="0">
                        <a:solidFill>
                          <a:schemeClr val="bg1"/>
                        </a:solidFill>
                      </a:endParaRPr>
                    </a:p>
                  </a:txBody>
                  <a:tcPr marL="91421" marR="91421" marT="45661" marB="45661" anchor="ctr"/>
                </a:tc>
                <a:tc>
                  <a:txBody>
                    <a:bodyPr/>
                    <a:lstStyle/>
                    <a:p>
                      <a:pPr algn="ctr"/>
                      <a:r>
                        <a:rPr lang="en-GB" sz="1000" b="1" dirty="0" smtClean="0"/>
                        <a:t>Bodmin/ Tamar Valley</a:t>
                      </a:r>
                      <a:endParaRPr lang="en-GB" sz="1000" b="1" dirty="0">
                        <a:solidFill>
                          <a:schemeClr val="bg1"/>
                        </a:solidFill>
                      </a:endParaRPr>
                    </a:p>
                  </a:txBody>
                  <a:tcPr marL="91421" marR="91421" marT="45661" marB="45661" anchor="ctr"/>
                </a:tc>
                <a:tc>
                  <a:txBody>
                    <a:bodyPr/>
                    <a:lstStyle/>
                    <a:p>
                      <a:pPr algn="ctr"/>
                      <a:r>
                        <a:rPr lang="en-GB" sz="1000" b="1" dirty="0" smtClean="0"/>
                        <a:t>Coastal</a:t>
                      </a:r>
                      <a:endParaRPr lang="en-GB" sz="1000" b="1" dirty="0">
                        <a:solidFill>
                          <a:schemeClr val="bg1"/>
                        </a:solidFill>
                      </a:endParaRPr>
                    </a:p>
                  </a:txBody>
                  <a:tcPr marL="91421" marR="91421" marT="45661" marB="45661" anchor="ctr"/>
                </a:tc>
                <a:tc>
                  <a:txBody>
                    <a:bodyPr/>
                    <a:lstStyle/>
                    <a:p>
                      <a:pPr algn="ctr"/>
                      <a:r>
                        <a:rPr lang="en-GB" sz="1000" b="1" dirty="0" smtClean="0"/>
                        <a:t>Urban</a:t>
                      </a:r>
                      <a:endParaRPr lang="en-GB" sz="1000" b="1" dirty="0">
                        <a:solidFill>
                          <a:schemeClr val="bg1"/>
                        </a:solidFill>
                      </a:endParaRPr>
                    </a:p>
                  </a:txBody>
                  <a:tcPr marL="91421" marR="91421" marT="45661" marB="45661" anchor="ctr"/>
                </a:tc>
                <a:tc>
                  <a:txBody>
                    <a:bodyPr/>
                    <a:lstStyle/>
                    <a:p>
                      <a:pPr algn="ctr"/>
                      <a:r>
                        <a:rPr lang="en-GB" sz="1000" b="1" dirty="0" smtClean="0"/>
                        <a:t>Rural</a:t>
                      </a:r>
                      <a:endParaRPr lang="en-GB" sz="1000" b="1" dirty="0">
                        <a:solidFill>
                          <a:schemeClr val="bg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396000">
                <a:tc>
                  <a:txBody>
                    <a:bodyPr/>
                    <a:lstStyle/>
                    <a:p>
                      <a:pPr marL="90488" indent="0" algn="l" fontAlgn="b"/>
                      <a:r>
                        <a:rPr lang="en-GB" sz="1100" b="0" i="0" u="none" strike="noStrike" dirty="0" smtClean="0">
                          <a:solidFill>
                            <a:srgbClr val="000000"/>
                          </a:solidFill>
                          <a:effectLst/>
                          <a:latin typeface="Calibri" panose="020F0502020204030204" pitchFamily="34" charset="0"/>
                        </a:rPr>
                        <a:t>Yes</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r>
              <a:tr h="396000">
                <a:tc>
                  <a:txBody>
                    <a:bodyPr/>
                    <a:lstStyle/>
                    <a:p>
                      <a:pPr marL="90488" indent="0" algn="l" fontAlgn="b"/>
                      <a:r>
                        <a:rPr lang="en-GB" sz="1100" b="0" i="0" u="none" strike="noStrike" dirty="0" smtClean="0">
                          <a:solidFill>
                            <a:srgbClr val="000000"/>
                          </a:solidFill>
                          <a:effectLst/>
                          <a:latin typeface="Calibri" panose="020F0502020204030204" pitchFamily="34" charset="0"/>
                        </a:rPr>
                        <a:t>No</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93%</a:t>
                      </a:r>
                    </a:p>
                  </a:txBody>
                  <a:tcPr marL="9525" marR="9525" marT="9525" marB="0" anchor="ctr"/>
                </a:tc>
              </a:tr>
            </a:tbl>
          </a:graphicData>
        </a:graphic>
      </p:graphicFrame>
      <p:sp>
        <p:nvSpPr>
          <p:cNvPr id="10" name="Rectangle 9"/>
          <p:cNvSpPr/>
          <p:nvPr/>
        </p:nvSpPr>
        <p:spPr>
          <a:xfrm>
            <a:off x="755576" y="1124743"/>
            <a:ext cx="936104" cy="3024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37642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505101"/>
            <a:ext cx="2133600" cy="365125"/>
          </a:xfrm>
        </p:spPr>
        <p:txBody>
          <a:bodyPr/>
          <a:lstStyle/>
          <a:p>
            <a:pPr>
              <a:defRPr/>
            </a:pPr>
            <a:fld id="{4933E92C-F695-4943-8349-606275C46AAF}" type="slidenum">
              <a:rPr lang="en-GB" altLang="en-US" sz="1000" smtClean="0">
                <a:latin typeface="+mn-lt"/>
              </a:rPr>
              <a:pPr>
                <a:defRPr/>
              </a:pPr>
              <a:t>47</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3283418420"/>
              </p:ext>
            </p:extLst>
          </p:nvPr>
        </p:nvGraphicFramePr>
        <p:xfrm>
          <a:off x="2843809" y="1124744"/>
          <a:ext cx="6133256"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nvPr>
        </p:nvGraphicFramePr>
        <p:xfrm>
          <a:off x="234852" y="4509617"/>
          <a:ext cx="8742213" cy="1995484"/>
        </p:xfrm>
        <a:graphic>
          <a:graphicData uri="http://schemas.openxmlformats.org/drawingml/2006/table">
            <a:tbl>
              <a:tblPr firstRow="1" bandRow="1">
                <a:tableStyleId>{7DF18680-E054-41AD-8BC1-D1AEF772440D}</a:tableStyleId>
              </a:tblPr>
              <a:tblGrid>
                <a:gridCol w="1443523"/>
                <a:gridCol w="811982"/>
                <a:gridCol w="857092"/>
                <a:gridCol w="741813"/>
                <a:gridCol w="741813"/>
                <a:gridCol w="766872"/>
                <a:gridCol w="719620"/>
                <a:gridCol w="676652"/>
                <a:gridCol w="630542"/>
                <a:gridCol w="630542"/>
                <a:gridCol w="721762"/>
              </a:tblGrid>
              <a:tr h="212204">
                <a:tc rowSpan="2">
                  <a:txBody>
                    <a:bodyPr/>
                    <a:lstStyle/>
                    <a:p>
                      <a:r>
                        <a:rPr lang="en-GB" sz="1100" dirty="0" smtClean="0">
                          <a:solidFill>
                            <a:schemeClr val="bg1"/>
                          </a:solidFill>
                        </a:rPr>
                        <a:t>Where did you purchase your rail ticket(s) for this visit to Cornwall?</a:t>
                      </a:r>
                      <a:endParaRPr lang="en-GB" sz="1100" dirty="0">
                        <a:solidFill>
                          <a:schemeClr val="bg1"/>
                        </a:solidFill>
                      </a:endParaRPr>
                    </a:p>
                  </a:txBody>
                  <a:tcPr marL="91421" marR="91421" marT="45661" marB="45661" anchor="ctr"/>
                </a:tc>
                <a:tc>
                  <a:txBody>
                    <a:bodyPr/>
                    <a:lstStyle/>
                    <a:p>
                      <a:pPr algn="ctr"/>
                      <a:r>
                        <a:rPr lang="en-GB" sz="1100" dirty="0" smtClean="0"/>
                        <a:t>Period</a:t>
                      </a:r>
                      <a:endParaRPr lang="en-GB" sz="1100" dirty="0">
                        <a:solidFill>
                          <a:schemeClr val="bg1"/>
                        </a:solidFill>
                      </a:endParaRPr>
                    </a:p>
                  </a:txBody>
                  <a:tcPr marL="91421" marR="91421" marT="45661" marB="45661"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540000">
                <a:tc vMerge="1">
                  <a:txBody>
                    <a:bodyPr/>
                    <a:lstStyle/>
                    <a:p>
                      <a:endParaRPr lang="en-GB" sz="1400" dirty="0">
                        <a:solidFill>
                          <a:schemeClr val="bg1"/>
                        </a:solidFill>
                      </a:endParaRPr>
                    </a:p>
                  </a:txBody>
                  <a:tcPr marL="91433" marR="91433" marT="45656" marB="45656" anchor="ctr"/>
                </a:tc>
                <a:tc>
                  <a:txBody>
                    <a:bodyPr/>
                    <a:lstStyle/>
                    <a:p>
                      <a:pPr algn="ctr"/>
                      <a:r>
                        <a:rPr lang="en-GB" sz="1000" b="1" dirty="0" smtClean="0">
                          <a:solidFill>
                            <a:schemeClr val="tx1"/>
                          </a:solidFill>
                        </a:rPr>
                        <a:t>2016/17</a:t>
                      </a:r>
                      <a:endParaRPr lang="en-GB" sz="1000" b="1" dirty="0">
                        <a:solidFill>
                          <a:schemeClr val="tx1"/>
                        </a:solidFill>
                      </a:endParaRPr>
                    </a:p>
                  </a:txBody>
                  <a:tcPr marL="91421" marR="91421" marT="45661" marB="45661" anchor="ctr"/>
                </a:tc>
                <a:tc>
                  <a:txBody>
                    <a:bodyPr/>
                    <a:lstStyle/>
                    <a:p>
                      <a:pPr algn="ctr"/>
                      <a:r>
                        <a:rPr lang="en-GB" sz="1000" b="1" dirty="0" smtClean="0"/>
                        <a:t>West Cornwall</a:t>
                      </a:r>
                      <a:endParaRPr lang="en-GB" sz="1000" b="1" dirty="0">
                        <a:solidFill>
                          <a:schemeClr val="bg1"/>
                        </a:solidFill>
                      </a:endParaRPr>
                    </a:p>
                  </a:txBody>
                  <a:tcPr marL="91421" marR="91421" marT="45661" marB="45661" anchor="ctr"/>
                </a:tc>
                <a:tc>
                  <a:txBody>
                    <a:bodyPr/>
                    <a:lstStyle/>
                    <a:p>
                      <a:pPr algn="ctr"/>
                      <a:r>
                        <a:rPr lang="en-GB" sz="1000" b="1" dirty="0" smtClean="0"/>
                        <a:t>North Coast</a:t>
                      </a:r>
                      <a:endParaRPr lang="en-GB" sz="1000" b="1" dirty="0">
                        <a:solidFill>
                          <a:schemeClr val="bg1"/>
                        </a:solidFill>
                      </a:endParaRPr>
                    </a:p>
                  </a:txBody>
                  <a:tcPr marL="91421" marR="91421" marT="45661" marB="45661" anchor="ctr"/>
                </a:tc>
                <a:tc>
                  <a:txBody>
                    <a:bodyPr/>
                    <a:lstStyle/>
                    <a:p>
                      <a:pPr algn="ctr"/>
                      <a:r>
                        <a:rPr lang="en-GB" sz="1000" b="1" dirty="0" smtClean="0"/>
                        <a:t>South Coast</a:t>
                      </a:r>
                      <a:endParaRPr lang="en-GB" sz="1000" b="1" dirty="0">
                        <a:solidFill>
                          <a:schemeClr val="bg1"/>
                        </a:solidFill>
                      </a:endParaRPr>
                    </a:p>
                  </a:txBody>
                  <a:tcPr marL="91421" marR="91421" marT="45661" marB="45661" anchor="ctr"/>
                </a:tc>
                <a:tc>
                  <a:txBody>
                    <a:bodyPr/>
                    <a:lstStyle/>
                    <a:p>
                      <a:pPr algn="ctr"/>
                      <a:r>
                        <a:rPr lang="en-GB" sz="1000" b="1" dirty="0" smtClean="0"/>
                        <a:t>Bodmin/ Tamar Valley</a:t>
                      </a:r>
                      <a:endParaRPr lang="en-GB" sz="1000" b="1" dirty="0">
                        <a:solidFill>
                          <a:schemeClr val="bg1"/>
                        </a:solidFill>
                      </a:endParaRPr>
                    </a:p>
                  </a:txBody>
                  <a:tcPr marL="91421" marR="91421" marT="45661" marB="45661" anchor="ctr"/>
                </a:tc>
                <a:tc>
                  <a:txBody>
                    <a:bodyPr/>
                    <a:lstStyle/>
                    <a:p>
                      <a:pPr algn="ctr"/>
                      <a:r>
                        <a:rPr lang="en-GB" sz="1000" b="1" dirty="0" smtClean="0"/>
                        <a:t>Coastal</a:t>
                      </a:r>
                      <a:endParaRPr lang="en-GB" sz="1000" b="1" dirty="0">
                        <a:solidFill>
                          <a:schemeClr val="bg1"/>
                        </a:solidFill>
                      </a:endParaRPr>
                    </a:p>
                  </a:txBody>
                  <a:tcPr marL="91421" marR="91421" marT="45661" marB="45661" anchor="ctr"/>
                </a:tc>
                <a:tc>
                  <a:txBody>
                    <a:bodyPr/>
                    <a:lstStyle/>
                    <a:p>
                      <a:pPr algn="ctr"/>
                      <a:r>
                        <a:rPr lang="en-GB" sz="1000" b="1" dirty="0" smtClean="0"/>
                        <a:t>Urban</a:t>
                      </a:r>
                      <a:endParaRPr lang="en-GB" sz="1000" b="1" dirty="0">
                        <a:solidFill>
                          <a:schemeClr val="bg1"/>
                        </a:solidFill>
                      </a:endParaRPr>
                    </a:p>
                  </a:txBody>
                  <a:tcPr marL="91421" marR="91421" marT="45661" marB="45661" anchor="ctr"/>
                </a:tc>
                <a:tc>
                  <a:txBody>
                    <a:bodyPr/>
                    <a:lstStyle/>
                    <a:p>
                      <a:pPr algn="ctr"/>
                      <a:r>
                        <a:rPr lang="en-GB" sz="1000" b="1" dirty="0" smtClean="0"/>
                        <a:t>Rural</a:t>
                      </a:r>
                      <a:endParaRPr lang="en-GB" sz="1000" b="1" dirty="0">
                        <a:solidFill>
                          <a:schemeClr val="bg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396000">
                <a:tc>
                  <a:txBody>
                    <a:bodyPr/>
                    <a:lstStyle/>
                    <a:p>
                      <a:pPr marL="85725" indent="0" algn="l" fontAlgn="b"/>
                      <a:r>
                        <a:rPr lang="en-GB" sz="1100" b="0" i="0" u="none" strike="noStrike" dirty="0">
                          <a:solidFill>
                            <a:srgbClr val="000000"/>
                          </a:solidFill>
                          <a:effectLst/>
                          <a:latin typeface="Calibri" panose="020F0502020204030204" pitchFamily="34" charset="0"/>
                        </a:rPr>
                        <a:t>Online </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71%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73%</a:t>
                      </a:r>
                    </a:p>
                  </a:txBody>
                  <a:tcPr marL="9525" marR="9525" marT="9525" marB="0" anchor="ctr"/>
                </a:tc>
              </a:tr>
              <a:tr h="396000">
                <a:tc>
                  <a:txBody>
                    <a:bodyPr/>
                    <a:lstStyle/>
                    <a:p>
                      <a:pPr marL="85725" indent="0" algn="l" fontAlgn="b"/>
                      <a:r>
                        <a:rPr lang="en-GB" sz="1100" b="0" i="0" u="none" strike="noStrike" dirty="0">
                          <a:solidFill>
                            <a:srgbClr val="000000"/>
                          </a:solidFill>
                          <a:effectLst/>
                          <a:latin typeface="Calibri" panose="020F0502020204030204" pitchFamily="34" charset="0"/>
                        </a:rPr>
                        <a:t>At my local rail station</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25%</a:t>
                      </a:r>
                    </a:p>
                  </a:txBody>
                  <a:tcPr marL="9525" marR="9525" marT="9525" marB="0" anchor="ctr"/>
                </a:tc>
              </a:tr>
              <a:tr h="396000">
                <a:tc>
                  <a:txBody>
                    <a:bodyPr/>
                    <a:lstStyle/>
                    <a:p>
                      <a:pPr marL="85725" indent="0" algn="l" fontAlgn="b"/>
                      <a:r>
                        <a:rPr lang="en-GB" sz="1100" b="0" i="0" u="none" strike="noStrike" dirty="0">
                          <a:solidFill>
                            <a:srgbClr val="000000"/>
                          </a:solidFill>
                          <a:effectLst/>
                          <a:latin typeface="Calibri" panose="020F0502020204030204" pitchFamily="34" charset="0"/>
                        </a:rPr>
                        <a:t>Other </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r>
            </a:tbl>
          </a:graphicData>
        </a:graphic>
      </p:graphicFrame>
      <p:sp>
        <p:nvSpPr>
          <p:cNvPr id="8" name="TextBox 7"/>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Rail ticket sales are typically through online channels</a:t>
            </a:r>
            <a:endParaRPr lang="en-GB" sz="2700" dirty="0">
              <a:solidFill>
                <a:schemeClr val="accent5"/>
              </a:solidFill>
              <a:latin typeface="+mn-lt"/>
            </a:endParaRPr>
          </a:p>
        </p:txBody>
      </p:sp>
      <p:sp>
        <p:nvSpPr>
          <p:cNvPr id="9" name="TextBox 8"/>
          <p:cNvSpPr txBox="1"/>
          <p:nvPr/>
        </p:nvSpPr>
        <p:spPr>
          <a:xfrm>
            <a:off x="227460" y="980728"/>
            <a:ext cx="2523181" cy="3939540"/>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Tickets for train journeys were purchased online by 71% of rail users.</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r>
              <a:rPr lang="en-GB" sz="1400" dirty="0" smtClean="0">
                <a:latin typeface="+mn-lt"/>
              </a:rPr>
              <a:t>The Trainline and GWR websites were the most popular for online ticket purchasing.</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a:latin typeface="+mn-lt"/>
              </a:rPr>
              <a:t>Data is provided across analysis segments, however, care should be taken when interpreting the results due to the small sample sizes involved. </a:t>
            </a: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p:txBody>
      </p:sp>
      <p:sp>
        <p:nvSpPr>
          <p:cNvPr id="7" name="Rectangle 6"/>
          <p:cNvSpPr/>
          <p:nvPr/>
        </p:nvSpPr>
        <p:spPr>
          <a:xfrm>
            <a:off x="3563888" y="1268760"/>
            <a:ext cx="1036528" cy="26642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34731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99792" y="6492874"/>
            <a:ext cx="2133600" cy="365125"/>
          </a:xfrm>
        </p:spPr>
        <p:txBody>
          <a:bodyPr/>
          <a:lstStyle/>
          <a:p>
            <a:pPr>
              <a:defRPr/>
            </a:pPr>
            <a:fld id="{43ADCB67-17D6-452C-9A49-7CCCF4EDA882}" type="slidenum">
              <a:rPr lang="en-GB" altLang="en-US" sz="1000" smtClean="0">
                <a:latin typeface="+mn-lt"/>
              </a:rPr>
              <a:pPr>
                <a:defRPr/>
              </a:pPr>
              <a:t>48</a:t>
            </a:fld>
            <a:endParaRPr lang="en-GB" altLang="en-US" sz="1000" dirty="0">
              <a:latin typeface="+mn-lt"/>
            </a:endParaRPr>
          </a:p>
        </p:txBody>
      </p:sp>
      <p:graphicFrame>
        <p:nvGraphicFramePr>
          <p:cNvPr id="3" name="Chart 4"/>
          <p:cNvGraphicFramePr>
            <a:graphicFrameLocks/>
          </p:cNvGraphicFramePr>
          <p:nvPr>
            <p:extLst/>
          </p:nvPr>
        </p:nvGraphicFramePr>
        <p:xfrm>
          <a:off x="247183" y="745893"/>
          <a:ext cx="5688756" cy="33180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81395877"/>
              </p:ext>
            </p:extLst>
          </p:nvPr>
        </p:nvGraphicFramePr>
        <p:xfrm>
          <a:off x="222275" y="4259047"/>
          <a:ext cx="8742213" cy="2292340"/>
        </p:xfrm>
        <a:graphic>
          <a:graphicData uri="http://schemas.openxmlformats.org/drawingml/2006/table">
            <a:tbl>
              <a:tblPr firstRow="1" bandRow="1">
                <a:tableStyleId>{7DF18680-E054-41AD-8BC1-D1AEF772440D}</a:tableStyleId>
              </a:tblPr>
              <a:tblGrid>
                <a:gridCol w="1443523"/>
                <a:gridCol w="811982"/>
                <a:gridCol w="857092"/>
                <a:gridCol w="741813"/>
                <a:gridCol w="741813"/>
                <a:gridCol w="766872"/>
                <a:gridCol w="719620"/>
                <a:gridCol w="676652"/>
                <a:gridCol w="630542"/>
                <a:gridCol w="630542"/>
                <a:gridCol w="721762"/>
              </a:tblGrid>
              <a:tr h="214757">
                <a:tc rowSpan="2">
                  <a:txBody>
                    <a:bodyPr/>
                    <a:lstStyle/>
                    <a:p>
                      <a:r>
                        <a:rPr lang="en-GB" sz="1100" dirty="0" smtClean="0">
                          <a:solidFill>
                            <a:schemeClr val="bg1"/>
                          </a:solidFill>
                        </a:rPr>
                        <a:t>How far in advance did you book /plan your travel arrangements for this visit to Cornwall?</a:t>
                      </a:r>
                      <a:endParaRPr lang="en-GB" sz="1100" dirty="0">
                        <a:solidFill>
                          <a:schemeClr val="bg1"/>
                        </a:solidFill>
                      </a:endParaRPr>
                    </a:p>
                  </a:txBody>
                  <a:tcPr marL="91421" marR="91421" marT="45661" marB="45661" anchor="ctr"/>
                </a:tc>
                <a:tc>
                  <a:txBody>
                    <a:bodyPr/>
                    <a:lstStyle/>
                    <a:p>
                      <a:pPr algn="ctr"/>
                      <a:r>
                        <a:rPr lang="en-GB" sz="1100" dirty="0" smtClean="0"/>
                        <a:t>Period</a:t>
                      </a:r>
                      <a:endParaRPr lang="en-GB" sz="1100" dirty="0">
                        <a:solidFill>
                          <a:schemeClr val="bg1"/>
                        </a:solidFill>
                      </a:endParaRPr>
                    </a:p>
                  </a:txBody>
                  <a:tcPr marL="91421" marR="91421" marT="45661" marB="45661"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454889">
                <a:tc vMerge="1">
                  <a:txBody>
                    <a:bodyPr/>
                    <a:lstStyle/>
                    <a:p>
                      <a:endParaRPr lang="en-GB" sz="1400" dirty="0">
                        <a:solidFill>
                          <a:schemeClr val="bg1"/>
                        </a:solidFill>
                      </a:endParaRPr>
                    </a:p>
                  </a:txBody>
                  <a:tcPr marL="91433" marR="91433" marT="45656" marB="45656" anchor="ctr"/>
                </a:tc>
                <a:tc>
                  <a:txBody>
                    <a:bodyPr/>
                    <a:lstStyle/>
                    <a:p>
                      <a:pPr algn="ctr"/>
                      <a:r>
                        <a:rPr lang="en-GB" sz="1000" b="1" dirty="0" smtClean="0">
                          <a:solidFill>
                            <a:schemeClr val="tx1"/>
                          </a:solidFill>
                        </a:rPr>
                        <a:t>2016/17</a:t>
                      </a:r>
                      <a:endParaRPr lang="en-GB" sz="1000" b="1" dirty="0">
                        <a:solidFill>
                          <a:schemeClr val="tx1"/>
                        </a:solidFill>
                      </a:endParaRPr>
                    </a:p>
                  </a:txBody>
                  <a:tcPr marL="91421" marR="91421" marT="45661" marB="45661" anchor="ctr"/>
                </a:tc>
                <a:tc>
                  <a:txBody>
                    <a:bodyPr/>
                    <a:lstStyle/>
                    <a:p>
                      <a:pPr algn="ctr"/>
                      <a:r>
                        <a:rPr lang="en-GB" sz="1000" b="1" dirty="0" smtClean="0"/>
                        <a:t>West Cornwall</a:t>
                      </a:r>
                      <a:endParaRPr lang="en-GB" sz="1000" b="1" dirty="0">
                        <a:solidFill>
                          <a:schemeClr val="bg1"/>
                        </a:solidFill>
                      </a:endParaRPr>
                    </a:p>
                  </a:txBody>
                  <a:tcPr marL="91421" marR="91421" marT="45661" marB="45661" anchor="ctr"/>
                </a:tc>
                <a:tc>
                  <a:txBody>
                    <a:bodyPr/>
                    <a:lstStyle/>
                    <a:p>
                      <a:pPr algn="ctr"/>
                      <a:r>
                        <a:rPr lang="en-GB" sz="1000" b="1" dirty="0" smtClean="0"/>
                        <a:t>North Coast</a:t>
                      </a:r>
                      <a:endParaRPr lang="en-GB" sz="1000" b="1" dirty="0">
                        <a:solidFill>
                          <a:schemeClr val="bg1"/>
                        </a:solidFill>
                      </a:endParaRPr>
                    </a:p>
                  </a:txBody>
                  <a:tcPr marL="91421" marR="91421" marT="45661" marB="45661" anchor="ctr"/>
                </a:tc>
                <a:tc>
                  <a:txBody>
                    <a:bodyPr/>
                    <a:lstStyle/>
                    <a:p>
                      <a:pPr algn="ctr"/>
                      <a:r>
                        <a:rPr lang="en-GB" sz="1000" b="1" dirty="0" smtClean="0"/>
                        <a:t>South Coast</a:t>
                      </a:r>
                      <a:endParaRPr lang="en-GB" sz="1000" b="1" dirty="0">
                        <a:solidFill>
                          <a:schemeClr val="bg1"/>
                        </a:solidFill>
                      </a:endParaRPr>
                    </a:p>
                  </a:txBody>
                  <a:tcPr marL="91421" marR="91421" marT="45661" marB="45661" anchor="ctr"/>
                </a:tc>
                <a:tc>
                  <a:txBody>
                    <a:bodyPr/>
                    <a:lstStyle/>
                    <a:p>
                      <a:pPr algn="ctr"/>
                      <a:r>
                        <a:rPr lang="en-GB" sz="1000" b="1" dirty="0" smtClean="0"/>
                        <a:t>Bodmin/ Tamar Valley</a:t>
                      </a:r>
                      <a:endParaRPr lang="en-GB" sz="1000" b="1" dirty="0">
                        <a:solidFill>
                          <a:schemeClr val="bg1"/>
                        </a:solidFill>
                      </a:endParaRPr>
                    </a:p>
                  </a:txBody>
                  <a:tcPr marL="91421" marR="91421" marT="45661" marB="45661" anchor="ctr"/>
                </a:tc>
                <a:tc>
                  <a:txBody>
                    <a:bodyPr/>
                    <a:lstStyle/>
                    <a:p>
                      <a:pPr algn="ctr"/>
                      <a:r>
                        <a:rPr lang="en-GB" sz="1000" b="1" dirty="0" smtClean="0"/>
                        <a:t>Coastal</a:t>
                      </a:r>
                      <a:endParaRPr lang="en-GB" sz="1000" b="1" dirty="0">
                        <a:solidFill>
                          <a:schemeClr val="bg1"/>
                        </a:solidFill>
                      </a:endParaRPr>
                    </a:p>
                  </a:txBody>
                  <a:tcPr marL="91421" marR="91421" marT="45661" marB="45661" anchor="ctr"/>
                </a:tc>
                <a:tc>
                  <a:txBody>
                    <a:bodyPr/>
                    <a:lstStyle/>
                    <a:p>
                      <a:pPr algn="ctr"/>
                      <a:r>
                        <a:rPr lang="en-GB" sz="1000" b="1" dirty="0" smtClean="0"/>
                        <a:t>Urban</a:t>
                      </a:r>
                      <a:endParaRPr lang="en-GB" sz="1000" b="1" dirty="0">
                        <a:solidFill>
                          <a:schemeClr val="bg1"/>
                        </a:solidFill>
                      </a:endParaRPr>
                    </a:p>
                  </a:txBody>
                  <a:tcPr marL="91421" marR="91421" marT="45661" marB="45661" anchor="ctr"/>
                </a:tc>
                <a:tc>
                  <a:txBody>
                    <a:bodyPr/>
                    <a:lstStyle/>
                    <a:p>
                      <a:pPr algn="ctr"/>
                      <a:r>
                        <a:rPr lang="en-GB" sz="1000" b="1" dirty="0" smtClean="0"/>
                        <a:t>Rural</a:t>
                      </a:r>
                      <a:endParaRPr lang="en-GB" sz="1000" b="1" dirty="0">
                        <a:solidFill>
                          <a:schemeClr val="bg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328403">
                <a:tc>
                  <a:txBody>
                    <a:bodyPr/>
                    <a:lstStyle/>
                    <a:p>
                      <a:pPr marL="85725" indent="0" algn="l" fontAlgn="b"/>
                      <a:r>
                        <a:rPr lang="en-GB" sz="1100" b="0" i="0" u="none" strike="noStrike" dirty="0">
                          <a:solidFill>
                            <a:srgbClr val="000000"/>
                          </a:solidFill>
                          <a:effectLst/>
                          <a:latin typeface="Calibri" panose="020F0502020204030204" pitchFamily="34" charset="0"/>
                        </a:rPr>
                        <a:t>Within the last month</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58%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57%</a:t>
                      </a:r>
                    </a:p>
                  </a:txBody>
                  <a:tcPr marL="9525" marR="9525" marT="9525" marB="0" anchor="ctr"/>
                </a:tc>
              </a:tr>
              <a:tr h="328403">
                <a:tc>
                  <a:txBody>
                    <a:bodyPr/>
                    <a:lstStyle/>
                    <a:p>
                      <a:pPr marL="85725" indent="0" algn="l" fontAlgn="b"/>
                      <a:r>
                        <a:rPr lang="en-GB" sz="1100" b="0" i="0" u="none" strike="noStrike" dirty="0">
                          <a:solidFill>
                            <a:srgbClr val="000000"/>
                          </a:solidFill>
                          <a:effectLst/>
                          <a:latin typeface="Calibri" panose="020F0502020204030204" pitchFamily="34" charset="0"/>
                        </a:rPr>
                        <a:t>Within the last 6 months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38%</a:t>
                      </a:r>
                    </a:p>
                  </a:txBody>
                  <a:tcPr marL="9525" marR="9525" marT="9525" marB="0" anchor="ctr"/>
                </a:tc>
              </a:tr>
              <a:tr h="328403">
                <a:tc>
                  <a:txBody>
                    <a:bodyPr/>
                    <a:lstStyle/>
                    <a:p>
                      <a:pPr marL="85725" indent="0" algn="l" fontAlgn="b"/>
                      <a:r>
                        <a:rPr lang="en-GB" sz="1100" b="0" i="0" u="none" strike="noStrike" dirty="0">
                          <a:solidFill>
                            <a:srgbClr val="000000"/>
                          </a:solidFill>
                          <a:effectLst/>
                          <a:latin typeface="Calibri" panose="020F0502020204030204" pitchFamily="34" charset="0"/>
                        </a:rPr>
                        <a:t>Between 6 and 12 months ago</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r>
              <a:tr h="328403">
                <a:tc>
                  <a:txBody>
                    <a:bodyPr/>
                    <a:lstStyle/>
                    <a:p>
                      <a:pPr marL="85725" indent="0" algn="l" fontAlgn="b"/>
                      <a:r>
                        <a:rPr lang="en-GB" sz="1100" b="0" i="0" u="none" strike="noStrike" dirty="0">
                          <a:solidFill>
                            <a:srgbClr val="000000"/>
                          </a:solidFill>
                          <a:effectLst/>
                          <a:latin typeface="Calibri" panose="020F0502020204030204" pitchFamily="34" charset="0"/>
                        </a:rPr>
                        <a:t>More than 12 </a:t>
                      </a:r>
                      <a:r>
                        <a:rPr lang="en-GB" sz="1100" b="0" i="0" u="none" strike="noStrike" dirty="0" smtClean="0">
                          <a:solidFill>
                            <a:srgbClr val="000000"/>
                          </a:solidFill>
                          <a:effectLst/>
                          <a:latin typeface="Calibri" panose="020F0502020204030204" pitchFamily="34" charset="0"/>
                        </a:rPr>
                        <a:t>months </a:t>
                      </a:r>
                      <a:r>
                        <a:rPr lang="en-GB" sz="1100" b="0" i="0" u="none" strike="noStrike" dirty="0">
                          <a:solidFill>
                            <a:srgbClr val="000000"/>
                          </a:solidFill>
                          <a:effectLst/>
                          <a:latin typeface="Calibri" panose="020F0502020204030204" pitchFamily="34" charset="0"/>
                        </a:rPr>
                        <a:t>ago</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r>
            </a:tbl>
          </a:graphicData>
        </a:graphic>
      </p:graphicFrame>
      <p:sp>
        <p:nvSpPr>
          <p:cNvPr id="8" name="TextBox 7"/>
          <p:cNvSpPr txBox="1"/>
          <p:nvPr/>
        </p:nvSpPr>
        <p:spPr>
          <a:xfrm>
            <a:off x="0" y="42914"/>
            <a:ext cx="9144000" cy="507831"/>
          </a:xfrm>
          <a:prstGeom prst="rect">
            <a:avLst/>
          </a:prstGeom>
          <a:noFill/>
        </p:spPr>
        <p:txBody>
          <a:bodyPr wrap="square" rtlCol="0">
            <a:spAutoFit/>
          </a:bodyPr>
          <a:lstStyle/>
          <a:p>
            <a:pPr algn="ctr"/>
            <a:r>
              <a:rPr lang="en-GB" sz="2700" dirty="0" smtClean="0">
                <a:solidFill>
                  <a:schemeClr val="accent5"/>
                </a:solidFill>
                <a:latin typeface="+mn-lt"/>
              </a:rPr>
              <a:t>Over half of rail users booked tickets within a month of travel</a:t>
            </a:r>
            <a:endParaRPr lang="en-GB" sz="2700" dirty="0">
              <a:solidFill>
                <a:schemeClr val="accent5"/>
              </a:solidFill>
              <a:latin typeface="+mn-lt"/>
            </a:endParaRPr>
          </a:p>
        </p:txBody>
      </p:sp>
      <p:sp>
        <p:nvSpPr>
          <p:cNvPr id="9" name="TextBox 8"/>
          <p:cNvSpPr txBox="1"/>
          <p:nvPr/>
        </p:nvSpPr>
        <p:spPr>
          <a:xfrm>
            <a:off x="6012160" y="745893"/>
            <a:ext cx="2952328" cy="3170099"/>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58% of rail users booked their travel arrangements within a month of visiting the county and a further 37% booked within six months prior to visiting.</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The relatively large proportion booking at short notice may possibly be a reflection of options available for purchasing advance tickets or perhaps visitors shopping for the best pricing options.</a:t>
            </a:r>
          </a:p>
          <a:p>
            <a:pPr marL="285750" indent="-285750">
              <a:buFont typeface="Arial" panose="020B0604020202020204" pitchFamily="34" charset="0"/>
              <a:buChar char="•"/>
            </a:pPr>
            <a:endParaRPr lang="en-GB" dirty="0">
              <a:latin typeface="+mn-lt"/>
            </a:endParaRPr>
          </a:p>
        </p:txBody>
      </p:sp>
      <p:sp>
        <p:nvSpPr>
          <p:cNvPr id="7" name="Rectangle 6"/>
          <p:cNvSpPr/>
          <p:nvPr/>
        </p:nvSpPr>
        <p:spPr>
          <a:xfrm>
            <a:off x="755576" y="2568547"/>
            <a:ext cx="5040559" cy="5724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45199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92875"/>
            <a:ext cx="2133600" cy="365125"/>
          </a:xfrm>
        </p:spPr>
        <p:txBody>
          <a:bodyPr/>
          <a:lstStyle/>
          <a:p>
            <a:pPr>
              <a:defRPr/>
            </a:pPr>
            <a:fld id="{76D95A9D-2E01-4B8D-9D8B-4B9D7B5C0CD1}" type="slidenum">
              <a:rPr lang="en-GB" altLang="en-US" sz="1000" smtClean="0">
                <a:latin typeface="+mn-lt"/>
              </a:rPr>
              <a:pPr>
                <a:defRPr/>
              </a:pPr>
              <a:t>49</a:t>
            </a:fld>
            <a:endParaRPr lang="en-GB" altLang="en-US" sz="1000" dirty="0">
              <a:latin typeface="+mn-lt"/>
            </a:endParaRPr>
          </a:p>
        </p:txBody>
      </p:sp>
      <p:graphicFrame>
        <p:nvGraphicFramePr>
          <p:cNvPr id="3" name="Chart 4"/>
          <p:cNvGraphicFramePr>
            <a:graphicFrameLocks/>
          </p:cNvGraphicFramePr>
          <p:nvPr>
            <p:extLst/>
          </p:nvPr>
        </p:nvGraphicFramePr>
        <p:xfrm>
          <a:off x="2915692" y="1052736"/>
          <a:ext cx="5976789" cy="3647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nvPr>
        </p:nvGraphicFramePr>
        <p:xfrm>
          <a:off x="150268" y="4834654"/>
          <a:ext cx="8742213" cy="1889162"/>
        </p:xfrm>
        <a:graphic>
          <a:graphicData uri="http://schemas.openxmlformats.org/drawingml/2006/table">
            <a:tbl>
              <a:tblPr firstRow="1" bandRow="1">
                <a:tableStyleId>{7DF18680-E054-41AD-8BC1-D1AEF772440D}</a:tableStyleId>
              </a:tblPr>
              <a:tblGrid>
                <a:gridCol w="1443523"/>
                <a:gridCol w="811982"/>
                <a:gridCol w="857092"/>
                <a:gridCol w="741813"/>
                <a:gridCol w="741813"/>
                <a:gridCol w="766872"/>
                <a:gridCol w="719620"/>
                <a:gridCol w="676652"/>
                <a:gridCol w="630542"/>
                <a:gridCol w="630542"/>
                <a:gridCol w="721762"/>
              </a:tblGrid>
              <a:tr h="212204">
                <a:tc rowSpan="2">
                  <a:txBody>
                    <a:bodyPr/>
                    <a:lstStyle/>
                    <a:p>
                      <a:r>
                        <a:rPr lang="en-GB" sz="1100" dirty="0" smtClean="0"/>
                        <a:t>Do you know about the Pullman restaurant available on Great Western Railway (GWR) trains?</a:t>
                      </a:r>
                      <a:endParaRPr lang="en-GB" sz="1100" dirty="0">
                        <a:solidFill>
                          <a:schemeClr val="bg1"/>
                        </a:solidFill>
                      </a:endParaRPr>
                    </a:p>
                  </a:txBody>
                  <a:tcPr marL="91421" marR="91421" marT="45661" marB="45661" anchor="ctr"/>
                </a:tc>
                <a:tc>
                  <a:txBody>
                    <a:bodyPr/>
                    <a:lstStyle/>
                    <a:p>
                      <a:pPr algn="ctr"/>
                      <a:r>
                        <a:rPr lang="en-GB" sz="1100" dirty="0" smtClean="0"/>
                        <a:t>Period</a:t>
                      </a:r>
                      <a:endParaRPr lang="en-GB" sz="1100" dirty="0">
                        <a:solidFill>
                          <a:schemeClr val="bg1"/>
                        </a:solidFill>
                      </a:endParaRPr>
                    </a:p>
                  </a:txBody>
                  <a:tcPr marL="91421" marR="91421" marT="45661" marB="45661"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540000">
                <a:tc vMerge="1">
                  <a:txBody>
                    <a:bodyPr/>
                    <a:lstStyle/>
                    <a:p>
                      <a:endParaRPr lang="en-GB" sz="1400" dirty="0">
                        <a:solidFill>
                          <a:schemeClr val="bg1"/>
                        </a:solidFill>
                      </a:endParaRPr>
                    </a:p>
                  </a:txBody>
                  <a:tcPr marL="91433" marR="91433" marT="45656" marB="45656" anchor="ctr"/>
                </a:tc>
                <a:tc>
                  <a:txBody>
                    <a:bodyPr/>
                    <a:lstStyle/>
                    <a:p>
                      <a:pPr algn="ctr"/>
                      <a:r>
                        <a:rPr lang="en-GB" sz="1000" b="1" dirty="0" smtClean="0">
                          <a:solidFill>
                            <a:schemeClr val="tx1"/>
                          </a:solidFill>
                        </a:rPr>
                        <a:t>2016/17</a:t>
                      </a:r>
                      <a:endParaRPr lang="en-GB" sz="1000" b="1" dirty="0">
                        <a:solidFill>
                          <a:schemeClr val="tx1"/>
                        </a:solidFill>
                      </a:endParaRPr>
                    </a:p>
                  </a:txBody>
                  <a:tcPr marL="91421" marR="91421" marT="45661" marB="45661" anchor="ctr"/>
                </a:tc>
                <a:tc>
                  <a:txBody>
                    <a:bodyPr/>
                    <a:lstStyle/>
                    <a:p>
                      <a:pPr algn="ctr"/>
                      <a:r>
                        <a:rPr lang="en-GB" sz="1000" b="1" dirty="0" smtClean="0"/>
                        <a:t>West Cornwall</a:t>
                      </a:r>
                      <a:endParaRPr lang="en-GB" sz="1000" b="1" dirty="0">
                        <a:solidFill>
                          <a:schemeClr val="bg1"/>
                        </a:solidFill>
                      </a:endParaRPr>
                    </a:p>
                  </a:txBody>
                  <a:tcPr marL="91421" marR="91421" marT="45661" marB="45661" anchor="ctr"/>
                </a:tc>
                <a:tc>
                  <a:txBody>
                    <a:bodyPr/>
                    <a:lstStyle/>
                    <a:p>
                      <a:pPr algn="ctr"/>
                      <a:r>
                        <a:rPr lang="en-GB" sz="1000" b="1" dirty="0" smtClean="0"/>
                        <a:t>North Coast</a:t>
                      </a:r>
                      <a:endParaRPr lang="en-GB" sz="1000" b="1" dirty="0">
                        <a:solidFill>
                          <a:schemeClr val="bg1"/>
                        </a:solidFill>
                      </a:endParaRPr>
                    </a:p>
                  </a:txBody>
                  <a:tcPr marL="91421" marR="91421" marT="45661" marB="45661" anchor="ctr"/>
                </a:tc>
                <a:tc>
                  <a:txBody>
                    <a:bodyPr/>
                    <a:lstStyle/>
                    <a:p>
                      <a:pPr algn="ctr"/>
                      <a:r>
                        <a:rPr lang="en-GB" sz="1000" b="1" dirty="0" smtClean="0"/>
                        <a:t>South Coast</a:t>
                      </a:r>
                      <a:endParaRPr lang="en-GB" sz="1000" b="1" dirty="0">
                        <a:solidFill>
                          <a:schemeClr val="bg1"/>
                        </a:solidFill>
                      </a:endParaRPr>
                    </a:p>
                  </a:txBody>
                  <a:tcPr marL="91421" marR="91421" marT="45661" marB="45661" anchor="ctr"/>
                </a:tc>
                <a:tc>
                  <a:txBody>
                    <a:bodyPr/>
                    <a:lstStyle/>
                    <a:p>
                      <a:pPr algn="ctr"/>
                      <a:r>
                        <a:rPr lang="en-GB" sz="1000" b="1" dirty="0" smtClean="0"/>
                        <a:t>Bodmin/ Tamar Valley</a:t>
                      </a:r>
                      <a:endParaRPr lang="en-GB" sz="1000" b="1" dirty="0">
                        <a:solidFill>
                          <a:schemeClr val="bg1"/>
                        </a:solidFill>
                      </a:endParaRPr>
                    </a:p>
                  </a:txBody>
                  <a:tcPr marL="91421" marR="91421" marT="45661" marB="45661" anchor="ctr"/>
                </a:tc>
                <a:tc>
                  <a:txBody>
                    <a:bodyPr/>
                    <a:lstStyle/>
                    <a:p>
                      <a:pPr algn="ctr"/>
                      <a:r>
                        <a:rPr lang="en-GB" sz="1000" b="1" dirty="0" smtClean="0"/>
                        <a:t>Coastal</a:t>
                      </a:r>
                      <a:endParaRPr lang="en-GB" sz="1000" b="1" dirty="0">
                        <a:solidFill>
                          <a:schemeClr val="bg1"/>
                        </a:solidFill>
                      </a:endParaRPr>
                    </a:p>
                  </a:txBody>
                  <a:tcPr marL="91421" marR="91421" marT="45661" marB="45661" anchor="ctr"/>
                </a:tc>
                <a:tc>
                  <a:txBody>
                    <a:bodyPr/>
                    <a:lstStyle/>
                    <a:p>
                      <a:pPr algn="ctr"/>
                      <a:r>
                        <a:rPr lang="en-GB" sz="1000" b="1" dirty="0" smtClean="0"/>
                        <a:t>Urban</a:t>
                      </a:r>
                      <a:endParaRPr lang="en-GB" sz="1000" b="1" dirty="0">
                        <a:solidFill>
                          <a:schemeClr val="bg1"/>
                        </a:solidFill>
                      </a:endParaRPr>
                    </a:p>
                  </a:txBody>
                  <a:tcPr marL="91421" marR="91421" marT="45661" marB="45661" anchor="ctr"/>
                </a:tc>
                <a:tc>
                  <a:txBody>
                    <a:bodyPr/>
                    <a:lstStyle/>
                    <a:p>
                      <a:pPr algn="ctr"/>
                      <a:r>
                        <a:rPr lang="en-GB" sz="1000" b="1" dirty="0" smtClean="0"/>
                        <a:t>Rural</a:t>
                      </a:r>
                      <a:endParaRPr lang="en-GB" sz="1000" b="1" dirty="0">
                        <a:solidFill>
                          <a:schemeClr val="bg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396000">
                <a:tc>
                  <a:txBody>
                    <a:bodyPr/>
                    <a:lstStyle/>
                    <a:p>
                      <a:pPr marL="90488" indent="0" algn="l" fontAlgn="b"/>
                      <a:r>
                        <a:rPr lang="en-GB" sz="1100" b="0" i="0" u="none" strike="noStrike" dirty="0" smtClean="0">
                          <a:solidFill>
                            <a:srgbClr val="000000"/>
                          </a:solidFill>
                          <a:effectLst/>
                          <a:latin typeface="Calibri" panose="020F0502020204030204" pitchFamily="34" charset="0"/>
                        </a:rPr>
                        <a:t>Yes</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53%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52%</a:t>
                      </a:r>
                    </a:p>
                  </a:txBody>
                  <a:tcPr marL="9525" marR="9525" marT="9525" marB="0" anchor="ctr"/>
                </a:tc>
              </a:tr>
              <a:tr h="396000">
                <a:tc>
                  <a:txBody>
                    <a:bodyPr/>
                    <a:lstStyle/>
                    <a:p>
                      <a:pPr marL="90488" indent="0" algn="l" fontAlgn="b"/>
                      <a:r>
                        <a:rPr lang="en-GB" sz="1100" b="0" i="0" u="none" strike="noStrike" dirty="0" smtClean="0">
                          <a:solidFill>
                            <a:srgbClr val="000000"/>
                          </a:solidFill>
                          <a:effectLst/>
                          <a:latin typeface="Calibri" panose="020F0502020204030204" pitchFamily="34" charset="0"/>
                        </a:rPr>
                        <a:t>No</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47%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48%</a:t>
                      </a:r>
                    </a:p>
                  </a:txBody>
                  <a:tcPr marL="9525" marR="9525" marT="9525" marB="0" anchor="ctr"/>
                </a:tc>
              </a:tr>
            </a:tbl>
          </a:graphicData>
        </a:graphic>
      </p:graphicFrame>
      <p:sp>
        <p:nvSpPr>
          <p:cNvPr id="8" name="TextBox 7"/>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Awareness of the Pullman restaurant was relatively even</a:t>
            </a:r>
            <a:endParaRPr lang="en-GB" sz="2700" dirty="0">
              <a:solidFill>
                <a:schemeClr val="accent5"/>
              </a:solidFill>
              <a:latin typeface="+mn-lt"/>
            </a:endParaRPr>
          </a:p>
        </p:txBody>
      </p:sp>
      <p:sp>
        <p:nvSpPr>
          <p:cNvPr id="9" name="TextBox 8"/>
          <p:cNvSpPr txBox="1"/>
          <p:nvPr/>
        </p:nvSpPr>
        <p:spPr>
          <a:xfrm>
            <a:off x="227241" y="1052736"/>
            <a:ext cx="2523181" cy="3016210"/>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Considering the potential margins of error associated with the sample of rail users gathered (45 respondents) it is fair to say that awareness of the Pullmans restaurant available on GWR trains was fairly evenly split with 53% stating that they knew about it and 47% not having heard about it.</a:t>
            </a:r>
          </a:p>
          <a:p>
            <a:endParaRPr lang="en-GB" dirty="0" smtClean="0">
              <a:latin typeface="+mn-lt"/>
            </a:endParaRPr>
          </a:p>
          <a:p>
            <a:pPr marL="285750" indent="-285750">
              <a:buFont typeface="Arial" panose="020B0604020202020204" pitchFamily="34" charset="0"/>
              <a:buChar char="•"/>
            </a:pPr>
            <a:endParaRPr lang="en-GB" dirty="0">
              <a:latin typeface="+mn-lt"/>
            </a:endParaRPr>
          </a:p>
        </p:txBody>
      </p:sp>
      <p:sp>
        <p:nvSpPr>
          <p:cNvPr id="10" name="Rectangle 9"/>
          <p:cNvSpPr/>
          <p:nvPr/>
        </p:nvSpPr>
        <p:spPr>
          <a:xfrm>
            <a:off x="3697486" y="1148208"/>
            <a:ext cx="874514" cy="32168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9774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6"/>
          <p:cNvSpPr txBox="1">
            <a:spLocks noChangeArrowheads="1"/>
          </p:cNvSpPr>
          <p:nvPr/>
        </p:nvSpPr>
        <p:spPr bwMode="auto">
          <a:xfrm>
            <a:off x="188913" y="260350"/>
            <a:ext cx="8456612" cy="503238"/>
          </a:xfrm>
          <a:prstGeom prst="rect">
            <a:avLst/>
          </a:prstGeom>
          <a:noFill/>
          <a:ln w="9525">
            <a:noFill/>
            <a:miter lim="800000"/>
            <a:headEnd/>
            <a:tailEnd/>
          </a:ln>
        </p:spPr>
        <p:txBody>
          <a:bodyPr/>
          <a:lstStyle/>
          <a:p>
            <a:pPr marL="342900" indent="-342900" eaLnBrk="1" hangingPunct="1">
              <a:lnSpc>
                <a:spcPct val="75000"/>
              </a:lnSpc>
              <a:defRPr/>
            </a:pPr>
            <a:r>
              <a:rPr lang="en-GB" altLang="en-US" sz="2700" dirty="0">
                <a:solidFill>
                  <a:schemeClr val="accent5"/>
                </a:solidFill>
                <a:latin typeface="+mn-lt"/>
              </a:rPr>
              <a:t>Background</a:t>
            </a:r>
            <a:endParaRPr lang="en-GB" sz="2700" dirty="0">
              <a:solidFill>
                <a:schemeClr val="accent5"/>
              </a:solidFill>
              <a:latin typeface="+mn-lt"/>
            </a:endParaRPr>
          </a:p>
        </p:txBody>
      </p:sp>
      <p:sp>
        <p:nvSpPr>
          <p:cNvPr id="5123" name="Rectangle 19"/>
          <p:cNvSpPr>
            <a:spLocks noChangeArrowheads="1"/>
          </p:cNvSpPr>
          <p:nvPr/>
        </p:nvSpPr>
        <p:spPr bwMode="auto">
          <a:xfrm>
            <a:off x="188913" y="728630"/>
            <a:ext cx="8749952" cy="6129370"/>
          </a:xfrm>
          <a:prstGeom prst="rect">
            <a:avLst/>
          </a:prstGeom>
          <a:noFill/>
          <a:ln w="9525">
            <a:noFill/>
            <a:miter lim="800000"/>
            <a:headEnd/>
            <a:tailEnd/>
          </a:ln>
        </p:spPr>
        <p:txBody>
          <a:bodyPr wrap="square">
            <a:spAutoFit/>
          </a:bodyPr>
          <a:lstStyle/>
          <a:p>
            <a:pPr>
              <a:lnSpc>
                <a:spcPct val="120000"/>
              </a:lnSpc>
              <a:spcBef>
                <a:spcPts val="312"/>
              </a:spcBef>
              <a:spcAft>
                <a:spcPts val="312"/>
              </a:spcAft>
              <a:defRPr/>
            </a:pPr>
            <a:r>
              <a:rPr lang="en-GB" sz="1400" dirty="0">
                <a:latin typeface="+mn-lt"/>
              </a:rPr>
              <a:t>Cornwall  has  been  consistently  voted  one  of  Britain’s  top  tourist  destinations and in 2014 attracted approximately </a:t>
            </a:r>
            <a:r>
              <a:rPr lang="en-GB" sz="1400" dirty="0" smtClean="0">
                <a:latin typeface="+mn-lt"/>
              </a:rPr>
              <a:t>4.5m </a:t>
            </a:r>
            <a:r>
              <a:rPr lang="en-GB" sz="1400" dirty="0">
                <a:latin typeface="+mn-lt"/>
              </a:rPr>
              <a:t>staying visitors and </a:t>
            </a:r>
            <a:r>
              <a:rPr lang="en-GB" sz="1400" dirty="0" smtClean="0">
                <a:latin typeface="+mn-lt"/>
              </a:rPr>
              <a:t>14m </a:t>
            </a:r>
            <a:r>
              <a:rPr lang="en-GB" sz="1400" dirty="0">
                <a:latin typeface="+mn-lt"/>
              </a:rPr>
              <a:t>day visitors generating £</a:t>
            </a:r>
            <a:r>
              <a:rPr lang="en-GB" sz="1400" dirty="0" smtClean="0">
                <a:latin typeface="+mn-lt"/>
              </a:rPr>
              <a:t>2.8bn </a:t>
            </a:r>
            <a:r>
              <a:rPr lang="en-GB" sz="1400" dirty="0">
                <a:latin typeface="+mn-lt"/>
              </a:rPr>
              <a:t>of business turnover in the county economy and supporting </a:t>
            </a:r>
            <a:r>
              <a:rPr lang="en-GB" sz="1400" dirty="0" smtClean="0">
                <a:latin typeface="+mn-lt"/>
              </a:rPr>
              <a:t>55,000 </a:t>
            </a:r>
            <a:r>
              <a:rPr lang="en-GB" sz="1400" dirty="0">
                <a:latin typeface="+mn-lt"/>
              </a:rPr>
              <a:t>jobs.  Visit Cornwall, which is the tourist board for Cornwall, is committed to building on this success and seizing every opportunity to continue to make Cornwall a quality destination of </a:t>
            </a:r>
            <a:r>
              <a:rPr lang="en-GB" sz="1400" dirty="0" smtClean="0">
                <a:latin typeface="+mn-lt"/>
              </a:rPr>
              <a:t>choice.  It is recognised that Cornwall’s economy will always have a strong tourism</a:t>
            </a:r>
            <a:r>
              <a:rPr lang="en-GB" sz="1400" dirty="0">
                <a:latin typeface="+mn-lt"/>
              </a:rPr>
              <a:t>  </a:t>
            </a:r>
            <a:r>
              <a:rPr lang="en-GB" sz="1400" dirty="0" smtClean="0">
                <a:latin typeface="+mn-lt"/>
              </a:rPr>
              <a:t>element </a:t>
            </a:r>
            <a:r>
              <a:rPr lang="en-GB" sz="1400" dirty="0">
                <a:latin typeface="+mn-lt"/>
              </a:rPr>
              <a:t>(as part of a balanced Cornish economy) and the continuing challenge is to increase the contribution tourism makes. </a:t>
            </a:r>
          </a:p>
          <a:p>
            <a:pPr>
              <a:lnSpc>
                <a:spcPct val="120000"/>
              </a:lnSpc>
              <a:spcBef>
                <a:spcPts val="312"/>
              </a:spcBef>
              <a:spcAft>
                <a:spcPts val="312"/>
              </a:spcAft>
              <a:defRPr/>
            </a:pPr>
            <a:endParaRPr lang="en-GB" sz="800" dirty="0">
              <a:latin typeface="+mn-lt"/>
            </a:endParaRPr>
          </a:p>
          <a:p>
            <a:pPr>
              <a:lnSpc>
                <a:spcPct val="120000"/>
              </a:lnSpc>
              <a:spcBef>
                <a:spcPts val="312"/>
              </a:spcBef>
              <a:spcAft>
                <a:spcPts val="312"/>
              </a:spcAft>
              <a:defRPr/>
            </a:pPr>
            <a:r>
              <a:rPr lang="en-GB" sz="1400" dirty="0">
                <a:latin typeface="+mn-lt"/>
              </a:rPr>
              <a:t>A key priority for Visit Cornwall is to identify the needs of visitors to Cornwall to ensure continuous improvement of the visitor experience and, as such, they have carried out a visitor survey for over 17 years for this purpose.  The Cornwall Visitor survey looks at a range of visitor information including profile, motivation, level of satisfaction etc. and is a valuable piece of work which steers their marketing strategy, makes recommendations for product development and identifies emerging trends</a:t>
            </a:r>
            <a:r>
              <a:rPr lang="en-GB" sz="1400" dirty="0" smtClean="0">
                <a:latin typeface="+mn-lt"/>
              </a:rPr>
              <a:t>.</a:t>
            </a:r>
          </a:p>
          <a:p>
            <a:pPr>
              <a:lnSpc>
                <a:spcPct val="120000"/>
              </a:lnSpc>
              <a:spcBef>
                <a:spcPts val="312"/>
              </a:spcBef>
              <a:spcAft>
                <a:spcPts val="312"/>
              </a:spcAft>
              <a:defRPr/>
            </a:pPr>
            <a:endParaRPr lang="en-GB" sz="800" dirty="0">
              <a:latin typeface="+mn-lt"/>
            </a:endParaRPr>
          </a:p>
          <a:p>
            <a:pPr eaLnBrk="1" hangingPunct="1">
              <a:lnSpc>
                <a:spcPct val="120000"/>
              </a:lnSpc>
              <a:spcBef>
                <a:spcPts val="312"/>
              </a:spcBef>
              <a:spcAft>
                <a:spcPts val="312"/>
              </a:spcAft>
              <a:defRPr/>
            </a:pPr>
            <a:r>
              <a:rPr lang="en-GB" sz="1400" dirty="0">
                <a:latin typeface="+mn-lt"/>
              </a:rPr>
              <a:t>This </a:t>
            </a:r>
            <a:r>
              <a:rPr lang="en-GB" sz="1400" dirty="0" smtClean="0">
                <a:latin typeface="+mn-lt"/>
              </a:rPr>
              <a:t>full year report </a:t>
            </a:r>
            <a:r>
              <a:rPr lang="en-GB" sz="1400" dirty="0">
                <a:latin typeface="+mn-lt"/>
              </a:rPr>
              <a:t>for </a:t>
            </a:r>
            <a:r>
              <a:rPr lang="en-GB" sz="1400" dirty="0" smtClean="0">
                <a:latin typeface="+mn-lt"/>
              </a:rPr>
              <a:t>2016/17 </a:t>
            </a:r>
            <a:r>
              <a:rPr lang="en-GB" sz="1400" dirty="0">
                <a:latin typeface="+mn-lt"/>
              </a:rPr>
              <a:t>contains </a:t>
            </a:r>
            <a:r>
              <a:rPr lang="en-GB" sz="1400" dirty="0" smtClean="0">
                <a:latin typeface="+mn-lt"/>
              </a:rPr>
              <a:t>the </a:t>
            </a:r>
            <a:r>
              <a:rPr lang="en-GB" sz="1400" dirty="0">
                <a:latin typeface="+mn-lt"/>
              </a:rPr>
              <a:t>key findings for the </a:t>
            </a:r>
            <a:r>
              <a:rPr lang="en-GB" sz="1400" dirty="0" smtClean="0">
                <a:latin typeface="+mn-lt"/>
              </a:rPr>
              <a:t>survey based on a total sample of 1,123 face to face interviews conducted between August 2016 and July 2017 at a number of key sample points across the county agreed in full consultation with Visit Cornwall (see table overleaf for details of sample points).</a:t>
            </a:r>
          </a:p>
          <a:p>
            <a:pPr eaLnBrk="1" hangingPunct="1">
              <a:lnSpc>
                <a:spcPct val="120000"/>
              </a:lnSpc>
              <a:spcBef>
                <a:spcPts val="312"/>
              </a:spcBef>
              <a:spcAft>
                <a:spcPts val="312"/>
              </a:spcAft>
              <a:defRPr/>
            </a:pPr>
            <a:endParaRPr lang="en-GB" sz="800" dirty="0">
              <a:latin typeface="+mn-lt"/>
            </a:endParaRPr>
          </a:p>
          <a:p>
            <a:pPr>
              <a:lnSpc>
                <a:spcPct val="120000"/>
              </a:lnSpc>
              <a:spcAft>
                <a:spcPts val="312"/>
              </a:spcAft>
              <a:buClr>
                <a:schemeClr val="accent5"/>
              </a:buClr>
            </a:pPr>
            <a:r>
              <a:rPr lang="en-GB" sz="1400" dirty="0">
                <a:latin typeface="+mn-lt"/>
                <a:ea typeface="Tahoma" panose="020B0604030504040204" pitchFamily="34" charset="0"/>
                <a:cs typeface="Tahoma" panose="020B0604030504040204" pitchFamily="34" charset="0"/>
              </a:rPr>
              <a:t>The survey has been designed to keep in line with previous years but changes have also been made to reflect the current needs of the industry</a:t>
            </a:r>
            <a:r>
              <a:rPr lang="en-GB" sz="1400" dirty="0" smtClean="0">
                <a:latin typeface="+mn-lt"/>
                <a:ea typeface="Tahoma" panose="020B0604030504040204" pitchFamily="34" charset="0"/>
                <a:cs typeface="Tahoma" panose="020B0604030504040204" pitchFamily="34" charset="0"/>
              </a:rPr>
              <a:t>.   Comparisons with the results from previous survey years have also been included in this report where meaningful to do so.  Fu</a:t>
            </a:r>
            <a:r>
              <a:rPr lang="en-GB" sz="1400" dirty="0" smtClean="0">
                <a:latin typeface="+mn-lt"/>
              </a:rPr>
              <a:t>rther breakdowns of the results by period, area, location and visitor type have also been provided where appropriate but please refer to the margins of error associated with each of these sub-samples on page 9 of this report when interpreting the results.  This </a:t>
            </a:r>
            <a:r>
              <a:rPr lang="en-GB" sz="1400" dirty="0">
                <a:latin typeface="+mn-lt"/>
              </a:rPr>
              <a:t>report has been produced by the South West Research Company (TSWRC) on behalf of Visit Cornwall</a:t>
            </a:r>
            <a:r>
              <a:rPr lang="en-GB" sz="1400" dirty="0" smtClean="0">
                <a:latin typeface="+mn-lt"/>
              </a:rPr>
              <a:t>.</a:t>
            </a:r>
            <a:endParaRPr lang="en-GB" sz="1400" dirty="0">
              <a:latin typeface="+mn-lt"/>
            </a:endParaRPr>
          </a:p>
        </p:txBody>
      </p:sp>
      <p:sp>
        <p:nvSpPr>
          <p:cNvPr id="4100" name="Slide Number Placeholder 4"/>
          <p:cNvSpPr>
            <a:spLocks noGrp="1"/>
          </p:cNvSpPr>
          <p:nvPr>
            <p:ph type="sldNum" sz="quarter" idx="12"/>
          </p:nvPr>
        </p:nvSpPr>
        <p:spPr bwMode="auto">
          <a:xfrm>
            <a:off x="6805265" y="6381750"/>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A5ADA11-27BB-430D-94CB-9319B663F034}" type="slidenum">
              <a:rPr lang="en-GB" altLang="en-US" sz="1100" smtClean="0">
                <a:solidFill>
                  <a:schemeClr val="bg1">
                    <a:lumMod val="50000"/>
                  </a:schemeClr>
                </a:solidFill>
                <a:latin typeface="+mn-lt"/>
              </a:rPr>
              <a:pPr eaLnBrk="1" hangingPunct="1">
                <a:defRPr/>
              </a:pPr>
              <a:t>5</a:t>
            </a:fld>
            <a:endParaRPr lang="en-GB" altLang="en-US" sz="1100" dirty="0" smtClean="0">
              <a:solidFill>
                <a:schemeClr val="bg1">
                  <a:lumMod val="50000"/>
                </a:schemeClr>
              </a:solidFill>
              <a:latin typeface="+mn-lt"/>
            </a:endParaRPr>
          </a:p>
        </p:txBody>
      </p:sp>
    </p:spTree>
    <p:extLst>
      <p:ext uri="{BB962C8B-B14F-4D97-AF65-F5344CB8AC3E}">
        <p14:creationId xmlns:p14="http://schemas.microsoft.com/office/powerpoint/2010/main" val="1977126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nvGraphicFramePr>
        <p:xfrm>
          <a:off x="179388" y="1268413"/>
          <a:ext cx="8661400" cy="4049712"/>
        </p:xfrm>
        <a:graphic>
          <a:graphicData uri="http://schemas.openxmlformats.org/presentationml/2006/ole">
            <mc:AlternateContent xmlns:mc="http://schemas.openxmlformats.org/markup-compatibility/2006">
              <mc:Choice xmlns:v="urn:schemas-microsoft-com:vml" Requires="v">
                <p:oleObj spid="_x0000_s45123" name="Chart" r:id="rId4" imgW="8658353" imgH="4610196" progId="MSGraph.Chart.8">
                  <p:embed followColorScheme="full"/>
                </p:oleObj>
              </mc:Choice>
              <mc:Fallback>
                <p:oleObj name="Chart" r:id="rId4" imgW="8658353" imgH="4610196" progId="MSGraph.Chart.8">
                  <p:embed followColorScheme="full"/>
                  <p:pic>
                    <p:nvPicPr>
                      <p:cNvPr id="0" name=""/>
                      <p:cNvPicPr>
                        <a:picLocks noChangeAspect="1" noChangeArrowheads="1"/>
                      </p:cNvPicPr>
                      <p:nvPr/>
                    </p:nvPicPr>
                    <p:blipFill>
                      <a:blip r:embed="rId5"/>
                      <a:srcRect/>
                      <a:stretch>
                        <a:fillRect/>
                      </a:stretch>
                    </p:blipFill>
                    <p:spPr bwMode="auto">
                      <a:xfrm>
                        <a:off x="179388" y="1268413"/>
                        <a:ext cx="8661400" cy="404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0" name="Rectangle 4"/>
          <p:cNvSpPr>
            <a:spLocks noChangeArrowheads="1"/>
          </p:cNvSpPr>
          <p:nvPr/>
        </p:nvSpPr>
        <p:spPr bwMode="auto">
          <a:xfrm>
            <a:off x="179388" y="2078038"/>
            <a:ext cx="8856662" cy="3579812"/>
          </a:xfrm>
          <a:prstGeom prst="rect">
            <a:avLst/>
          </a:prstGeom>
          <a:noFill/>
          <a:ln w="25400">
            <a:noFill/>
            <a:miter lim="800000"/>
            <a:headEnd/>
            <a:tailEnd/>
          </a:ln>
        </p:spPr>
        <p:txBody>
          <a:bodyPr anchor="ctr"/>
          <a:lstStyle/>
          <a:p>
            <a:pPr fontAlgn="auto">
              <a:spcBef>
                <a:spcPct val="50000"/>
              </a:spcBef>
              <a:spcAft>
                <a:spcPts val="0"/>
              </a:spcAft>
              <a:defRPr/>
            </a:pPr>
            <a:r>
              <a:rPr lang="en-GB" sz="1100" dirty="0">
                <a:latin typeface="+mn-lt"/>
              </a:rPr>
              <a:t>Recommendation scores are a simple but effective new method for measuring customer loyalty invented by Bain consultant Fred Reicheld who discovered that a single question provides the ultimate measure of just how loyal customers are and that this method could then be used to accurately predict future revenue growth.</a:t>
            </a:r>
          </a:p>
          <a:p>
            <a:pPr fontAlgn="auto">
              <a:spcBef>
                <a:spcPct val="50000"/>
              </a:spcBef>
              <a:spcAft>
                <a:spcPts val="0"/>
              </a:spcAft>
              <a:defRPr/>
            </a:pPr>
            <a:r>
              <a:rPr lang="en-GB" sz="1100" dirty="0">
                <a:latin typeface="+mn-lt"/>
              </a:rPr>
              <a:t>Recommendation scores are calculated by asking a sample of customers a single question “How likely is it that you would recommend xyz to a friend or colleague?”.  The respondent is asked to rate on an 11 point scale from ‘0’ (not at all likely) to ‘10’ (extremely likely) depending on how positive they feel about the product/event/location.  The proportion of those who think it unlikely they would recommend it (Detractors) subtracted from the proportion that are likely to recommend it (Promoters) produces a single number known as a Recommendation Score.</a:t>
            </a:r>
          </a:p>
          <a:p>
            <a:pPr fontAlgn="auto">
              <a:spcBef>
                <a:spcPct val="50000"/>
              </a:spcBef>
              <a:spcAft>
                <a:spcPts val="0"/>
              </a:spcAft>
              <a:defRPr/>
            </a:pPr>
            <a:r>
              <a:rPr lang="en-GB" sz="1100" dirty="0">
                <a:latin typeface="+mn-lt"/>
              </a:rPr>
              <a:t>Based on their response to this question visitors are then divided into three distinct groups:</a:t>
            </a:r>
          </a:p>
          <a:p>
            <a:pPr fontAlgn="auto">
              <a:spcBef>
                <a:spcPct val="50000"/>
              </a:spcBef>
              <a:spcAft>
                <a:spcPts val="0"/>
              </a:spcAft>
              <a:defRPr/>
            </a:pPr>
            <a:endParaRPr lang="en-GB" sz="1100" dirty="0">
              <a:latin typeface="+mn-lt"/>
            </a:endParaRPr>
          </a:p>
          <a:p>
            <a:pPr>
              <a:spcBef>
                <a:spcPct val="50000"/>
              </a:spcBef>
              <a:defRPr/>
            </a:pPr>
            <a:r>
              <a:rPr lang="en-GB" sz="1100" b="1" dirty="0">
                <a:solidFill>
                  <a:srgbClr val="FF0000"/>
                </a:solidFill>
                <a:latin typeface="+mn-lt"/>
              </a:rPr>
              <a:t>0-6 score are Detractors  </a:t>
            </a:r>
            <a:r>
              <a:rPr lang="en-GB" sz="1100" i="1" dirty="0">
                <a:latin typeface="+mn-lt"/>
              </a:rPr>
              <a:t>These are customers that have generated sales but are actually bad for the company over the long haul.  They are less likely to buy anything/visit the event/location again and more likely to spread bad word of mouth and more costly to serve because of their dissatisfaction.</a:t>
            </a:r>
          </a:p>
          <a:p>
            <a:pPr>
              <a:spcBef>
                <a:spcPct val="50000"/>
              </a:spcBef>
              <a:defRPr/>
            </a:pPr>
            <a:endParaRPr lang="en-GB" sz="1100" i="1" dirty="0">
              <a:latin typeface="+mn-lt"/>
            </a:endParaRPr>
          </a:p>
          <a:p>
            <a:pPr>
              <a:spcBef>
                <a:spcPct val="50000"/>
              </a:spcBef>
              <a:defRPr/>
            </a:pPr>
            <a:r>
              <a:rPr lang="en-GB" sz="1100" b="1" dirty="0">
                <a:solidFill>
                  <a:srgbClr val="FF9900"/>
                </a:solidFill>
                <a:latin typeface="+mn-lt"/>
              </a:rPr>
              <a:t>7-8 are Passives  </a:t>
            </a:r>
            <a:r>
              <a:rPr lang="en-GB" sz="1100" i="1" dirty="0">
                <a:latin typeface="+mn-lt"/>
              </a:rPr>
              <a:t>These customers are generally more positive about the product/event/location but are significantly less valuable than Promoters.  Many companies over estimate their success by assuming relatively high customer satisfaction will lead to future growth.  In reality Passives may be satisfied but that may not be enough in the longer term. </a:t>
            </a:r>
          </a:p>
          <a:p>
            <a:pPr>
              <a:spcBef>
                <a:spcPct val="50000"/>
              </a:spcBef>
              <a:defRPr/>
            </a:pPr>
            <a:endParaRPr lang="en-GB" sz="1100" i="1" dirty="0">
              <a:latin typeface="+mn-lt"/>
            </a:endParaRPr>
          </a:p>
          <a:p>
            <a:pPr>
              <a:spcBef>
                <a:spcPct val="50000"/>
              </a:spcBef>
              <a:defRPr/>
            </a:pPr>
            <a:r>
              <a:rPr lang="en-GB" sz="1100" b="1" dirty="0">
                <a:solidFill>
                  <a:srgbClr val="00B050"/>
                </a:solidFill>
                <a:latin typeface="+mn-lt"/>
              </a:rPr>
              <a:t>9-10 are Promoters  </a:t>
            </a:r>
            <a:r>
              <a:rPr lang="en-GB" sz="1100" i="1" dirty="0">
                <a:latin typeface="+mn-lt"/>
              </a:rPr>
              <a:t>These customers drive business growth.  The company/product/event/location has gone beyond satisfying their needs and truly delights them.  As a result they will buy more from this company or visit an event or location again in the future, will recommend it to many others and therefore the company/product/event/location will not need to undertake costly ad campaigns or sales promotions to retain their business.</a:t>
            </a:r>
          </a:p>
          <a:p>
            <a:pPr>
              <a:spcBef>
                <a:spcPct val="50000"/>
              </a:spcBef>
              <a:defRPr/>
            </a:pPr>
            <a:endParaRPr lang="en-GB" sz="1100" i="1" dirty="0">
              <a:latin typeface="+mn-lt"/>
            </a:endParaRPr>
          </a:p>
          <a:p>
            <a:pPr>
              <a:spcBef>
                <a:spcPct val="50000"/>
              </a:spcBef>
              <a:defRPr/>
            </a:pPr>
            <a:r>
              <a:rPr lang="en-GB" sz="1100" dirty="0">
                <a:latin typeface="+mn-lt"/>
              </a:rPr>
              <a:t>The Recommendation Score is created by calculating what percentage of the customer base are Promoters and then subtracting the percentage who are Detractors.</a:t>
            </a:r>
          </a:p>
          <a:p>
            <a:pPr>
              <a:spcBef>
                <a:spcPct val="50000"/>
              </a:spcBef>
              <a:defRPr/>
            </a:pPr>
            <a:endParaRPr lang="en-GB" sz="1100" dirty="0">
              <a:solidFill>
                <a:schemeClr val="accent5"/>
              </a:solidFill>
              <a:latin typeface="+mn-lt"/>
            </a:endParaRPr>
          </a:p>
          <a:p>
            <a:pPr algn="ctr">
              <a:spcBef>
                <a:spcPct val="50000"/>
              </a:spcBef>
              <a:defRPr/>
            </a:pPr>
            <a:r>
              <a:rPr lang="en-GB" sz="1100" b="1" dirty="0">
                <a:solidFill>
                  <a:schemeClr val="accent5"/>
                </a:solidFill>
                <a:latin typeface="+mn-lt"/>
              </a:rPr>
              <a:t>% Promoters - % Detractors = RECOMMENDATION SCORE</a:t>
            </a:r>
          </a:p>
          <a:p>
            <a:pPr algn="ctr">
              <a:spcBef>
                <a:spcPct val="50000"/>
              </a:spcBef>
              <a:defRPr/>
            </a:pPr>
            <a:endParaRPr lang="en-GB" sz="1100" b="1" dirty="0">
              <a:latin typeface="+mn-lt"/>
            </a:endParaRPr>
          </a:p>
          <a:p>
            <a:pPr>
              <a:spcBef>
                <a:spcPct val="50000"/>
              </a:spcBef>
              <a:defRPr/>
            </a:pPr>
            <a:r>
              <a:rPr lang="en-GB" sz="1100" dirty="0">
                <a:latin typeface="+mn-lt"/>
              </a:rPr>
              <a:t>The higher or more positive the Recommendation Score the more satisfied the customer base.</a:t>
            </a:r>
          </a:p>
        </p:txBody>
      </p:sp>
      <p:sp>
        <p:nvSpPr>
          <p:cNvPr id="6" name="Slide Number Placeholder 5"/>
          <p:cNvSpPr>
            <a:spLocks noGrp="1"/>
          </p:cNvSpPr>
          <p:nvPr>
            <p:ph type="sldNum" sz="quarter" idx="12"/>
          </p:nvPr>
        </p:nvSpPr>
        <p:spPr>
          <a:xfrm>
            <a:off x="6902450" y="6467475"/>
            <a:ext cx="2133600" cy="365125"/>
          </a:xfrm>
        </p:spPr>
        <p:txBody>
          <a:bodyPr/>
          <a:lstStyle/>
          <a:p>
            <a:pPr>
              <a:defRPr/>
            </a:pPr>
            <a:fld id="{9797D61B-1D37-4ADD-B7E1-7F4E6D3EF071}" type="slidenum">
              <a:rPr lang="en-GB" sz="1000">
                <a:latin typeface="+mn-lt"/>
              </a:rPr>
              <a:pPr>
                <a:defRPr/>
              </a:pPr>
              <a:t>50</a:t>
            </a:fld>
            <a:endParaRPr lang="en-GB" sz="1000" dirty="0">
              <a:latin typeface="+mn-lt"/>
            </a:endParaRPr>
          </a:p>
        </p:txBody>
      </p:sp>
      <p:sp>
        <p:nvSpPr>
          <p:cNvPr id="8" name="TextBox 7"/>
          <p:cNvSpPr txBox="1"/>
          <p:nvPr/>
        </p:nvSpPr>
        <p:spPr>
          <a:xfrm>
            <a:off x="179388" y="70148"/>
            <a:ext cx="9072562" cy="923330"/>
          </a:xfrm>
          <a:prstGeom prst="rect">
            <a:avLst/>
          </a:prstGeom>
          <a:noFill/>
        </p:spPr>
        <p:txBody>
          <a:bodyPr anchor="ctr">
            <a:spAutoFit/>
          </a:bodyPr>
          <a:lstStyle/>
          <a:p>
            <a:pPr algn="ctr">
              <a:defRPr/>
            </a:pPr>
            <a:r>
              <a:rPr lang="en-GB" sz="2700" dirty="0">
                <a:solidFill>
                  <a:schemeClr val="accent5"/>
                </a:solidFill>
                <a:latin typeface="+mj-lt"/>
              </a:rPr>
              <a:t>Likelihood to Recommend Travelling to Cornwall by Train – Recommendation Score</a:t>
            </a:r>
          </a:p>
        </p:txBody>
      </p:sp>
    </p:spTree>
    <p:extLst>
      <p:ext uri="{BB962C8B-B14F-4D97-AF65-F5344CB8AC3E}">
        <p14:creationId xmlns:p14="http://schemas.microsoft.com/office/powerpoint/2010/main" val="4035526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416695" y="6517895"/>
            <a:ext cx="2133600" cy="365125"/>
          </a:xfrm>
        </p:spPr>
        <p:txBody>
          <a:bodyPr/>
          <a:lstStyle/>
          <a:p>
            <a:pPr>
              <a:defRPr/>
            </a:pPr>
            <a:fld id="{9D3D1882-42A1-4824-8558-3D599DAFEB6E}" type="slidenum">
              <a:rPr lang="en-GB" altLang="en-US" sz="1000" smtClean="0">
                <a:latin typeface="+mn-lt"/>
              </a:rPr>
              <a:pPr>
                <a:defRPr/>
              </a:pPr>
              <a:t>51</a:t>
            </a:fld>
            <a:endParaRPr lang="en-GB" altLang="en-US" sz="1000" dirty="0">
              <a:latin typeface="+mn-lt"/>
            </a:endParaRPr>
          </a:p>
        </p:txBody>
      </p:sp>
      <p:graphicFrame>
        <p:nvGraphicFramePr>
          <p:cNvPr id="3" name="Chart 4"/>
          <p:cNvGraphicFramePr>
            <a:graphicFrameLocks/>
          </p:cNvGraphicFramePr>
          <p:nvPr>
            <p:extLst/>
          </p:nvPr>
        </p:nvGraphicFramePr>
        <p:xfrm>
          <a:off x="215354" y="764704"/>
          <a:ext cx="5544740"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nvPr>
        </p:nvGraphicFramePr>
        <p:xfrm>
          <a:off x="215354" y="4117870"/>
          <a:ext cx="8749134" cy="2391484"/>
        </p:xfrm>
        <a:graphic>
          <a:graphicData uri="http://schemas.openxmlformats.org/drawingml/2006/table">
            <a:tbl>
              <a:tblPr firstRow="1" bandRow="1">
                <a:tableStyleId>{7DF18680-E054-41AD-8BC1-D1AEF772440D}</a:tableStyleId>
              </a:tblPr>
              <a:tblGrid>
                <a:gridCol w="1444666"/>
                <a:gridCol w="812625"/>
                <a:gridCol w="857771"/>
                <a:gridCol w="742401"/>
                <a:gridCol w="742401"/>
                <a:gridCol w="767479"/>
                <a:gridCol w="720189"/>
                <a:gridCol w="677187"/>
                <a:gridCol w="631041"/>
                <a:gridCol w="631041"/>
                <a:gridCol w="722333"/>
              </a:tblGrid>
              <a:tr h="212204">
                <a:tc rowSpan="2">
                  <a:txBody>
                    <a:bodyPr/>
                    <a:lstStyle/>
                    <a:p>
                      <a:r>
                        <a:rPr lang="en-GB" sz="1100" dirty="0" smtClean="0">
                          <a:solidFill>
                            <a:schemeClr val="bg1"/>
                          </a:solidFill>
                        </a:rPr>
                        <a:t>Recommendation score for travelling to Cornwall by train</a:t>
                      </a:r>
                      <a:endParaRPr lang="en-GB" sz="1100" dirty="0">
                        <a:solidFill>
                          <a:schemeClr val="bg1"/>
                        </a:solidFill>
                      </a:endParaRPr>
                    </a:p>
                  </a:txBody>
                  <a:tcPr marL="91421" marR="91421" marT="45661" marB="45661" anchor="ctr"/>
                </a:tc>
                <a:tc>
                  <a:txBody>
                    <a:bodyPr/>
                    <a:lstStyle/>
                    <a:p>
                      <a:pPr algn="ctr"/>
                      <a:r>
                        <a:rPr lang="en-GB" sz="1100" dirty="0" smtClean="0"/>
                        <a:t>Period</a:t>
                      </a:r>
                      <a:endParaRPr lang="en-GB" sz="1100" dirty="0">
                        <a:solidFill>
                          <a:schemeClr val="bg1"/>
                        </a:solidFill>
                      </a:endParaRPr>
                    </a:p>
                  </a:txBody>
                  <a:tcPr marL="91421" marR="91421" marT="45661" marB="45661"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540000">
                <a:tc vMerge="1">
                  <a:txBody>
                    <a:bodyPr/>
                    <a:lstStyle/>
                    <a:p>
                      <a:endParaRPr lang="en-GB" sz="1400" dirty="0">
                        <a:solidFill>
                          <a:schemeClr val="bg1"/>
                        </a:solidFill>
                      </a:endParaRPr>
                    </a:p>
                  </a:txBody>
                  <a:tcPr marL="91433" marR="91433" marT="45656" marB="45656" anchor="ctr"/>
                </a:tc>
                <a:tc>
                  <a:txBody>
                    <a:bodyPr/>
                    <a:lstStyle/>
                    <a:p>
                      <a:pPr algn="ctr"/>
                      <a:r>
                        <a:rPr lang="en-GB" sz="1000" b="1" dirty="0" smtClean="0">
                          <a:solidFill>
                            <a:schemeClr val="tx1"/>
                          </a:solidFill>
                        </a:rPr>
                        <a:t>2016/17</a:t>
                      </a:r>
                      <a:endParaRPr lang="en-GB" sz="1000" b="1" dirty="0">
                        <a:solidFill>
                          <a:schemeClr val="tx1"/>
                        </a:solidFill>
                      </a:endParaRPr>
                    </a:p>
                  </a:txBody>
                  <a:tcPr marL="91421" marR="91421" marT="45661" marB="45661" anchor="ctr"/>
                </a:tc>
                <a:tc>
                  <a:txBody>
                    <a:bodyPr/>
                    <a:lstStyle/>
                    <a:p>
                      <a:pPr algn="ctr"/>
                      <a:r>
                        <a:rPr lang="en-GB" sz="1000" b="1" dirty="0" smtClean="0"/>
                        <a:t>West Cornwall</a:t>
                      </a:r>
                      <a:endParaRPr lang="en-GB" sz="1000" b="1" dirty="0">
                        <a:solidFill>
                          <a:schemeClr val="bg1"/>
                        </a:solidFill>
                      </a:endParaRPr>
                    </a:p>
                  </a:txBody>
                  <a:tcPr marL="91421" marR="91421" marT="45661" marB="45661" anchor="ctr"/>
                </a:tc>
                <a:tc>
                  <a:txBody>
                    <a:bodyPr/>
                    <a:lstStyle/>
                    <a:p>
                      <a:pPr algn="ctr"/>
                      <a:r>
                        <a:rPr lang="en-GB" sz="1000" b="1" dirty="0" smtClean="0"/>
                        <a:t>North Coast</a:t>
                      </a:r>
                      <a:endParaRPr lang="en-GB" sz="1000" b="1" dirty="0">
                        <a:solidFill>
                          <a:schemeClr val="bg1"/>
                        </a:solidFill>
                      </a:endParaRPr>
                    </a:p>
                  </a:txBody>
                  <a:tcPr marL="91421" marR="91421" marT="45661" marB="45661" anchor="ctr"/>
                </a:tc>
                <a:tc>
                  <a:txBody>
                    <a:bodyPr/>
                    <a:lstStyle/>
                    <a:p>
                      <a:pPr algn="ctr"/>
                      <a:r>
                        <a:rPr lang="en-GB" sz="1000" b="1" dirty="0" smtClean="0"/>
                        <a:t>South Coast</a:t>
                      </a:r>
                      <a:endParaRPr lang="en-GB" sz="1000" b="1" dirty="0">
                        <a:solidFill>
                          <a:schemeClr val="bg1"/>
                        </a:solidFill>
                      </a:endParaRPr>
                    </a:p>
                  </a:txBody>
                  <a:tcPr marL="91421" marR="91421" marT="45661" marB="45661" anchor="ctr"/>
                </a:tc>
                <a:tc>
                  <a:txBody>
                    <a:bodyPr/>
                    <a:lstStyle/>
                    <a:p>
                      <a:pPr algn="ctr"/>
                      <a:r>
                        <a:rPr lang="en-GB" sz="1000" b="1" dirty="0" smtClean="0"/>
                        <a:t>Bodmin/ Tamar Valley</a:t>
                      </a:r>
                      <a:endParaRPr lang="en-GB" sz="1000" b="1" dirty="0">
                        <a:solidFill>
                          <a:schemeClr val="bg1"/>
                        </a:solidFill>
                      </a:endParaRPr>
                    </a:p>
                  </a:txBody>
                  <a:tcPr marL="91421" marR="91421" marT="45661" marB="45661" anchor="ctr"/>
                </a:tc>
                <a:tc>
                  <a:txBody>
                    <a:bodyPr/>
                    <a:lstStyle/>
                    <a:p>
                      <a:pPr algn="ctr"/>
                      <a:r>
                        <a:rPr lang="en-GB" sz="1000" b="1" dirty="0" smtClean="0"/>
                        <a:t>Coastal</a:t>
                      </a:r>
                      <a:endParaRPr lang="en-GB" sz="1000" b="1" dirty="0">
                        <a:solidFill>
                          <a:schemeClr val="bg1"/>
                        </a:solidFill>
                      </a:endParaRPr>
                    </a:p>
                  </a:txBody>
                  <a:tcPr marL="91421" marR="91421" marT="45661" marB="45661" anchor="ctr"/>
                </a:tc>
                <a:tc>
                  <a:txBody>
                    <a:bodyPr/>
                    <a:lstStyle/>
                    <a:p>
                      <a:pPr algn="ctr"/>
                      <a:r>
                        <a:rPr lang="en-GB" sz="1000" b="1" dirty="0" smtClean="0"/>
                        <a:t>Urban</a:t>
                      </a:r>
                      <a:endParaRPr lang="en-GB" sz="1000" b="1" dirty="0">
                        <a:solidFill>
                          <a:schemeClr val="bg1"/>
                        </a:solidFill>
                      </a:endParaRPr>
                    </a:p>
                  </a:txBody>
                  <a:tcPr marL="91421" marR="91421" marT="45661" marB="45661" anchor="ctr"/>
                </a:tc>
                <a:tc>
                  <a:txBody>
                    <a:bodyPr/>
                    <a:lstStyle/>
                    <a:p>
                      <a:pPr algn="ctr"/>
                      <a:r>
                        <a:rPr lang="en-GB" sz="1000" b="1" dirty="0" smtClean="0"/>
                        <a:t>Rural</a:t>
                      </a:r>
                      <a:endParaRPr lang="en-GB" sz="1000" b="1" dirty="0">
                        <a:solidFill>
                          <a:schemeClr val="bg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396000">
                <a:tc>
                  <a:txBody>
                    <a:bodyPr/>
                    <a:lstStyle/>
                    <a:p>
                      <a:pPr marL="85725" indent="0" algn="l" fontAlgn="b"/>
                      <a:r>
                        <a:rPr lang="en-GB" sz="1100" b="0" i="0" u="none" strike="noStrike" dirty="0">
                          <a:solidFill>
                            <a:srgbClr val="000000"/>
                          </a:solidFill>
                          <a:effectLst/>
                          <a:latin typeface="Calibri" panose="020F0502020204030204" pitchFamily="34" charset="0"/>
                        </a:rPr>
                        <a:t>Detractors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9525" marR="9525" marT="9525" marB="0" anchor="ctr"/>
                </a:tc>
              </a:tr>
              <a:tr h="396000">
                <a:tc>
                  <a:txBody>
                    <a:bodyPr/>
                    <a:lstStyle/>
                    <a:p>
                      <a:pPr marL="85725" indent="0" algn="l" fontAlgn="b"/>
                      <a:r>
                        <a:rPr lang="en-GB" sz="1100" b="0" i="0" u="none" strike="noStrike" dirty="0">
                          <a:solidFill>
                            <a:srgbClr val="000000"/>
                          </a:solidFill>
                          <a:effectLst/>
                          <a:latin typeface="Calibri" panose="020F0502020204030204" pitchFamily="34" charset="0"/>
                        </a:rPr>
                        <a:t>Passives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51%</a:t>
                      </a:r>
                    </a:p>
                  </a:txBody>
                  <a:tcPr marL="9525" marR="9525" marT="9525" marB="0" anchor="ctr"/>
                </a:tc>
              </a:tr>
              <a:tr h="396000">
                <a:tc>
                  <a:txBody>
                    <a:bodyPr/>
                    <a:lstStyle/>
                    <a:p>
                      <a:pPr marL="85725" indent="0" algn="l" fontAlgn="b"/>
                      <a:r>
                        <a:rPr lang="en-GB" sz="1100" b="0" i="0" u="none" strike="noStrike" dirty="0">
                          <a:solidFill>
                            <a:srgbClr val="000000"/>
                          </a:solidFill>
                          <a:effectLst/>
                          <a:latin typeface="Calibri" panose="020F0502020204030204" pitchFamily="34" charset="0"/>
                        </a:rPr>
                        <a:t>Promoters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30%</a:t>
                      </a:r>
                    </a:p>
                  </a:txBody>
                  <a:tcPr marL="9525" marR="9525" marT="9525" marB="0" anchor="ctr"/>
                </a:tc>
              </a:tr>
              <a:tr h="396000">
                <a:tc>
                  <a:txBody>
                    <a:bodyPr/>
                    <a:lstStyle/>
                    <a:p>
                      <a:pPr marL="85725" indent="0" algn="l" fontAlgn="b"/>
                      <a:r>
                        <a:rPr lang="en-GB" sz="1100" b="0" i="0" u="none" strike="noStrike" dirty="0" smtClean="0">
                          <a:solidFill>
                            <a:srgbClr val="000000"/>
                          </a:solidFill>
                          <a:effectLst/>
                          <a:latin typeface="Calibri" panose="020F0502020204030204" pitchFamily="34" charset="0"/>
                        </a:rPr>
                        <a:t>RECOMMENDATION SCORE</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smtClean="0">
                          <a:solidFill>
                            <a:srgbClr val="000000"/>
                          </a:solidFill>
                          <a:effectLst/>
                          <a:latin typeface="Calibri" panose="020F0502020204030204" pitchFamily="34" charset="0"/>
                        </a:rPr>
                        <a:t>+14%</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+10</a:t>
                      </a:r>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a:r>
                        <a:rPr lang="en-GB" sz="1100" dirty="0" smtClean="0"/>
                        <a:t>+17%</a:t>
                      </a:r>
                      <a:endParaRPr lang="en-GB" sz="1100" dirty="0"/>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+67</a:t>
                      </a:r>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+23</a:t>
                      </a:r>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+80</a:t>
                      </a:r>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+100</a:t>
                      </a:r>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+11</a:t>
                      </a:r>
                      <a:r>
                        <a:rPr lang="en-GB" sz="1100" b="0" i="0" u="none" strike="noStrike" dirty="0">
                          <a:solidFill>
                            <a:srgbClr val="000000"/>
                          </a:solidFill>
                          <a:effectLst/>
                          <a:latin typeface="Calibri" panose="020F0502020204030204" pitchFamily="34" charset="0"/>
                        </a:rPr>
                        <a:t>%</a:t>
                      </a:r>
                    </a:p>
                  </a:txBody>
                  <a:tcPr marL="9525" marR="9525" marT="9525" marB="0" anchor="ctr"/>
                </a:tc>
              </a:tr>
            </a:tbl>
          </a:graphicData>
        </a:graphic>
      </p:graphicFrame>
      <p:sp>
        <p:nvSpPr>
          <p:cNvPr id="8" name="TextBox 7"/>
          <p:cNvSpPr txBox="1"/>
          <p:nvPr/>
        </p:nvSpPr>
        <p:spPr>
          <a:xfrm>
            <a:off x="0" y="42914"/>
            <a:ext cx="9144000" cy="507831"/>
          </a:xfrm>
          <a:prstGeom prst="rect">
            <a:avLst/>
          </a:prstGeom>
          <a:noFill/>
        </p:spPr>
        <p:txBody>
          <a:bodyPr wrap="square" rtlCol="0">
            <a:spAutoFit/>
          </a:bodyPr>
          <a:lstStyle/>
          <a:p>
            <a:pPr algn="ctr"/>
            <a:r>
              <a:rPr lang="en-GB" sz="2700" dirty="0" smtClean="0">
                <a:solidFill>
                  <a:schemeClr val="accent5"/>
                </a:solidFill>
                <a:latin typeface="+mn-lt"/>
              </a:rPr>
              <a:t>Rail users gave an NPS score of +14 for train travel to Cornwall</a:t>
            </a:r>
            <a:endParaRPr lang="en-GB" sz="2700" dirty="0">
              <a:solidFill>
                <a:schemeClr val="accent5"/>
              </a:solidFill>
              <a:latin typeface="+mn-lt"/>
            </a:endParaRPr>
          </a:p>
        </p:txBody>
      </p:sp>
      <p:sp>
        <p:nvSpPr>
          <p:cNvPr id="9" name="TextBox 8"/>
          <p:cNvSpPr txBox="1"/>
          <p:nvPr/>
        </p:nvSpPr>
        <p:spPr>
          <a:xfrm>
            <a:off x="5940152" y="764704"/>
            <a:ext cx="3024336" cy="3231654"/>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32% of rail users gave a recommendation score of 9 or 10 and are categorised as promoters of train travel to Cornwall.</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Overall an NPS score of +14 was calculated for using the train to travel to Cornwall.</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This is slightly above the mid-range on a scale than ranges from -100 to +100.</a:t>
            </a:r>
          </a:p>
          <a:p>
            <a:endParaRPr lang="en-GB" dirty="0" smtClean="0">
              <a:latin typeface="+mn-lt"/>
            </a:endParaRPr>
          </a:p>
          <a:p>
            <a:pPr marL="285750" indent="-285750">
              <a:buFont typeface="Arial" panose="020B0604020202020204" pitchFamily="34" charset="0"/>
              <a:buChar char="•"/>
            </a:pPr>
            <a:endParaRPr lang="en-GB" dirty="0">
              <a:latin typeface="+mn-lt"/>
            </a:endParaRPr>
          </a:p>
        </p:txBody>
      </p:sp>
      <p:sp>
        <p:nvSpPr>
          <p:cNvPr id="10" name="Rectangle 9"/>
          <p:cNvSpPr/>
          <p:nvPr/>
        </p:nvSpPr>
        <p:spPr>
          <a:xfrm>
            <a:off x="971600" y="832737"/>
            <a:ext cx="792088" cy="2812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06324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68313" y="1844675"/>
            <a:ext cx="7772400" cy="1470025"/>
          </a:xfrm>
        </p:spPr>
        <p:txBody>
          <a:bodyPr/>
          <a:lstStyle/>
          <a:p>
            <a:pPr algn="l" eaLnBrk="1" hangingPunct="1">
              <a:defRPr/>
            </a:pPr>
            <a:r>
              <a:rPr lang="en-US" altLang="en-US" sz="3200" b="1" dirty="0" smtClean="0">
                <a:solidFill>
                  <a:schemeClr val="accent5"/>
                </a:solidFill>
              </a:rPr>
              <a:t>Cornwall Visitor Survey 2016/17</a:t>
            </a:r>
            <a:br>
              <a:rPr lang="en-US" altLang="en-US" sz="3200" b="1" dirty="0" smtClean="0">
                <a:solidFill>
                  <a:schemeClr val="accent5"/>
                </a:solidFill>
              </a:rPr>
            </a:br>
            <a:r>
              <a:rPr lang="en-US" altLang="en-US" sz="3200" b="1" dirty="0" smtClean="0">
                <a:solidFill>
                  <a:schemeClr val="accent5"/>
                </a:solidFill>
              </a:rPr>
              <a:t/>
            </a:r>
            <a:br>
              <a:rPr lang="en-US" altLang="en-US" sz="3200" b="1" dirty="0" smtClean="0">
                <a:solidFill>
                  <a:schemeClr val="accent5"/>
                </a:solidFill>
              </a:rPr>
            </a:br>
            <a:r>
              <a:rPr lang="en-US" altLang="en-US" sz="3200" b="1" dirty="0" smtClean="0">
                <a:solidFill>
                  <a:schemeClr val="bg1">
                    <a:lumMod val="50000"/>
                  </a:schemeClr>
                </a:solidFill>
              </a:rPr>
              <a:t>Information Sourcing</a:t>
            </a:r>
          </a:p>
        </p:txBody>
      </p:sp>
      <p:sp>
        <p:nvSpPr>
          <p:cNvPr id="46083" name="AutoShape 11" descr="data:image/jpeg;base64,/9j/4AAQSkZJRgABAQAAAQABAAD/2wCEAAkGBxQPEhQUERAUFhQQFhURFBUYEhUXGBoYFRUYGBgXFBUYHCghHxonHBYWITMiJSkrLi4uGB8zODMsNygtLisBCgoKDg0OGxAQGywkICYsLCwsLCwsLCwsLCwsNCwsLCwsLCwsLCwsLCwsLCwsLCwsLCwsLCwsLCwsLCwsLCwsLP/AABEIALgBEgMBIgACEQEDEQH/xAAcAAEAAgMBAQEAAAAAAAAAAAAABgcDBAUCAQj/xABGEAACAQIDAwgFBwsEAgMAAAABAgADEQQSIQUGMQcTIkFRYXGBMjSRobEUI3JzkrPBFjNSU1RigoOTstEVFyTSQkOi8PH/xAAYAQEBAQEBAAAAAAAAAAAAAAAAAgEDBP/EACMRAQACAgICAwADAQAAAAAAAAABAgMRITESMhMiQVFhgTP/2gAMAwEAAhEDEQA/ALxiIgIiICInB3n3nTZ5ph6bPzuYjKQLZcvG/wBKZM67ZM6d6JBf9yqX7NU+0sf7lUv2ap9pZPyVZ51TqJBf9yqX7NU+0sf7lUv2ap9pY+Sp51TqJD8LyiYZiA6VU7yoYf8AxJPukm2ftCliFzUaiuvaDw8RxB8ZUWiemxMT02oiJrSIiAiIgIiICIiAiYcXikooXqOFVdSxNhOdu/t5MdzhpqQlNggJ4tpe9uoTNm3XiImhERAREQEREBERAREQEREBERASuuVj0sN4VfjTliyuuVj0sN4VfjTkZPVGT1QSjSZ2CopZmNgALknuE6H5PYr9mq/Yb/E97peuYf6xZdk40pFoc6U8oUh+T2K/Zqv2G/xH5PYr9mq/YaXfEv4YV8UKFxeBqUbc7SdL8MykX8Lz7s/HVMO4qUXKMOsdY7GHAjuMvavRWopV1DK2hBAIPiDKt353WGDIq0QeZc2K8cjdQ+ifd7JNsc15hNqePMJxunvEuOp3sFqpYVE8eDL+6Z3pR27u1DhMQlUHog5XHah9Ifj4gS8AZ1x23DpS24fYiJayIiAiIgJ8kJ3p35FEtSwwDVFJVnI6KkaEAdbD2eMkO61dqmEou7FmdLsx4kkmTFomdMi0TOkB5Ta7HFBCxyLTVgt9ASWubdvfO5yVfma31g/tEj/KX67/ACk+LSQclX5mt9YP7ROUf9HKPdOIiJ3diIiAiIgIiICIiAiIgIiICIiAldcrHpYbwq/GnLFldcrHpYbwq/GnIyeqL+qL7peuYf6xZdspLdL1zD/WLLtk4upZi6IiJ1dCcvefCirhK6kf+tmHiozA+0CdScHffaIoYSrc9KqDSQdpcW9wufKZbpk9Kal5bvVC+Fw7HiaVMn7IlGy9tk0OZw9JG05uminuyqAZxxdy5Ym7Ehm2uUClSJWgvPMNC18qeR4ny075Gau/+MY6GkvcKf8A2JnSclYXN4hbMSqcNyhYpT0xScdYKFT5EHT2Ge8fygYhmvRsilRdWVWs3XZuscDr2mZ8tT5IWnEiu4e8D41KgrEGpSYcBbosNNPFWm5vptSphMMalIgNnVdRcWN76SvKNbV5RraqNu+s4j66r940tvc31LD/AFY+JlNYmsajs7elUZnbq1Y3OniZ3MBvliqFNadNky0xlW6Am3jOFLREuFLREtvlL9d/lJ8Wkg5KvzNb6wf2iQHa+1KmLqc5VILWC6CwsL208zO/upvOmAw9UFS9R3BVOAsFGrN1CbW0ee2xaPLa14lMbR3uxdc61ig/Rp3Qe0anzM5Xy2pe/O1L9vONf23lzlhU5YX5EpjZ29uLoHSuXH6NTpj2nX2GWBuzvjSxhCMObrdSk3DfQb8Dr4yq5IlUXiUniIlrIiICIiAiIgIiICIiAldcrHpYbwq/GnLFldcrHpYbwq/GnIyeqL+qKbs1lp4ugzsFVaikkmwA7zLc/KHC/tVH+ov+ZSEThW/i5Vv4rw/KDC/tVH+qv+Z7/wBbw/7TS/qL/mUZFpfyyr5ZXHtLfHCUB+eFRupafSJ8xoPMyst49vVMdUzP0VXREB0UfiT2zkzLhlUuoqMVQnpMq5iB3C+si15twm15nh39xdiHFYgMw+aoEO56iw1VPbr4Dvm/v7vOazth6LWpIctQj/zYcR9Ee8yTYjG0MJs53wbLkC5UYcS7kLduvNrfXslXbOwbV6iUk9KowQd1+s+AufKVP1jUNn6xqG7sHYFbGtaktlX0qh9Fe7vPcJN8Lyb0QBzlaqx68uVR5Agn3yWbM2emGprSpiyoLd5PWT2kzbnSuOI7XXHEdoHj+TdCPmK7huoVAGHtUAj3yCbU2ZVwrmnWTK3EdYI7VPWJe84u9exVxlBlsM6gtSbsYDhfsPAzLY4/C2OPxXvJ5juaxiqeFdTTPj6S+8W85Z+1tmU8XT5usCVuGsCRqOGolG4esaTq49KmyuPFSCPeJfODxAq00deFRVceDC/4zMU7jTMc8aUZtWiKdeqijopUqIo46K5A18BLA3c3PwtfDUalSmxeogZiKjDXwBkD276ziPrqv3jS29zfUsP9WPiZOOImZTSImZVpvrsunhMTzdEELzatYsTqS19T4CcXD0GqMqIpZnOVVHEmSflL9d/lJ8WnR5LNnBmq1yNUtSTuJ1bztlHmZnju2meO7adPYG4NKmA2J+cqda3IQeQ9Lz07pJ02PhwLDDUQOzmk/wATdid4rEO8ViEY21uRhsQCaaCjU6mQWW/7ycLeFjKu2hgqmFqmnUBV6ZBBB8wyns7DL4kH5UdmhqSVwOlTYU2ParcL+DW+0ZGSka3CL1jW4dTcfb/yyjZz87Rsr94t0X87HzBkklR8nWLNPGqt9Kyuh8lLD+33y25WOdw2k7h9iIlrIiICIiAiIgIiICV1yselhvCr8acsWV1yselhvCr8acjJ6ov6onu5hFr4mjTqC6O1mFyLix6xLN/IbBfqT/Vqf9pXO53ruH+mPgZdUjFETHKMcRMI3+Q2C/Un+rU/7TFX3BwbDRXQ9q1Cf7riSmJ08K/w6eMfwrjanJwygnD1g37jix8nGnuEheNwVSg5SqjIw6iPeDwI7xL7nP21seljKeSst/0WHpKe1T1SLYo/E2xx+KPWqwUqGIViCy3NiRwJHC4kg5PgPl1K/ZUt48234XnO2/sWpgqpp1NQdUcDRl7R39o6pg2Tjjhq1OqvGmwa3aODDzBInGOJ5cY4nlfETBg8StZFqU2urgMp7jM89b1EROZvFtZcHQeoxFwLIP0nPoj/AO9V4mdCm9sADEVwvAVqoHhzjW90s3k4x3O4QIeNBjT8j0l9xt5Sp2YkkniTc+J4yYcmGO5vEvSPCumn0qdyPcW9k82Ofs89J+yObd9ZxH11X7xpbe5vqWH+rHxMqTbvrOI+uq/eNLb3N9Sw/wBWPiZWLuVY+5QHlL9d/lJ8Wkk5K/Vqv1x+7pyN8pfrv8pPi0kvJX6tV+uP3dOK+5HumcRE7uxI9v8Aj/gV/wCX96kkMj2/3qFf+X96ky3Ust1KuNyvXsP9I/2NLolL7levYf6R/saXPOeLpGLp9iInV0IiICIiAiIgIiICV1yselhvCr8acsWV1yselhvCr8acjJ6ov6o1ud67h/pj4GXVKV3O9dw/0x8DLqk4uk4uiIidXUiIgcTezYgxuHZLDnF6dM9jAcPA8P8A8lL+Vu6foOUxvrghRxlYDg5FQfxi5995xyx+uWWP163Z3pq4E2Az0mNzTJtY9qHqPuMneF3+wjgZmdD1hqbH3qCJW2xNkvjKhp0yobKXGYkA2tpcDjrN2rufjFPqzHwZD+MitrRHCa2tEcJvj+UHDIPmg9VuoZSg82YfgZX23tuVca+eqdFvkQeio7u/vm7htzMY5tzGXvZlAHsJPuku2BuDTokPiGFVhqEAsgPff0vOw7pv3s37WR7d7dBq+Hq1qgIvTbmF6y1rhz3aWHbe/ZI7snGGhWpVR/63Vj4X6Q9lxL3AtKr2vuRiTXqmjSDU2dmQ50GjG9rE9V7eU21Na0WprWke2218TXI4GtVI83Mtzc31LD/Vj4mVz+RGN/UD+rT/AO0s3drCNQwtGnUFnRArC4Nj4jSbjiYnluOJ3yrrlL9d/lJ8Wkl5K/Vqv1x+7pzR333axOKxPOUaQZebVb50GoLX0J7xO3uDsmrhKDpXTKzVS4GZTpkQXupPWDERPnsiJ89pNEROzqSPb/eoV/5f3qSQzj73YF8RhKtOkuZ3yWFwOFRSdTpwBmW6ZPSr9yvXsP8ASP8AY0ueVnuxuniqGKo1KlIBEYljziG3RI4A365ZkjFExHKMcTEPsRE6OhERAREQEREBERASuuVj0sN4VfjTliyuuVj0sN4VfjTkZPVF/VGtzvXcP9MfAy6pSu53ruH+mPgZdUnF0nF0RETq6kREBKt5UV/5aHtorf7dSWlKi5RMTzmNcX/NIlP3Fj72nPL6ueT1eOT5rY+l3ioD/TY/gJb8qjk1o5sZf9XTdvbZfxMteMXqY+mMV1JsGW/ZmF/ZMsr3GUhlxTfJQbYtycV0L0lDqSwt09LdUmaYonEZLjJzQqDtuWIvfstKiy4lvzG9ZVKqWAZ75QSLmwubDr0kcfa9Y0A4Nv8AkVqVSotI1MlOnUqKrc2Dc+ioJ6rkzbXGEvg/nKdUVed+cCAXshIKanL2GPI27kSLPtLEinVr85TyUKzpzfN6siVcpu+bRrcLDq79Mm1tsuK70qdUU+aRXJNB6pZnvZbLwUAeJv3R5QbSWJGMVtmqUoOT8np1aed6jUWcK+lke5GRfSOZuzqmbaW0aiVUU1lpU2RCtU0S6O5JBUtmsnVYE65uOkbNpDERKaREQEREBERAREQEREBERAREQErrlY9LDeFX405YsgXKngndaNRUJSlzgcjXLmyWJ7tDrIyeqL+qJbneu4f6Y+Bl1SldzvXcP9P8DLqk4uk4uiIidXUiJ5dgBcmwGpJ7O+Br7Txy4ek9Vz0aYLHv7AO8mw85ReKxDVXao/pVGLt4sbyTb87zjFsKVI/M0ze/6bDr+iOr29kjuzcC+IqpSpi7VDYd3aT3Aazz5LeU6hwvbc6hYHJZgMtKrWI/OMKa/RTifabfwydTV2bglw9JKSejTUKPLrPeeM2Z2rGo07VjUacE7AWpzoGJqGlVqO9Skpp5SzG7KWC5gNLEXm5jdll3WpTrNSdVNIlVVgUvcAqwIuDwPxnFGLqUaNc0iA7Y80wSLj5ysiG485shsUa1Sj8pX5umlbnOZXMc5dQhW9rA02N+OoHfM4Zw3cPsY0aS0qOIqJld3zFUcnOxYhsw7W4909YTYiUuYszH5OajAm3SNW+YtYdrE6Wmg+0a9X5GqMlNsSlRqhy5rFFU3QHvJ9vdPNTalanSxallarhSgV8lgwcKy5l4X1INo4OHTbY6mjUo5my1nqOTpcGo5c204XM+YrZRaoatKu9J2UI9lRgwW+W6sD0hc69/XNStVxAelhxWXnKi1Kz1eaGiIVGVEva93AueoGa9ba1aktcOys2Dek7uFAz0H1a6/wDiwGbh+iD1zeGupj9mvVUIMS6qU5t+hTJa+ha5XRvDTumHHbD51Oa591oZFptTCobqunpkZhcWv7rTV2jtt0+UulilE0qFPokg1XtmYkakDOosOwzzs7alXPUQs1RRRaqtRsO1LK6kAoQQAb3BHgZm4ZuEkE+yJ0MXiyuFPPpfGCxHNC1Poc5mXXU2UjXS58plr7Zq0aFbMQ9SnXXDI+Q65whDMi9YDnQcbDtm+TdpPEi+G2tVAxALNUFOgayVWw7UrMM10KkAHgD5nsmfC4rEI+FNWqrrirqyBAuRuaaoCjcSOgRr23jyNpDEj+wKVQYjFZq2YCoARkAuTSQg36rDS0kE2JbBERNCIiAiIgIiICIiAnl1BBBAIOhB4WPUZ6iBDKm5wo4yjXw+lMPd6d/R46p3d3V1dgmU+yF74boGtethiVqcWTMQr947G9xka8ek9dJpPLuBxIHibSg6jOpKsXBU2IJIII6iJjZieJJ85Hzf0j5f6XJtTe7C4e96wdhpkp2c377aDzMrzeTe6tjboPm6X6AOrfTbr8Bp4yOzp7G2DXxh+Zpkr1udEH8XX4C5kTe1uETebcOdTpliFUEsxsABcknqAls7k7sfI0z1ADXqDX9xf0B39p/xM27G6dLBdI9OsRq5HDuQdQ7+MkU6Ux65l0pTXMk+T7E6ujgPQwpzUflKZmxAxJXnUzh1qK+XLxtdeHGdCpRp06xqM9mrqmHAJFjlNRgF7+m3snM2LgadZcUKtNHBxVcHMoPWJr7LxrrQwoDXDYhqFz0iaatVC6nuVdZCWxjdjk1MIqNUUUFrWqrlupIQC9xl16QsRbjNynsVebqoajs1ds1SocuYnS2gAAAAAsBNTC4up8pZK1Z6ZLuKVI0k5t0F8pSra5e2pF+o6WmtQNXD0sfU58s1PnmW9NB01oqwfQdw04RwcOttnCI5pu1VqVRGyU6i5b3qWGSzAghiBoR1Ce8HslKa1AzNUbEXNV3tma65dQoAAC6WAtOea9enRovUqhmrVsOCMigKtRlDIumvHidZkpPWxNStkr80lCpzSqtNGLFVUsXLg6XNgBbhxm8NZ8PsGkmG+TXZlNyWLdO5bMGzDrBtY9wmbC7PdQwqYmpVDrl6Qpiw11GRRrrxN5zcDRf/AFCuTWJAp0iVyJYgmpZb2vp28T1yRRBDn09lKooDM3/F9Dhr82U6WnYeqeK+xUdaysWtXqCsSDYq4CAFDbS3Ng+2dOJuobpzaezGyVEq4ipUFVTT6QpjKCCDlCKNdeJvMr7OU8xqf+Mcy8NTzbU+l5OfObsRoaGH2dzdZ6q1HtVsWp2XLmChc17ZuAGl7TfiJoREQEREBERAREQEREBETVxmL5souW5qEgagDQX4nr7BxMDanya9XH00F2cAXI81YIQP4iB5zwNp0iQOcHStbQ9bFQDpocwI1trpM3A5m8G6dDGsHfMjjQulgWHY1wQfHjOWnJxhxxq1j/En4LJP/qlL9YOIHA3N72yi2oNjYjjYz5S2nTbL0iMxIF1I/wDIrrcaXIsL8ZM1rKZrEubgNzsJRIIoBmHW5L+46e6d1VAFgLAcAJpJtRH5zJqKSCpfhfNn0Fx+5x4azJT2lTYGzjogseOgFrnhw6Q8biVGo6bGobcRE1pERA4zbvKS/wA9WCVXao9NXCqS511UZrec3KmzEIpKBlXDsroq2AGVSoHhYzdiZqGacz/SL1VqPXquEZqiU2KZVLAjTKoY2BIFyZ8qbFVufBq1MmKVlendcoLqFLKctwbDtt3TqRGoNNPEbPV0poSbUmpuvjTIK39k162xr1GqU69WkahBqBCmViBa5DqbGwAutuE6kRqGtFtmjn+eWo6kqEdRlyuFzZc1xfTMeBE3oiaEREBERAREQEREBERAREQEREBERATR2rlKhHfKKl1sFzE+GhsR2zemrisJzjobkBMxNmZSb2tw4jThMkaOM2XwIqkWqArfLYZ66VG1tqbrYX8J6XY/Sa7nI+RmGl2YVXqG+mguwGnVfxmu2yHYAOtNghTKCxN8tbPc3XTo6dcyjZrswFQIUXS2YnMOcz6i3ZpaSxsJs1UKs1RjzQGW+UAKoYWNhr6XHuE1qOAo1zmDhwOiwKjhcuo1Fwenx8J92ZspqS1AzXaouW+YEE9LpEBAb6i5Nz7JqV9iVWpsoKXbUXcsQwp5VbnGQnQ9guNLGP8AB0MPhEBZDVLGpT5u3R0Wl0Taw4/Oi9+2auNwqLUpB6pLM6uSTYlaYyhbKLWLMt724+An07DuzdCnY88V+nU5sqxFtCMra+E3sTgOcqq5JyqjKQGIuSyML24jozRt0KodQym4YXB7pknCTZdUIidAqpDMc7Am1E0yq9Htsbzp7MoGnTCsFBF/RAAtckcABe1r2AF7zYlraiImhERAREQEREBERAREQEREBERAREQEREBERAREQEREBERAREQEREBERAREQEREBERAREQEREBERAREQEREBERAREQEREBERA//2Q=="/>
          <p:cNvSpPr>
            <a:spLocks noChangeAspect="1" noChangeArrowheads="1"/>
          </p:cNvSpPr>
          <p:nvPr/>
        </p:nvSpPr>
        <p:spPr bwMode="auto">
          <a:xfrm>
            <a:off x="45069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latin typeface="Arial" panose="020B0604020202020204" pitchFamily="34" charset="0"/>
            </a:endParaRPr>
          </a:p>
        </p:txBody>
      </p:sp>
      <p:grpSp>
        <p:nvGrpSpPr>
          <p:cNvPr id="9" name="Group 8"/>
          <p:cNvGrpSpPr/>
          <p:nvPr/>
        </p:nvGrpSpPr>
        <p:grpSpPr>
          <a:xfrm>
            <a:off x="0" y="5429250"/>
            <a:ext cx="9144000" cy="1428750"/>
            <a:chOff x="0" y="5429250"/>
            <a:chExt cx="9144000" cy="142875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29250"/>
              <a:ext cx="1428750" cy="14287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225" y="5429250"/>
              <a:ext cx="1498527" cy="14287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0662" y="5429250"/>
              <a:ext cx="1428750" cy="14287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5238" y="5429250"/>
              <a:ext cx="1528762" cy="142875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8183" y="5429250"/>
              <a:ext cx="1440941" cy="142875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958" y="5429250"/>
              <a:ext cx="1485355" cy="1428750"/>
            </a:xfrm>
            <a:prstGeom prst="rect">
              <a:avLst/>
            </a:prstGeom>
          </p:spPr>
        </p:pic>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92875"/>
            <a:ext cx="2133600" cy="365125"/>
          </a:xfrm>
        </p:spPr>
        <p:txBody>
          <a:bodyPr/>
          <a:lstStyle/>
          <a:p>
            <a:pPr>
              <a:defRPr/>
            </a:pPr>
            <a:fld id="{63522C3B-2594-40C6-8F09-8526152588A3}" type="slidenum">
              <a:rPr lang="en-GB" altLang="en-US" sz="1000" smtClean="0">
                <a:latin typeface="+mn-lt"/>
              </a:rPr>
              <a:pPr>
                <a:defRPr/>
              </a:pPr>
              <a:t>53</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2957839407"/>
              </p:ext>
            </p:extLst>
          </p:nvPr>
        </p:nvGraphicFramePr>
        <p:xfrm>
          <a:off x="236344" y="2492896"/>
          <a:ext cx="8728144" cy="399997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42914"/>
            <a:ext cx="9144000" cy="507831"/>
          </a:xfrm>
          <a:prstGeom prst="rect">
            <a:avLst/>
          </a:prstGeom>
          <a:noFill/>
        </p:spPr>
        <p:txBody>
          <a:bodyPr wrap="square" rtlCol="0">
            <a:spAutoFit/>
          </a:bodyPr>
          <a:lstStyle/>
          <a:p>
            <a:pPr algn="ctr"/>
            <a:r>
              <a:rPr lang="en-GB" sz="2700" dirty="0" smtClean="0">
                <a:solidFill>
                  <a:schemeClr val="accent5"/>
                </a:solidFill>
                <a:latin typeface="+mn-lt"/>
              </a:rPr>
              <a:t>Internet usage to source information prior to visit is decreasing</a:t>
            </a:r>
            <a:endParaRPr lang="en-GB" sz="2700" dirty="0">
              <a:solidFill>
                <a:schemeClr val="accent5"/>
              </a:solidFill>
              <a:latin typeface="+mn-lt"/>
            </a:endParaRPr>
          </a:p>
        </p:txBody>
      </p:sp>
      <p:sp>
        <p:nvSpPr>
          <p:cNvPr id="9" name="TextBox 8"/>
          <p:cNvSpPr txBox="1"/>
          <p:nvPr/>
        </p:nvSpPr>
        <p:spPr>
          <a:xfrm>
            <a:off x="236344" y="550745"/>
            <a:ext cx="8728144" cy="1815882"/>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With the high proportion of repeat visitors previous visits are unsurprisingly the most common source of information prior to visiting Cornwall.</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Other than this the internet is the next most used source of sourcing information prior to visiting the county and whilst there is evidence of this decreasing over the analysis period this is probably also a reflection of the high proportion of previous visits.  </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Other information sources were used by 6% or less of visitors prior to visiting.</a:t>
            </a:r>
            <a:endParaRPr lang="en-GB" dirty="0">
              <a:latin typeface="+mn-lt"/>
            </a:endParaRPr>
          </a:p>
        </p:txBody>
      </p:sp>
    </p:spTree>
    <p:extLst>
      <p:ext uri="{BB962C8B-B14F-4D97-AF65-F5344CB8AC3E}">
        <p14:creationId xmlns:p14="http://schemas.microsoft.com/office/powerpoint/2010/main" val="32987425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92875"/>
            <a:ext cx="2133600" cy="365125"/>
          </a:xfrm>
        </p:spPr>
        <p:txBody>
          <a:bodyPr/>
          <a:lstStyle/>
          <a:p>
            <a:pPr>
              <a:defRPr/>
            </a:pPr>
            <a:fld id="{63522C3B-2594-40C6-8F09-8526152588A3}" type="slidenum">
              <a:rPr lang="en-GB" altLang="en-US" sz="1000" smtClean="0">
                <a:latin typeface="+mn-lt"/>
              </a:rPr>
              <a:pPr>
                <a:defRPr/>
              </a:pPr>
              <a:t>54</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61937161"/>
              </p:ext>
            </p:extLst>
          </p:nvPr>
        </p:nvGraphicFramePr>
        <p:xfrm>
          <a:off x="236344" y="2636912"/>
          <a:ext cx="8584128" cy="385596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Accommodation providers are a key online source</a:t>
            </a:r>
            <a:endParaRPr lang="en-GB" sz="2700" dirty="0">
              <a:solidFill>
                <a:schemeClr val="accent5"/>
              </a:solidFill>
              <a:latin typeface="+mn-lt"/>
            </a:endParaRPr>
          </a:p>
        </p:txBody>
      </p:sp>
      <p:sp>
        <p:nvSpPr>
          <p:cNvPr id="9" name="TextBox 8"/>
          <p:cNvSpPr txBox="1"/>
          <p:nvPr/>
        </p:nvSpPr>
        <p:spPr>
          <a:xfrm>
            <a:off x="236344" y="585574"/>
            <a:ext cx="8584128" cy="209288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Those using the internet for information prior to visiting were asked which sources they used.  Unsurprisingly, general searches through search engines were the most used source (69%) but 40% stated that they used accommodation providers websites.  This highlights the importance of a fully functional website for businesses and also the potential to use accommodation sites for the promotion of things other than the accommodation itself.</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The official Visit Cornwall website was well used compared to other sites listed by around a quarter of visitors prior to visiting (23%).  Review sites were used by 18% of those sourcing information online prior to visiting.</a:t>
            </a:r>
          </a:p>
          <a:p>
            <a:endParaRPr lang="en-GB" dirty="0">
              <a:latin typeface="+mn-lt"/>
            </a:endParaRPr>
          </a:p>
        </p:txBody>
      </p:sp>
      <p:sp>
        <p:nvSpPr>
          <p:cNvPr id="6" name="TextBox 5"/>
          <p:cNvSpPr txBox="1"/>
          <p:nvPr/>
        </p:nvSpPr>
        <p:spPr>
          <a:xfrm>
            <a:off x="142783" y="6527704"/>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the previous years.</a:t>
            </a:r>
            <a:endParaRPr lang="en-GB" sz="1100" b="1" i="1" dirty="0">
              <a:latin typeface="+mn-lt"/>
            </a:endParaRPr>
          </a:p>
        </p:txBody>
      </p:sp>
    </p:spTree>
    <p:extLst>
      <p:ext uri="{BB962C8B-B14F-4D97-AF65-F5344CB8AC3E}">
        <p14:creationId xmlns:p14="http://schemas.microsoft.com/office/powerpoint/2010/main" val="1800851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466816" y="6492875"/>
            <a:ext cx="2133600" cy="365125"/>
          </a:xfrm>
        </p:spPr>
        <p:txBody>
          <a:bodyPr/>
          <a:lstStyle/>
          <a:p>
            <a:pPr>
              <a:defRPr/>
            </a:pPr>
            <a:fld id="{594D8665-B050-4CD8-9CB3-966255F0D90E}" type="slidenum">
              <a:rPr lang="en-GB" altLang="en-US" sz="1000" smtClean="0">
                <a:latin typeface="+mn-lt"/>
              </a:rPr>
              <a:pPr>
                <a:defRPr/>
              </a:pPr>
              <a:t>55</a:t>
            </a:fld>
            <a:endParaRPr lang="en-GB" altLang="en-US" sz="1000" dirty="0">
              <a:latin typeface="+mn-lt"/>
            </a:endParaRPr>
          </a:p>
        </p:txBody>
      </p:sp>
      <p:sp>
        <p:nvSpPr>
          <p:cNvPr id="8" name="TextBox 7"/>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The primary usage of the internet was purchasing</a:t>
            </a:r>
            <a:endParaRPr lang="en-GB" sz="2700" dirty="0">
              <a:solidFill>
                <a:schemeClr val="accent5"/>
              </a:solidFill>
              <a:latin typeface="+mn-lt"/>
            </a:endParaRPr>
          </a:p>
        </p:txBody>
      </p:sp>
      <p:sp>
        <p:nvSpPr>
          <p:cNvPr id="9" name="TextBox 8"/>
          <p:cNvSpPr txBox="1"/>
          <p:nvPr/>
        </p:nvSpPr>
        <p:spPr>
          <a:xfrm>
            <a:off x="236344" y="792365"/>
            <a:ext cx="8756622"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Just over three quarters of those using the internet (77%) used it for both information sourcing and making a purchase relating to their visit.</a:t>
            </a:r>
            <a:endParaRPr lang="en-GB" dirty="0">
              <a:latin typeface="+mn-lt"/>
            </a:endParaRPr>
          </a:p>
        </p:txBody>
      </p:sp>
      <p:graphicFrame>
        <p:nvGraphicFramePr>
          <p:cNvPr id="10" name="Chart 4"/>
          <p:cNvGraphicFramePr>
            <a:graphicFrameLocks/>
          </p:cNvGraphicFramePr>
          <p:nvPr>
            <p:extLst>
              <p:ext uri="{D42A27DB-BD31-4B8C-83A1-F6EECF244321}">
                <p14:modId xmlns:p14="http://schemas.microsoft.com/office/powerpoint/2010/main" val="3284144695"/>
              </p:ext>
            </p:extLst>
          </p:nvPr>
        </p:nvGraphicFramePr>
        <p:xfrm>
          <a:off x="379074" y="1557205"/>
          <a:ext cx="8568952" cy="461520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41642" y="6470650"/>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the previous years.</a:t>
            </a:r>
            <a:endParaRPr lang="en-GB" sz="1100" b="1" i="1" dirty="0">
              <a:latin typeface="+mn-lt"/>
            </a:endParaRPr>
          </a:p>
        </p:txBody>
      </p:sp>
    </p:spTree>
    <p:extLst>
      <p:ext uri="{BB962C8B-B14F-4D97-AF65-F5344CB8AC3E}">
        <p14:creationId xmlns:p14="http://schemas.microsoft.com/office/powerpoint/2010/main" val="2893911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92875"/>
            <a:ext cx="2133600" cy="365125"/>
          </a:xfrm>
        </p:spPr>
        <p:txBody>
          <a:bodyPr/>
          <a:lstStyle/>
          <a:p>
            <a:pPr>
              <a:defRPr/>
            </a:pPr>
            <a:fld id="{63522C3B-2594-40C6-8F09-8526152588A3}" type="slidenum">
              <a:rPr lang="en-GB" altLang="en-US" sz="1000" smtClean="0">
                <a:latin typeface="+mn-lt"/>
              </a:rPr>
              <a:pPr>
                <a:defRPr/>
              </a:pPr>
              <a:t>56</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177152342"/>
              </p:ext>
            </p:extLst>
          </p:nvPr>
        </p:nvGraphicFramePr>
        <p:xfrm>
          <a:off x="306403" y="2034717"/>
          <a:ext cx="8584128" cy="430909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Accommodation was the main online purchase</a:t>
            </a:r>
            <a:endParaRPr lang="en-GB" sz="2700" dirty="0">
              <a:solidFill>
                <a:schemeClr val="accent5"/>
              </a:solidFill>
              <a:latin typeface="+mn-lt"/>
            </a:endParaRPr>
          </a:p>
        </p:txBody>
      </p:sp>
      <p:sp>
        <p:nvSpPr>
          <p:cNvPr id="9" name="TextBox 8"/>
          <p:cNvSpPr txBox="1"/>
          <p:nvPr/>
        </p:nvSpPr>
        <p:spPr>
          <a:xfrm>
            <a:off x="234395" y="716104"/>
            <a:ext cx="8728144"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Three quarters of those purchasing online booked their accommodation through the accommodation providers website.</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Whilst OTA usage is becoming more commonplace amongst consumers only 6% of visitors to Cornwall used them for their accommodation booking.</a:t>
            </a:r>
            <a:endParaRPr lang="en-GB" dirty="0">
              <a:latin typeface="+mn-lt"/>
            </a:endParaRPr>
          </a:p>
        </p:txBody>
      </p:sp>
      <p:sp>
        <p:nvSpPr>
          <p:cNvPr id="7" name="TextBox 6"/>
          <p:cNvSpPr txBox="1"/>
          <p:nvPr/>
        </p:nvSpPr>
        <p:spPr>
          <a:xfrm>
            <a:off x="141642" y="6470650"/>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the previous years.</a:t>
            </a:r>
            <a:endParaRPr lang="en-GB" sz="1100" b="1" i="1" dirty="0">
              <a:latin typeface="+mn-lt"/>
            </a:endParaRPr>
          </a:p>
        </p:txBody>
      </p:sp>
    </p:spTree>
    <p:extLst>
      <p:ext uri="{BB962C8B-B14F-4D97-AF65-F5344CB8AC3E}">
        <p14:creationId xmlns:p14="http://schemas.microsoft.com/office/powerpoint/2010/main" val="16491365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92875"/>
            <a:ext cx="2133600" cy="365125"/>
          </a:xfrm>
        </p:spPr>
        <p:txBody>
          <a:bodyPr/>
          <a:lstStyle/>
          <a:p>
            <a:pPr>
              <a:defRPr/>
            </a:pPr>
            <a:fld id="{63522C3B-2594-40C6-8F09-8526152588A3}" type="slidenum">
              <a:rPr lang="en-GB" altLang="en-US" sz="1000" smtClean="0">
                <a:latin typeface="+mn-lt"/>
              </a:rPr>
              <a:pPr>
                <a:defRPr/>
              </a:pPr>
              <a:t>57</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1643235137"/>
              </p:ext>
            </p:extLst>
          </p:nvPr>
        </p:nvGraphicFramePr>
        <p:xfrm>
          <a:off x="236344" y="2276872"/>
          <a:ext cx="8728144" cy="421600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42914"/>
            <a:ext cx="9144000" cy="923330"/>
          </a:xfrm>
          <a:prstGeom prst="rect">
            <a:avLst/>
          </a:prstGeom>
          <a:noFill/>
        </p:spPr>
        <p:txBody>
          <a:bodyPr wrap="square" rtlCol="0">
            <a:spAutoFit/>
          </a:bodyPr>
          <a:lstStyle/>
          <a:p>
            <a:pPr algn="ctr"/>
            <a:r>
              <a:rPr lang="en-GB" sz="2700" dirty="0" smtClean="0">
                <a:solidFill>
                  <a:schemeClr val="accent5"/>
                </a:solidFill>
                <a:latin typeface="+mn-lt"/>
              </a:rPr>
              <a:t>Over half of visitors didn’t source any actual information during their visit</a:t>
            </a:r>
            <a:endParaRPr lang="en-GB" sz="2700" dirty="0">
              <a:solidFill>
                <a:schemeClr val="accent5"/>
              </a:solidFill>
              <a:latin typeface="+mn-lt"/>
            </a:endParaRPr>
          </a:p>
        </p:txBody>
      </p:sp>
      <p:sp>
        <p:nvSpPr>
          <p:cNvPr id="9" name="TextBox 8"/>
          <p:cNvSpPr txBox="1"/>
          <p:nvPr/>
        </p:nvSpPr>
        <p:spPr>
          <a:xfrm>
            <a:off x="236344" y="966244"/>
            <a:ext cx="8728144"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34% of visitors stated that they didn’t source any information and a further 25% relied on their knowledge from a previous visit.</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Of those sourcing information brochures, leaflets and guides (28%) were used by a larger proportion than the internet (19%).</a:t>
            </a:r>
            <a:endParaRPr lang="en-GB" sz="1400" dirty="0">
              <a:latin typeface="+mn-lt"/>
            </a:endParaRPr>
          </a:p>
        </p:txBody>
      </p:sp>
    </p:spTree>
    <p:extLst>
      <p:ext uri="{BB962C8B-B14F-4D97-AF65-F5344CB8AC3E}">
        <p14:creationId xmlns:p14="http://schemas.microsoft.com/office/powerpoint/2010/main" val="20661361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92875"/>
            <a:ext cx="2133600" cy="365125"/>
          </a:xfrm>
        </p:spPr>
        <p:txBody>
          <a:bodyPr/>
          <a:lstStyle/>
          <a:p>
            <a:pPr>
              <a:defRPr/>
            </a:pPr>
            <a:fld id="{63522C3B-2594-40C6-8F09-8526152588A3}" type="slidenum">
              <a:rPr lang="en-GB" altLang="en-US" sz="1000" smtClean="0">
                <a:latin typeface="+mn-lt"/>
              </a:rPr>
              <a:pPr>
                <a:defRPr/>
              </a:pPr>
              <a:t>58</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214297272"/>
              </p:ext>
            </p:extLst>
          </p:nvPr>
        </p:nvGraphicFramePr>
        <p:xfrm>
          <a:off x="236344" y="2276872"/>
          <a:ext cx="8584128" cy="402613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42914"/>
            <a:ext cx="9144000" cy="923330"/>
          </a:xfrm>
          <a:prstGeom prst="rect">
            <a:avLst/>
          </a:prstGeom>
          <a:noFill/>
        </p:spPr>
        <p:txBody>
          <a:bodyPr wrap="square" rtlCol="0">
            <a:spAutoFit/>
          </a:bodyPr>
          <a:lstStyle/>
          <a:p>
            <a:pPr algn="ctr"/>
            <a:r>
              <a:rPr lang="en-GB" sz="2700" dirty="0" smtClean="0">
                <a:solidFill>
                  <a:schemeClr val="accent5"/>
                </a:solidFill>
                <a:latin typeface="+mn-lt"/>
              </a:rPr>
              <a:t>Visit Cornwall was the primary online information source whilst on holiday</a:t>
            </a:r>
            <a:endParaRPr lang="en-GB" sz="2700" dirty="0">
              <a:solidFill>
                <a:schemeClr val="accent5"/>
              </a:solidFill>
              <a:latin typeface="+mn-lt"/>
            </a:endParaRPr>
          </a:p>
        </p:txBody>
      </p:sp>
      <p:sp>
        <p:nvSpPr>
          <p:cNvPr id="9" name="TextBox 8"/>
          <p:cNvSpPr txBox="1"/>
          <p:nvPr/>
        </p:nvSpPr>
        <p:spPr>
          <a:xfrm>
            <a:off x="226261" y="981042"/>
            <a:ext cx="8604294"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A third of visitors sourcing information online during their visit used the Visit Cornwall website.</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Around a fifth of visitors used review sites (22%), social media (22%), attractions sites (19%) and other websites (19%) for information whilst visiting Cornwall.</a:t>
            </a:r>
            <a:endParaRPr lang="en-GB" sz="1400" dirty="0">
              <a:latin typeface="+mn-lt"/>
            </a:endParaRPr>
          </a:p>
        </p:txBody>
      </p:sp>
      <p:sp>
        <p:nvSpPr>
          <p:cNvPr id="6" name="TextBox 5"/>
          <p:cNvSpPr txBox="1"/>
          <p:nvPr/>
        </p:nvSpPr>
        <p:spPr>
          <a:xfrm>
            <a:off x="236344" y="6439537"/>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Tree>
    <p:extLst>
      <p:ext uri="{BB962C8B-B14F-4D97-AF65-F5344CB8AC3E}">
        <p14:creationId xmlns:p14="http://schemas.microsoft.com/office/powerpoint/2010/main" val="14254335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381328"/>
            <a:ext cx="2133600" cy="365125"/>
          </a:xfrm>
        </p:spPr>
        <p:txBody>
          <a:bodyPr/>
          <a:lstStyle/>
          <a:p>
            <a:pPr>
              <a:defRPr/>
            </a:pPr>
            <a:fld id="{E509518C-759F-41B0-986B-6703837FD403}" type="slidenum">
              <a:rPr lang="en-GB" altLang="en-US" sz="1000" smtClean="0">
                <a:latin typeface="+mn-lt"/>
              </a:rPr>
              <a:pPr>
                <a:defRPr/>
              </a:pPr>
              <a:t>59</a:t>
            </a:fld>
            <a:endParaRPr lang="en-GB" altLang="en-US" sz="1000" dirty="0">
              <a:latin typeface="+mn-lt"/>
            </a:endParaRPr>
          </a:p>
        </p:txBody>
      </p:sp>
      <p:sp>
        <p:nvSpPr>
          <p:cNvPr id="6" name="TextBox 5"/>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Interaction with social media was relatively low</a:t>
            </a:r>
            <a:endParaRPr lang="en-GB" sz="2700" dirty="0">
              <a:solidFill>
                <a:schemeClr val="accent5"/>
              </a:solidFill>
              <a:latin typeface="+mn-lt"/>
            </a:endParaRPr>
          </a:p>
        </p:txBody>
      </p:sp>
      <p:sp>
        <p:nvSpPr>
          <p:cNvPr id="7" name="TextBox 6"/>
          <p:cNvSpPr txBox="1"/>
          <p:nvPr/>
        </p:nvSpPr>
        <p:spPr>
          <a:xfrm>
            <a:off x="259189" y="810036"/>
            <a:ext cx="8606973"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Whilst social media was used by 22% of visitors during their visit to source information the majority of those visitors did no more than that and didn’t interact further by checking in, uploading photos of their visit or reviewing parts of their visit.</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Visitors who did more than information source on social media were more likely to do it during their visit than when they got home with the exception of posting reviews, which was done by the same proportion once they got home.</a:t>
            </a:r>
            <a:endParaRPr lang="en-GB" sz="1400" dirty="0">
              <a:latin typeface="+mn-lt"/>
            </a:endParaRPr>
          </a:p>
        </p:txBody>
      </p:sp>
      <p:sp>
        <p:nvSpPr>
          <p:cNvPr id="8" name="TextBox 7"/>
          <p:cNvSpPr txBox="1"/>
          <p:nvPr/>
        </p:nvSpPr>
        <p:spPr>
          <a:xfrm>
            <a:off x="105959" y="6393500"/>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graphicFrame>
        <p:nvGraphicFramePr>
          <p:cNvPr id="9" name="Chart 4"/>
          <p:cNvGraphicFramePr>
            <a:graphicFrameLocks/>
          </p:cNvGraphicFramePr>
          <p:nvPr>
            <p:extLst>
              <p:ext uri="{D42A27DB-BD31-4B8C-83A1-F6EECF244321}">
                <p14:modId xmlns:p14="http://schemas.microsoft.com/office/powerpoint/2010/main" val="1162202849"/>
              </p:ext>
            </p:extLst>
          </p:nvPr>
        </p:nvGraphicFramePr>
        <p:xfrm>
          <a:off x="259189" y="2508658"/>
          <a:ext cx="8584128" cy="38016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7497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101" name="Rectangle 1029"/>
          <p:cNvSpPr>
            <a:spLocks noChangeArrowheads="1"/>
          </p:cNvSpPr>
          <p:nvPr/>
        </p:nvSpPr>
        <p:spPr bwMode="auto">
          <a:xfrm>
            <a:off x="171450" y="981075"/>
            <a:ext cx="8789988" cy="5500688"/>
          </a:xfrm>
          <a:prstGeom prst="rect">
            <a:avLst/>
          </a:prstGeom>
          <a:noFill/>
          <a:ln w="9525">
            <a:noFill/>
            <a:miter lim="800000"/>
            <a:headEnd/>
            <a:tailEnd/>
          </a:ln>
          <a:effectLst/>
        </p:spPr>
        <p:txBody>
          <a:bodyPr/>
          <a:lstStyle/>
          <a:p>
            <a:pPr>
              <a:lnSpc>
                <a:spcPct val="120000"/>
              </a:lnSpc>
              <a:spcBef>
                <a:spcPts val="312"/>
              </a:spcBef>
              <a:defRPr/>
            </a:pPr>
            <a:r>
              <a:rPr lang="en-GB" sz="1400" b="1" dirty="0">
                <a:latin typeface="+mn-lt"/>
              </a:rPr>
              <a:t>The specific objectives of the </a:t>
            </a:r>
            <a:r>
              <a:rPr lang="en-GB" sz="1400" b="1" dirty="0" smtClean="0">
                <a:latin typeface="+mn-lt"/>
              </a:rPr>
              <a:t>2015/16 </a:t>
            </a:r>
            <a:r>
              <a:rPr lang="en-GB" sz="1400" b="1" dirty="0">
                <a:latin typeface="+mn-lt"/>
              </a:rPr>
              <a:t>research were :</a:t>
            </a:r>
          </a:p>
          <a:p>
            <a:pPr marL="457200" indent="-457200">
              <a:lnSpc>
                <a:spcPct val="120000"/>
              </a:lnSpc>
              <a:spcBef>
                <a:spcPts val="312"/>
              </a:spcBef>
              <a:defRPr/>
            </a:pPr>
            <a:r>
              <a:rPr lang="en-GB" sz="1400" dirty="0">
                <a:latin typeface="+mn-lt"/>
              </a:rPr>
              <a:t>	</a:t>
            </a:r>
          </a:p>
          <a:p>
            <a:pPr marL="355600" lvl="1" indent="-355600">
              <a:lnSpc>
                <a:spcPct val="120000"/>
              </a:lnSpc>
              <a:spcBef>
                <a:spcPts val="312"/>
              </a:spcBef>
              <a:buFont typeface="Wingdings" pitchFamily="2" charset="2"/>
              <a:buChar char="Ø"/>
              <a:defRPr/>
            </a:pPr>
            <a:r>
              <a:rPr lang="en-GB" sz="1400" dirty="0">
                <a:latin typeface="+mn-lt"/>
              </a:rPr>
              <a:t>To provide up-to-date information on the origin, profile and behaviour of visitors to </a:t>
            </a:r>
            <a:r>
              <a:rPr lang="en-GB" sz="1400" dirty="0" smtClean="0">
                <a:latin typeface="+mn-lt"/>
              </a:rPr>
              <a:t>Cornwall and </a:t>
            </a:r>
            <a:r>
              <a:rPr lang="en-GB" sz="1400" dirty="0">
                <a:latin typeface="+mn-lt"/>
              </a:rPr>
              <a:t>to explore the nature of their trips made to the </a:t>
            </a:r>
            <a:r>
              <a:rPr lang="en-GB" sz="1400" dirty="0" smtClean="0">
                <a:latin typeface="+mn-lt"/>
              </a:rPr>
              <a:t>county between August 2016 </a:t>
            </a:r>
            <a:r>
              <a:rPr lang="en-GB" sz="1400" dirty="0">
                <a:latin typeface="+mn-lt"/>
              </a:rPr>
              <a:t>and </a:t>
            </a:r>
            <a:r>
              <a:rPr lang="en-GB" sz="1400" dirty="0" smtClean="0">
                <a:latin typeface="+mn-lt"/>
              </a:rPr>
              <a:t>July 2017.</a:t>
            </a:r>
            <a:endParaRPr lang="en-GB" sz="1400" dirty="0">
              <a:latin typeface="+mn-lt"/>
            </a:endParaRPr>
          </a:p>
          <a:p>
            <a:pPr marL="355600" lvl="1" indent="-355600">
              <a:lnSpc>
                <a:spcPct val="120000"/>
              </a:lnSpc>
              <a:spcBef>
                <a:spcPts val="312"/>
              </a:spcBef>
              <a:buFont typeface="Wingdings" pitchFamily="2" charset="2"/>
              <a:buChar char="Ø"/>
              <a:defRPr/>
            </a:pPr>
            <a:endParaRPr lang="en-GB" sz="1400" dirty="0">
              <a:latin typeface="+mn-lt"/>
            </a:endParaRPr>
          </a:p>
          <a:p>
            <a:pPr marL="355600" lvl="1" indent="-355600">
              <a:lnSpc>
                <a:spcPct val="120000"/>
              </a:lnSpc>
              <a:spcBef>
                <a:spcPts val="312"/>
              </a:spcBef>
              <a:buFont typeface="Wingdings" pitchFamily="2" charset="2"/>
              <a:buChar char="Ø"/>
              <a:defRPr/>
            </a:pPr>
            <a:r>
              <a:rPr lang="en-GB" sz="1400" dirty="0">
                <a:latin typeface="+mn-lt"/>
              </a:rPr>
              <a:t>To ascertain detailed information about internet usage amongst visitors to the resort.</a:t>
            </a:r>
          </a:p>
          <a:p>
            <a:pPr marL="355600" lvl="1" indent="-355600">
              <a:lnSpc>
                <a:spcPct val="120000"/>
              </a:lnSpc>
              <a:spcBef>
                <a:spcPts val="312"/>
              </a:spcBef>
              <a:defRPr/>
            </a:pPr>
            <a:endParaRPr lang="en-GB" sz="1400" dirty="0">
              <a:latin typeface="+mn-lt"/>
            </a:endParaRPr>
          </a:p>
          <a:p>
            <a:pPr marL="355600" lvl="1" indent="-355600">
              <a:lnSpc>
                <a:spcPct val="120000"/>
              </a:lnSpc>
              <a:spcBef>
                <a:spcPts val="312"/>
              </a:spcBef>
              <a:buFont typeface="Wingdings" pitchFamily="2" charset="2"/>
              <a:buChar char="Ø"/>
              <a:defRPr/>
            </a:pPr>
            <a:r>
              <a:rPr lang="en-GB" sz="1400" dirty="0">
                <a:latin typeface="+mn-lt"/>
              </a:rPr>
              <a:t>To identify visitors’ motivations to visit </a:t>
            </a:r>
            <a:r>
              <a:rPr lang="en-GB" sz="1400" dirty="0" smtClean="0">
                <a:latin typeface="+mn-lt"/>
              </a:rPr>
              <a:t>Cornwall as </a:t>
            </a:r>
            <a:r>
              <a:rPr lang="en-GB" sz="1400" dirty="0">
                <a:latin typeface="+mn-lt"/>
              </a:rPr>
              <a:t>well as the quality of their visitor experience whilst on holiday in the resort i.e. visitor satisfaction.</a:t>
            </a:r>
          </a:p>
          <a:p>
            <a:pPr marL="355600" lvl="1" indent="-355600">
              <a:lnSpc>
                <a:spcPct val="120000"/>
              </a:lnSpc>
              <a:spcBef>
                <a:spcPts val="312"/>
              </a:spcBef>
              <a:buFont typeface="Wingdings" pitchFamily="2" charset="2"/>
              <a:buChar char="Ø"/>
              <a:defRPr/>
            </a:pPr>
            <a:endParaRPr lang="en-GB" sz="1400" dirty="0">
              <a:latin typeface="+mn-lt"/>
            </a:endParaRPr>
          </a:p>
          <a:p>
            <a:pPr marL="355600" lvl="1" indent="-355600">
              <a:lnSpc>
                <a:spcPct val="120000"/>
              </a:lnSpc>
              <a:spcBef>
                <a:spcPts val="312"/>
              </a:spcBef>
              <a:buFont typeface="Wingdings" pitchFamily="2" charset="2"/>
              <a:buChar char="Ø"/>
              <a:defRPr/>
            </a:pPr>
            <a:r>
              <a:rPr lang="en-GB" sz="1400" dirty="0">
                <a:latin typeface="+mn-lt"/>
              </a:rPr>
              <a:t>To establish visitors’ information requirements before and during their holiday.</a:t>
            </a:r>
          </a:p>
          <a:p>
            <a:pPr marL="0" lvl="1">
              <a:lnSpc>
                <a:spcPct val="120000"/>
              </a:lnSpc>
              <a:spcBef>
                <a:spcPts val="312"/>
              </a:spcBef>
              <a:defRPr/>
            </a:pPr>
            <a:endParaRPr lang="en-GB" sz="1400" dirty="0">
              <a:latin typeface="+mn-lt"/>
            </a:endParaRPr>
          </a:p>
          <a:p>
            <a:pPr marL="355600" lvl="1" indent="-355600">
              <a:lnSpc>
                <a:spcPct val="120000"/>
              </a:lnSpc>
              <a:spcBef>
                <a:spcPts val="312"/>
              </a:spcBef>
              <a:buFont typeface="Wingdings" pitchFamily="2" charset="2"/>
              <a:buChar char="Ø"/>
              <a:defRPr/>
            </a:pPr>
            <a:r>
              <a:rPr lang="en-GB" sz="1400" dirty="0">
                <a:latin typeface="+mn-lt"/>
              </a:rPr>
              <a:t>To compare directly with the results from the </a:t>
            </a:r>
            <a:r>
              <a:rPr lang="en-GB" sz="1400" dirty="0" smtClean="0">
                <a:latin typeface="+mn-lt"/>
              </a:rPr>
              <a:t>2012/13, 2013/14, 2014/15 &amp; 2015/16 surveys </a:t>
            </a:r>
            <a:r>
              <a:rPr lang="en-GB" sz="1400" dirty="0">
                <a:latin typeface="+mn-lt"/>
              </a:rPr>
              <a:t>and identify any key trends in relation to all of the above and, where possible, to identify any emerging trends so that more informed decisions can be made in relation to marketing initiatives and facility provision, as well as strategic planning.</a:t>
            </a:r>
            <a:endParaRPr lang="en-GB" sz="1400" b="1" dirty="0">
              <a:latin typeface="+mn-lt"/>
            </a:endParaRPr>
          </a:p>
          <a:p>
            <a:pPr algn="just">
              <a:lnSpc>
                <a:spcPct val="120000"/>
              </a:lnSpc>
              <a:spcBef>
                <a:spcPts val="312"/>
              </a:spcBef>
              <a:buSzPct val="80000"/>
              <a:buFont typeface="Wingdings" pitchFamily="2" charset="2"/>
              <a:buNone/>
              <a:defRPr/>
            </a:pPr>
            <a:endParaRPr lang="en-US" sz="1400" dirty="0">
              <a:latin typeface="+mn-lt"/>
              <a:cs typeface="Times New Roman" pitchFamily="18" charset="0"/>
            </a:endParaRPr>
          </a:p>
          <a:p>
            <a:pPr algn="just">
              <a:lnSpc>
                <a:spcPct val="120000"/>
              </a:lnSpc>
              <a:spcBef>
                <a:spcPts val="312"/>
              </a:spcBef>
              <a:buSzPct val="80000"/>
              <a:buFont typeface="Wingdings" pitchFamily="2" charset="2"/>
              <a:buNone/>
              <a:defRPr/>
            </a:pPr>
            <a:endParaRPr lang="en-US" sz="1400" dirty="0">
              <a:latin typeface="+mn-lt"/>
              <a:cs typeface="Times New Roman" pitchFamily="18" charset="0"/>
            </a:endParaRPr>
          </a:p>
          <a:p>
            <a:pPr algn="just">
              <a:lnSpc>
                <a:spcPct val="120000"/>
              </a:lnSpc>
              <a:spcBef>
                <a:spcPts val="312"/>
              </a:spcBef>
              <a:buSzPct val="80000"/>
              <a:buFont typeface="Wingdings" pitchFamily="2" charset="2"/>
              <a:buNone/>
              <a:defRPr/>
            </a:pPr>
            <a:endParaRPr lang="en-US" sz="1400" dirty="0">
              <a:latin typeface="+mn-lt"/>
              <a:ea typeface="Arial Unicode MS" pitchFamily="34" charset="-128"/>
              <a:cs typeface="Arial Unicode MS" pitchFamily="34" charset="-128"/>
            </a:endParaRPr>
          </a:p>
          <a:p>
            <a:pPr algn="ctr">
              <a:lnSpc>
                <a:spcPct val="120000"/>
              </a:lnSpc>
              <a:spcBef>
                <a:spcPts val="312"/>
              </a:spcBef>
              <a:buSzPct val="80000"/>
              <a:buFont typeface="Wingdings" pitchFamily="2" charset="2"/>
              <a:buNone/>
              <a:defRPr/>
            </a:pPr>
            <a:endParaRPr lang="en-GB" sz="1400" dirty="0">
              <a:latin typeface="+mn-lt"/>
            </a:endParaRPr>
          </a:p>
        </p:txBody>
      </p:sp>
      <p:sp>
        <p:nvSpPr>
          <p:cNvPr id="2355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5D17689B-680B-42A7-9894-324F3C231BB1}" type="slidenum">
              <a:rPr lang="en-GB" altLang="en-US" sz="1400"/>
              <a:pPr eaLnBrk="1" hangingPunct="1"/>
              <a:t>6</a:t>
            </a:fld>
            <a:endParaRPr lang="en-GB" altLang="en-US" sz="1400" dirty="0"/>
          </a:p>
        </p:txBody>
      </p:sp>
      <p:sp>
        <p:nvSpPr>
          <p:cNvPr id="6" name="Rectangle 2"/>
          <p:cNvSpPr txBox="1">
            <a:spLocks noChangeArrowheads="1"/>
          </p:cNvSpPr>
          <p:nvPr/>
        </p:nvSpPr>
        <p:spPr>
          <a:xfrm>
            <a:off x="171450" y="249238"/>
            <a:ext cx="7772400" cy="442912"/>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200" dirty="0" smtClean="0">
                <a:solidFill>
                  <a:schemeClr val="accent5"/>
                </a:solidFill>
              </a:rPr>
              <a:t>Research aims &amp; objectives</a:t>
            </a:r>
            <a:endParaRPr lang="en-US" sz="3200" dirty="0">
              <a:solidFill>
                <a:schemeClr val="accent5"/>
              </a:solidFill>
            </a:endParaRPr>
          </a:p>
        </p:txBody>
      </p:sp>
    </p:spTree>
    <p:extLst>
      <p:ext uri="{BB962C8B-B14F-4D97-AF65-F5344CB8AC3E}">
        <p14:creationId xmlns:p14="http://schemas.microsoft.com/office/powerpoint/2010/main" val="21753233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68313" y="1844675"/>
            <a:ext cx="7772400" cy="1470025"/>
          </a:xfrm>
        </p:spPr>
        <p:txBody>
          <a:bodyPr/>
          <a:lstStyle/>
          <a:p>
            <a:pPr algn="l" eaLnBrk="1" hangingPunct="1">
              <a:defRPr/>
            </a:pPr>
            <a:r>
              <a:rPr lang="en-US" altLang="en-US" sz="3200" b="1" dirty="0" smtClean="0">
                <a:solidFill>
                  <a:schemeClr val="accent5"/>
                </a:solidFill>
              </a:rPr>
              <a:t>Cornwall Visitor Survey 2016/17</a:t>
            </a:r>
            <a:br>
              <a:rPr lang="en-US" altLang="en-US" sz="3200" b="1" dirty="0" smtClean="0">
                <a:solidFill>
                  <a:schemeClr val="accent5"/>
                </a:solidFill>
              </a:rPr>
            </a:br>
            <a:r>
              <a:rPr lang="en-US" altLang="en-US" sz="3200" b="1" dirty="0" smtClean="0">
                <a:solidFill>
                  <a:schemeClr val="accent5"/>
                </a:solidFill>
              </a:rPr>
              <a:t/>
            </a:r>
            <a:br>
              <a:rPr lang="en-US" altLang="en-US" sz="3200" b="1" dirty="0" smtClean="0">
                <a:solidFill>
                  <a:schemeClr val="accent5"/>
                </a:solidFill>
              </a:rPr>
            </a:br>
            <a:r>
              <a:rPr lang="en-US" altLang="en-US" sz="3200" b="1" dirty="0" smtClean="0">
                <a:solidFill>
                  <a:schemeClr val="bg1">
                    <a:lumMod val="50000"/>
                  </a:schemeClr>
                </a:solidFill>
              </a:rPr>
              <a:t>Activities/Attractions &amp; Places of Interest Visited</a:t>
            </a:r>
          </a:p>
        </p:txBody>
      </p:sp>
      <p:sp>
        <p:nvSpPr>
          <p:cNvPr id="55299" name="AutoShape 11" descr="data:image/jpeg;base64,/9j/4AAQSkZJRgABAQAAAQABAAD/2wCEAAkGBxQPEhQUERAUFhQQFhURFBUYEhUXGBoYFRUYGBgXFBUYHCghHxonHBYWITMiJSkrLi4uGB8zODMsNygtLisBCgoKDg0OGxAQGywkICYsLCwsLCwsLCwsLCwsNCwsLCwsLCwsLCwsLCwsLCwsLCwsLCwsLCwsLCwsLCwsLCwsLP/AABEIALgBEgMBIgACEQEDEQH/xAAcAAEAAgMBAQEAAAAAAAAAAAAABgcDBAUCAQj/xABGEAACAQIDAwgFBwsEAgMAAAABAgADEQQSIQUGMQcTIkFRYXGBMjSRobEUI3JzkrPBFjNSU1RigoOTstEVFyTSQkOi8PH/xAAYAQEBAQEBAAAAAAAAAAAAAAAAAgEDBP/EACMRAQACAgICAwADAQAAAAAAAAABAgMRITESMhMiQVFhgTP/2gAMAwEAAhEDEQA/ALxiIgIiICInB3n3nTZ5ph6bPzuYjKQLZcvG/wBKZM67ZM6d6JBf9yqX7NU+0sf7lUv2ap9pZPyVZ51TqJBf9yqX7NU+0sf7lUv2ap9pY+Sp51TqJD8LyiYZiA6VU7yoYf8AxJPukm2ftCliFzUaiuvaDw8RxB8ZUWiemxMT02oiJrSIiAiIgIiICIiAiYcXikooXqOFVdSxNhOdu/t5MdzhpqQlNggJ4tpe9uoTNm3XiImhERAREQEREBERAREQEREBERASuuVj0sN4VfjTliyuuVj0sN4VfjTkZPVGT1QSjSZ2CopZmNgALknuE6H5PYr9mq/Yb/E97peuYf6xZdk40pFoc6U8oUh+T2K/Zqv2G/xH5PYr9mq/YaXfEv4YV8UKFxeBqUbc7SdL8MykX8Lz7s/HVMO4qUXKMOsdY7GHAjuMvavRWopV1DK2hBAIPiDKt353WGDIq0QeZc2K8cjdQ+ifd7JNsc15hNqePMJxunvEuOp3sFqpYVE8eDL+6Z3pR27u1DhMQlUHog5XHah9Ifj4gS8AZ1x23DpS24fYiJayIiAiIgJ8kJ3p35FEtSwwDVFJVnI6KkaEAdbD2eMkO61dqmEou7FmdLsx4kkmTFomdMi0TOkB5Ta7HFBCxyLTVgt9ASWubdvfO5yVfma31g/tEj/KX67/ACk+LSQclX5mt9YP7ROUf9HKPdOIiJ3diIiAiIgIiICIiAiIgIiICIiAldcrHpYbwq/GnLFldcrHpYbwq/GnIyeqL+qL7peuYf6xZdspLdL1zD/WLLtk4upZi6IiJ1dCcvefCirhK6kf+tmHiozA+0CdScHffaIoYSrc9KqDSQdpcW9wufKZbpk9Kal5bvVC+Fw7HiaVMn7IlGy9tk0OZw9JG05uminuyqAZxxdy5Ym7Ehm2uUClSJWgvPMNC18qeR4ny075Gau/+MY6GkvcKf8A2JnSclYXN4hbMSqcNyhYpT0xScdYKFT5EHT2Ge8fygYhmvRsilRdWVWs3XZuscDr2mZ8tT5IWnEiu4e8D41KgrEGpSYcBbosNNPFWm5vptSphMMalIgNnVdRcWN76SvKNbV5RraqNu+s4j66r940tvc31LD/AFY+JlNYmsajs7elUZnbq1Y3OniZ3MBvliqFNadNky0xlW6Am3jOFLREuFLREtvlL9d/lJ8Wkg5KvzNb6wf2iQHa+1KmLqc5VILWC6CwsL208zO/upvOmAw9UFS9R3BVOAsFGrN1CbW0ee2xaPLa14lMbR3uxdc61ig/Rp3Qe0anzM5Xy2pe/O1L9vONf23lzlhU5YX5EpjZ29uLoHSuXH6NTpj2nX2GWBuzvjSxhCMObrdSk3DfQb8Dr4yq5IlUXiUniIlrIiICIiAiIgIiICIiAldcrHpYbwq/GnLFldcrHpYbwq/GnIyeqL+qKbs1lp4ugzsFVaikkmwA7zLc/KHC/tVH+ov+ZSEThW/i5Vv4rw/KDC/tVH+qv+Z7/wBbw/7TS/qL/mUZFpfyyr5ZXHtLfHCUB+eFRupafSJ8xoPMyst49vVMdUzP0VXREB0UfiT2zkzLhlUuoqMVQnpMq5iB3C+si15twm15nh39xdiHFYgMw+aoEO56iw1VPbr4Dvm/v7vOazth6LWpIctQj/zYcR9Ee8yTYjG0MJs53wbLkC5UYcS7kLduvNrfXslXbOwbV6iUk9KowQd1+s+AufKVP1jUNn6xqG7sHYFbGtaktlX0qh9Fe7vPcJN8Lyb0QBzlaqx68uVR5Agn3yWbM2emGprSpiyoLd5PWT2kzbnSuOI7XXHEdoHj+TdCPmK7huoVAGHtUAj3yCbU2ZVwrmnWTK3EdYI7VPWJe84u9exVxlBlsM6gtSbsYDhfsPAzLY4/C2OPxXvJ5juaxiqeFdTTPj6S+8W85Z+1tmU8XT5usCVuGsCRqOGolG4esaTq49KmyuPFSCPeJfODxAq00deFRVceDC/4zMU7jTMc8aUZtWiKdeqijopUqIo46K5A18BLA3c3PwtfDUalSmxeogZiKjDXwBkD276ziPrqv3jS29zfUsP9WPiZOOImZTSImZVpvrsunhMTzdEELzatYsTqS19T4CcXD0GqMqIpZnOVVHEmSflL9d/lJ8WnR5LNnBmq1yNUtSTuJ1bztlHmZnju2meO7adPYG4NKmA2J+cqda3IQeQ9Lz07pJ02PhwLDDUQOzmk/wATdid4rEO8ViEY21uRhsQCaaCjU6mQWW/7ycLeFjKu2hgqmFqmnUBV6ZBBB8wyns7DL4kH5UdmhqSVwOlTYU2ParcL+DW+0ZGSka3CL1jW4dTcfb/yyjZz87Rsr94t0X87HzBkklR8nWLNPGqt9Kyuh8lLD+33y25WOdw2k7h9iIlrIiICIiAiIgIiICV1yselhvCr8acsWV1yselhvCr8acjJ6ov6onu5hFr4mjTqC6O1mFyLix6xLN/IbBfqT/Vqf9pXO53ruH+mPgZdUjFETHKMcRMI3+Q2C/Un+rU/7TFX3BwbDRXQ9q1Cf7riSmJ08K/w6eMfwrjanJwygnD1g37jix8nGnuEheNwVSg5SqjIw6iPeDwI7xL7nP21seljKeSst/0WHpKe1T1SLYo/E2xx+KPWqwUqGIViCy3NiRwJHC4kg5PgPl1K/ZUt48234XnO2/sWpgqpp1NQdUcDRl7R39o6pg2Tjjhq1OqvGmwa3aODDzBInGOJ5cY4nlfETBg8StZFqU2urgMp7jM89b1EROZvFtZcHQeoxFwLIP0nPoj/AO9V4mdCm9sADEVwvAVqoHhzjW90s3k4x3O4QIeNBjT8j0l9xt5Sp2YkkniTc+J4yYcmGO5vEvSPCumn0qdyPcW9k82Ofs89J+yObd9ZxH11X7xpbe5vqWH+rHxMqTbvrOI+uq/eNLb3N9Sw/wBWPiZWLuVY+5QHlL9d/lJ8Wkk5K/Vqv1x+7pyN8pfrv8pPi0kvJX6tV+uP3dOK+5HumcRE7uxI9v8Aj/gV/wCX96kkMj2/3qFf+X96ky3Ust1KuNyvXsP9I/2NLolL7levYf6R/saXPOeLpGLp9iInV0IiICIiAiIgIiICV1yselhvCr8acsWV1yselhvCr8acjJ6ov6o1ud67h/pj4GXVKV3O9dw/0x8DLqk4uk4uiIidXUiIgcTezYgxuHZLDnF6dM9jAcPA8P8A8lL+Vu6foOUxvrghRxlYDg5FQfxi5995xyx+uWWP163Z3pq4E2Az0mNzTJtY9qHqPuMneF3+wjgZmdD1hqbH3qCJW2xNkvjKhp0yobKXGYkA2tpcDjrN2rufjFPqzHwZD+MitrRHCa2tEcJvj+UHDIPmg9VuoZSg82YfgZX23tuVca+eqdFvkQeio7u/vm7htzMY5tzGXvZlAHsJPuku2BuDTokPiGFVhqEAsgPff0vOw7pv3s37WR7d7dBq+Hq1qgIvTbmF6y1rhz3aWHbe/ZI7snGGhWpVR/63Vj4X6Q9lxL3AtKr2vuRiTXqmjSDU2dmQ50GjG9rE9V7eU21Na0WprWke2218TXI4GtVI83Mtzc31LD/Vj4mVz+RGN/UD+rT/AO0s3drCNQwtGnUFnRArC4Nj4jSbjiYnluOJ3yrrlL9d/lJ8Wkl5K/Vqv1x+7pzR333axOKxPOUaQZebVb50GoLX0J7xO3uDsmrhKDpXTKzVS4GZTpkQXupPWDERPnsiJ89pNEROzqSPb/eoV/5f3qSQzj73YF8RhKtOkuZ3yWFwOFRSdTpwBmW6ZPSr9yvXsP8ASP8AY0ueVnuxuniqGKo1KlIBEYljziG3RI4A365ZkjFExHKMcTEPsRE6OhERAREQEREBERASuuVj0sN4VfjTliyuuVj0sN4VfjTkZPVF/VGtzvXcP9MfAy6pSu53ruH+mPgZdUnF0nF0RETq6kREBKt5UV/5aHtorf7dSWlKi5RMTzmNcX/NIlP3Fj72nPL6ueT1eOT5rY+l3ioD/TY/gJb8qjk1o5sZf9XTdvbZfxMteMXqY+mMV1JsGW/ZmF/ZMsr3GUhlxTfJQbYtycV0L0lDqSwt09LdUmaYonEZLjJzQqDtuWIvfstKiy4lvzG9ZVKqWAZ75QSLmwubDr0kcfa9Y0A4Nv8AkVqVSotI1MlOnUqKrc2Dc+ioJ6rkzbXGEvg/nKdUVed+cCAXshIKanL2GPI27kSLPtLEinVr85TyUKzpzfN6siVcpu+bRrcLDq79Mm1tsuK70qdUU+aRXJNB6pZnvZbLwUAeJv3R5QbSWJGMVtmqUoOT8np1aed6jUWcK+lke5GRfSOZuzqmbaW0aiVUU1lpU2RCtU0S6O5JBUtmsnVYE65uOkbNpDERKaREQEREBERAREQEREBERAREQErrlY9LDeFX405YsgXKngndaNRUJSlzgcjXLmyWJ7tDrIyeqL+qJbneu4f6Y+Bl1SldzvXcP9P8DLqk4uk4uiIidXUiJ5dgBcmwGpJ7O+Br7Txy4ek9Vz0aYLHv7AO8mw85ReKxDVXao/pVGLt4sbyTb87zjFsKVI/M0ze/6bDr+iOr29kjuzcC+IqpSpi7VDYd3aT3Aazz5LeU6hwvbc6hYHJZgMtKrWI/OMKa/RTifabfwydTV2bglw9JKSejTUKPLrPeeM2Z2rGo07VjUacE7AWpzoGJqGlVqO9Skpp5SzG7KWC5gNLEXm5jdll3WpTrNSdVNIlVVgUvcAqwIuDwPxnFGLqUaNc0iA7Y80wSLj5ysiG485shsUa1Sj8pX5umlbnOZXMc5dQhW9rA02N+OoHfM4Zw3cPsY0aS0qOIqJld3zFUcnOxYhsw7W4909YTYiUuYszH5OajAm3SNW+YtYdrE6Wmg+0a9X5GqMlNsSlRqhy5rFFU3QHvJ9vdPNTalanSxallarhSgV8lgwcKy5l4X1INo4OHTbY6mjUo5my1nqOTpcGo5c204XM+YrZRaoatKu9J2UI9lRgwW+W6sD0hc69/XNStVxAelhxWXnKi1Kz1eaGiIVGVEva93AueoGa9ba1aktcOys2Dek7uFAz0H1a6/wDiwGbh+iD1zeGupj9mvVUIMS6qU5t+hTJa+ha5XRvDTumHHbD51Oa591oZFptTCobqunpkZhcWv7rTV2jtt0+UulilE0qFPokg1XtmYkakDOosOwzzs7alXPUQs1RRRaqtRsO1LK6kAoQQAb3BHgZm4ZuEkE+yJ0MXiyuFPPpfGCxHNC1Poc5mXXU2UjXS58plr7Zq0aFbMQ9SnXXDI+Q65whDMi9YDnQcbDtm+TdpPEi+G2tVAxALNUFOgayVWw7UrMM10KkAHgD5nsmfC4rEI+FNWqrrirqyBAuRuaaoCjcSOgRr23jyNpDEj+wKVQYjFZq2YCoARkAuTSQg36rDS0kE2JbBERNCIiAiIgIiICIiAnl1BBBAIOhB4WPUZ6iBDKm5wo4yjXw+lMPd6d/R46p3d3V1dgmU+yF74boGtethiVqcWTMQr947G9xka8ek9dJpPLuBxIHibSg6jOpKsXBU2IJIII6iJjZieJJ85Hzf0j5f6XJtTe7C4e96wdhpkp2c377aDzMrzeTe6tjboPm6X6AOrfTbr8Bp4yOzp7G2DXxh+Zpkr1udEH8XX4C5kTe1uETebcOdTpliFUEsxsABcknqAls7k7sfI0z1ADXqDX9xf0B39p/xM27G6dLBdI9OsRq5HDuQdQ7+MkU6Ux65l0pTXMk+T7E6ujgPQwpzUflKZmxAxJXnUzh1qK+XLxtdeHGdCpRp06xqM9mrqmHAJFjlNRgF7+m3snM2LgadZcUKtNHBxVcHMoPWJr7LxrrQwoDXDYhqFz0iaatVC6nuVdZCWxjdjk1MIqNUUUFrWqrlupIQC9xl16QsRbjNynsVebqoajs1ds1SocuYnS2gAAAAAsBNTC4up8pZK1Z6ZLuKVI0k5t0F8pSra5e2pF+o6WmtQNXD0sfU58s1PnmW9NB01oqwfQdw04RwcOttnCI5pu1VqVRGyU6i5b3qWGSzAghiBoR1Ce8HslKa1AzNUbEXNV3tma65dQoAAC6WAtOea9enRovUqhmrVsOCMigKtRlDIumvHidZkpPWxNStkr80lCpzSqtNGLFVUsXLg6XNgBbhxm8NZ8PsGkmG+TXZlNyWLdO5bMGzDrBtY9wmbC7PdQwqYmpVDrl6Qpiw11GRRrrxN5zcDRf/AFCuTWJAp0iVyJYgmpZb2vp28T1yRRBDn09lKooDM3/F9Dhr82U6WnYeqeK+xUdaysWtXqCsSDYq4CAFDbS3Ng+2dOJuobpzaezGyVEq4ipUFVTT6QpjKCCDlCKNdeJvMr7OU8xqf+Mcy8NTzbU+l5OfObsRoaGH2dzdZ6q1HtVsWp2XLmChc17ZuAGl7TfiJoREQEREBERAREQEREBETVxmL5souW5qEgagDQX4nr7BxMDanya9XH00F2cAXI81YIQP4iB5zwNp0iQOcHStbQ9bFQDpocwI1trpM3A5m8G6dDGsHfMjjQulgWHY1wQfHjOWnJxhxxq1j/En4LJP/qlL9YOIHA3N72yi2oNjYjjYz5S2nTbL0iMxIF1I/wDIrrcaXIsL8ZM1rKZrEubgNzsJRIIoBmHW5L+46e6d1VAFgLAcAJpJtRH5zJqKSCpfhfNn0Fx+5x4azJT2lTYGzjogseOgFrnhw6Q8biVGo6bGobcRE1pERA4zbvKS/wA9WCVXao9NXCqS511UZrec3KmzEIpKBlXDsroq2AGVSoHhYzdiZqGacz/SL1VqPXquEZqiU2KZVLAjTKoY2BIFyZ8qbFVufBq1MmKVlendcoLqFLKctwbDtt3TqRGoNNPEbPV0poSbUmpuvjTIK39k162xr1GqU69WkahBqBCmViBa5DqbGwAutuE6kRqGtFtmjn+eWo6kqEdRlyuFzZc1xfTMeBE3oiaEREBERAREQEREBERAREQEREBERATR2rlKhHfKKl1sFzE+GhsR2zemrisJzjobkBMxNmZSb2tw4jThMkaOM2XwIqkWqArfLYZ66VG1tqbrYX8J6XY/Sa7nI+RmGl2YVXqG+mguwGnVfxmu2yHYAOtNghTKCxN8tbPc3XTo6dcyjZrswFQIUXS2YnMOcz6i3ZpaSxsJs1UKs1RjzQGW+UAKoYWNhr6XHuE1qOAo1zmDhwOiwKjhcuo1Fwenx8J92ZspqS1AzXaouW+YEE9LpEBAb6i5Nz7JqV9iVWpsoKXbUXcsQwp5VbnGQnQ9guNLGP8AB0MPhEBZDVLGpT5u3R0Wl0Taw4/Oi9+2auNwqLUpB6pLM6uSTYlaYyhbKLWLMt724+An07DuzdCnY88V+nU5sqxFtCMra+E3sTgOcqq5JyqjKQGIuSyML24jozRt0KodQym4YXB7pknCTZdUIidAqpDMc7Am1E0yq9Htsbzp7MoGnTCsFBF/RAAtckcABe1r2AF7zYlraiImhERAREQEREBERAREQEREBERAREQEREBERAREQEREBERAREQEREBERAREQEREBERAREQEREBERAREQEREBERAREQEREBERA//2Q=="/>
          <p:cNvSpPr>
            <a:spLocks noChangeAspect="1" noChangeArrowheads="1"/>
          </p:cNvSpPr>
          <p:nvPr/>
        </p:nvSpPr>
        <p:spPr bwMode="auto">
          <a:xfrm>
            <a:off x="45069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latin typeface="Arial" panose="020B0604020202020204" pitchFamily="34" charset="0"/>
            </a:endParaRPr>
          </a:p>
        </p:txBody>
      </p:sp>
      <p:grpSp>
        <p:nvGrpSpPr>
          <p:cNvPr id="9" name="Group 8"/>
          <p:cNvGrpSpPr/>
          <p:nvPr/>
        </p:nvGrpSpPr>
        <p:grpSpPr>
          <a:xfrm>
            <a:off x="0" y="5429250"/>
            <a:ext cx="9144000" cy="1428750"/>
            <a:chOff x="0" y="5429250"/>
            <a:chExt cx="9144000" cy="142875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29250"/>
              <a:ext cx="1428750" cy="14287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225" y="5429250"/>
              <a:ext cx="1498527" cy="14287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0662" y="5429250"/>
              <a:ext cx="1428750" cy="14287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5238" y="5429250"/>
              <a:ext cx="1528762" cy="142875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8183" y="5429250"/>
              <a:ext cx="1440941" cy="142875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958" y="5429250"/>
              <a:ext cx="1485355" cy="1428750"/>
            </a:xfrm>
            <a:prstGeom prst="rect">
              <a:avLst/>
            </a:prstGeom>
          </p:spPr>
        </p:pic>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92875"/>
            <a:ext cx="2133600" cy="365125"/>
          </a:xfrm>
        </p:spPr>
        <p:txBody>
          <a:bodyPr/>
          <a:lstStyle/>
          <a:p>
            <a:pPr>
              <a:defRPr/>
            </a:pPr>
            <a:fld id="{63522C3B-2594-40C6-8F09-8526152588A3}" type="slidenum">
              <a:rPr lang="en-GB" altLang="en-US" sz="1000" smtClean="0">
                <a:latin typeface="+mn-lt"/>
              </a:rPr>
              <a:pPr>
                <a:defRPr/>
              </a:pPr>
              <a:t>61</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1029023182"/>
              </p:ext>
            </p:extLst>
          </p:nvPr>
        </p:nvGraphicFramePr>
        <p:xfrm>
          <a:off x="380360" y="2420888"/>
          <a:ext cx="8584128" cy="407198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36344" y="42914"/>
            <a:ext cx="8728144" cy="923330"/>
          </a:xfrm>
          <a:prstGeom prst="rect">
            <a:avLst/>
          </a:prstGeom>
          <a:noFill/>
        </p:spPr>
        <p:txBody>
          <a:bodyPr wrap="square" rtlCol="0">
            <a:spAutoFit/>
          </a:bodyPr>
          <a:lstStyle/>
          <a:p>
            <a:pPr algn="ctr"/>
            <a:r>
              <a:rPr lang="en-GB" sz="2700" dirty="0" smtClean="0">
                <a:solidFill>
                  <a:schemeClr val="accent5"/>
                </a:solidFill>
                <a:latin typeface="+mn-lt"/>
              </a:rPr>
              <a:t>Eating and drinking, walking and shopping are the mainstay of visits plus the beach in good weather!  </a:t>
            </a:r>
            <a:endParaRPr lang="en-GB" sz="2700" dirty="0">
              <a:solidFill>
                <a:schemeClr val="accent5"/>
              </a:solidFill>
              <a:latin typeface="+mn-lt"/>
            </a:endParaRPr>
          </a:p>
        </p:txBody>
      </p:sp>
      <p:sp>
        <p:nvSpPr>
          <p:cNvPr id="9" name="TextBox 8"/>
          <p:cNvSpPr txBox="1"/>
          <p:nvPr/>
        </p:nvSpPr>
        <p:spPr>
          <a:xfrm>
            <a:off x="251949" y="1029519"/>
            <a:ext cx="8584128"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Aside from the top four activities, which were undertaken by more than half of respondents, using the coast path (37%), swimming in the sea (28%) and arts/cultural activities (15%) were all undertaken by more than 10% of respondents. </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Taking a long walk was the main reason for visiting for the largest proportion of respondents (11%).</a:t>
            </a:r>
            <a:endParaRPr lang="en-GB" sz="1400" dirty="0">
              <a:latin typeface="+mn-lt"/>
            </a:endParaRPr>
          </a:p>
        </p:txBody>
      </p:sp>
      <p:sp>
        <p:nvSpPr>
          <p:cNvPr id="6" name="TextBox 5"/>
          <p:cNvSpPr txBox="1"/>
          <p:nvPr/>
        </p:nvSpPr>
        <p:spPr>
          <a:xfrm>
            <a:off x="285338" y="6519054"/>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Tree>
    <p:extLst>
      <p:ext uri="{BB962C8B-B14F-4D97-AF65-F5344CB8AC3E}">
        <p14:creationId xmlns:p14="http://schemas.microsoft.com/office/powerpoint/2010/main" val="17537784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669360"/>
            <a:ext cx="2133600" cy="223565"/>
          </a:xfrm>
        </p:spPr>
        <p:txBody>
          <a:bodyPr/>
          <a:lstStyle/>
          <a:p>
            <a:pPr>
              <a:defRPr/>
            </a:pPr>
            <a:fld id="{1B7A9F50-7390-4C64-9CBA-1CBD3D086640}" type="slidenum">
              <a:rPr lang="en-GB" altLang="en-US" sz="1000" smtClean="0">
                <a:latin typeface="+mn-lt"/>
              </a:rPr>
              <a:pPr>
                <a:defRPr/>
              </a:pPr>
              <a:t>62</a:t>
            </a:fld>
            <a:endParaRPr lang="en-GB" altLang="en-US" sz="10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3734738198"/>
              </p:ext>
            </p:extLst>
          </p:nvPr>
        </p:nvGraphicFramePr>
        <p:xfrm>
          <a:off x="297320" y="2128525"/>
          <a:ext cx="8785032" cy="4463471"/>
        </p:xfrm>
        <a:graphic>
          <a:graphicData uri="http://schemas.openxmlformats.org/drawingml/2006/table">
            <a:tbl>
              <a:tblPr firstRow="1" bandRow="1">
                <a:tableStyleId>{7DF18680-E054-41AD-8BC1-D1AEF772440D}</a:tableStyleId>
              </a:tblPr>
              <a:tblGrid>
                <a:gridCol w="2583832"/>
                <a:gridCol w="775150"/>
                <a:gridCol w="775150"/>
                <a:gridCol w="775150"/>
                <a:gridCol w="775150"/>
                <a:gridCol w="775150"/>
                <a:gridCol w="775150"/>
                <a:gridCol w="775150"/>
                <a:gridCol w="775150"/>
              </a:tblGrid>
              <a:tr h="285973">
                <a:tc rowSpan="2">
                  <a:txBody>
                    <a:bodyPr/>
                    <a:lstStyle/>
                    <a:p>
                      <a:r>
                        <a:rPr lang="en-GB" sz="1100" b="1" dirty="0" smtClean="0">
                          <a:solidFill>
                            <a:schemeClr val="bg1"/>
                          </a:solidFill>
                          <a:latin typeface="+mn-lt"/>
                        </a:rPr>
                        <a:t>Have you, or do you plan</a:t>
                      </a:r>
                      <a:r>
                        <a:rPr lang="en-GB" sz="1100" b="1" baseline="0" dirty="0" smtClean="0">
                          <a:solidFill>
                            <a:schemeClr val="bg1"/>
                          </a:solidFill>
                          <a:latin typeface="+mn-lt"/>
                        </a:rPr>
                        <a:t> to take part in any of the following activities during your visit to Cornwall and would you consider any of these activities to be the MAIN reason for your visit to the resort on this occasion?</a:t>
                      </a:r>
                      <a:endParaRPr lang="en-GB" sz="1100" b="1" dirty="0">
                        <a:solidFill>
                          <a:schemeClr val="bg1"/>
                        </a:solidFill>
                        <a:latin typeface="+mn-lt"/>
                      </a:endParaRPr>
                    </a:p>
                  </a:txBody>
                  <a:tcPr marL="91474" marR="91474" marT="45748" marB="45748" anchor="ctr"/>
                </a:tc>
                <a:tc gridSpan="2">
                  <a:txBody>
                    <a:bodyPr/>
                    <a:lstStyle/>
                    <a:p>
                      <a:pPr algn="ctr" fontAlgn="b"/>
                      <a:r>
                        <a:rPr lang="en-GB" sz="1100" b="1" i="0" u="none" strike="noStrike" dirty="0" smtClean="0">
                          <a:solidFill>
                            <a:schemeClr val="bg1"/>
                          </a:solidFill>
                          <a:effectLst/>
                          <a:latin typeface="Calibri" panose="020F0502020204030204" pitchFamily="34" charset="0"/>
                        </a:rPr>
                        <a:t>2016/17</a:t>
                      </a:r>
                      <a:endParaRPr lang="en-GB" sz="1100" b="1" i="0" u="none" strike="noStrike" dirty="0">
                        <a:solidFill>
                          <a:schemeClr val="bg1"/>
                        </a:solidFill>
                        <a:effectLst/>
                        <a:latin typeface="Calibri" panose="020F0502020204030204" pitchFamily="34" charset="0"/>
                      </a:endParaRPr>
                    </a:p>
                  </a:txBody>
                  <a:tcPr marL="9525" marR="9525" marT="9525" marB="0" anchor="ctr"/>
                </a:tc>
                <a:tc hMerge="1">
                  <a:txBody>
                    <a:bodyPr/>
                    <a:lstStyle/>
                    <a:p>
                      <a:pPr algn="ctr" fontAlgn="b"/>
                      <a:endParaRPr lang="en-GB" sz="1100" b="1" i="0" u="none" strike="noStrike" dirty="0">
                        <a:solidFill>
                          <a:schemeClr val="bg1"/>
                        </a:solidFill>
                        <a:effectLst/>
                        <a:latin typeface="Calibri" panose="020F0502020204030204" pitchFamily="34" charset="0"/>
                      </a:endParaRPr>
                    </a:p>
                  </a:txBody>
                  <a:tcPr marL="9525" marR="9525" marT="9525" marB="0" anchor="ctr"/>
                </a:tc>
                <a:tc gridSpan="2">
                  <a:txBody>
                    <a:bodyPr/>
                    <a:lstStyle/>
                    <a:p>
                      <a:pPr algn="ctr" fontAlgn="b"/>
                      <a:r>
                        <a:rPr lang="en-GB" sz="1100" b="1" i="0" u="none" strike="noStrike" dirty="0">
                          <a:solidFill>
                            <a:schemeClr val="bg1"/>
                          </a:solidFill>
                          <a:effectLst/>
                          <a:latin typeface="Calibri" panose="020F0502020204030204" pitchFamily="34" charset="0"/>
                        </a:rPr>
                        <a:t>Summer</a:t>
                      </a:r>
                    </a:p>
                  </a:txBody>
                  <a:tcPr marL="9525" marR="9525" marT="9525" marB="0" anchor="ctr"/>
                </a:tc>
                <a:tc hMerge="1">
                  <a:txBody>
                    <a:bodyPr/>
                    <a:lstStyle/>
                    <a:p>
                      <a:pPr algn="ctr" fontAlgn="b"/>
                      <a:endParaRPr lang="en-GB" sz="1100" b="1" i="0" u="none" strike="noStrike" dirty="0">
                        <a:solidFill>
                          <a:schemeClr val="bg1"/>
                        </a:solidFill>
                        <a:effectLst/>
                        <a:latin typeface="Calibri" panose="020F0502020204030204" pitchFamily="34" charset="0"/>
                      </a:endParaRPr>
                    </a:p>
                  </a:txBody>
                  <a:tcPr marL="9525" marR="9525" marT="9525" marB="0" anchor="ctr"/>
                </a:tc>
                <a:tc gridSpan="2">
                  <a:txBody>
                    <a:bodyPr/>
                    <a:lstStyle/>
                    <a:p>
                      <a:pPr algn="ctr" fontAlgn="b"/>
                      <a:r>
                        <a:rPr lang="en-GB" sz="1100" b="1" i="0" u="none" strike="noStrike" dirty="0">
                          <a:solidFill>
                            <a:schemeClr val="bg1"/>
                          </a:solidFill>
                          <a:effectLst/>
                          <a:latin typeface="Calibri" panose="020F0502020204030204" pitchFamily="34" charset="0"/>
                        </a:rPr>
                        <a:t>Autumn/winter</a:t>
                      </a:r>
                    </a:p>
                  </a:txBody>
                  <a:tcPr marL="9525" marR="9525" marT="9525" marB="0" anchor="ctr"/>
                </a:tc>
                <a:tc hMerge="1">
                  <a:txBody>
                    <a:bodyPr/>
                    <a:lstStyle/>
                    <a:p>
                      <a:pPr algn="ctr" fontAlgn="b"/>
                      <a:endParaRPr lang="en-GB" sz="1100" b="1" i="0" u="none" strike="noStrike" dirty="0">
                        <a:solidFill>
                          <a:schemeClr val="bg1"/>
                        </a:solidFill>
                        <a:effectLst/>
                        <a:latin typeface="Calibri" panose="020F0502020204030204" pitchFamily="34" charset="0"/>
                      </a:endParaRPr>
                    </a:p>
                  </a:txBody>
                  <a:tcPr marL="9525" marR="9525" marT="9525" marB="0" anchor="ctr"/>
                </a:tc>
                <a:tc gridSpan="2">
                  <a:txBody>
                    <a:bodyPr/>
                    <a:lstStyle/>
                    <a:p>
                      <a:pPr algn="ctr" fontAlgn="b"/>
                      <a:r>
                        <a:rPr lang="en-GB" sz="1100" b="1" i="0" u="none" strike="noStrike" dirty="0">
                          <a:solidFill>
                            <a:schemeClr val="bg1"/>
                          </a:solidFill>
                          <a:effectLst/>
                          <a:latin typeface="Calibri" panose="020F0502020204030204" pitchFamily="34" charset="0"/>
                        </a:rPr>
                        <a:t>Spring </a:t>
                      </a:r>
                    </a:p>
                  </a:txBody>
                  <a:tcPr marL="9525" marR="9525" marT="9525" marB="0" anchor="ctr"/>
                </a:tc>
                <a:tc hMerge="1">
                  <a:txBody>
                    <a:bodyPr/>
                    <a:lstStyle/>
                    <a:p>
                      <a:pPr algn="ctr" fontAlgn="b"/>
                      <a:endParaRPr lang="en-GB" sz="1100" b="1" i="0" u="none" strike="noStrike" dirty="0">
                        <a:solidFill>
                          <a:schemeClr val="bg1"/>
                        </a:solidFill>
                        <a:effectLst/>
                        <a:latin typeface="Calibri" panose="020F0502020204030204" pitchFamily="34" charset="0"/>
                      </a:endParaRPr>
                    </a:p>
                  </a:txBody>
                  <a:tcPr marL="9525" marR="9525" marT="9525" marB="0" anchor="ctr"/>
                </a:tc>
              </a:tr>
              <a:tr h="721783">
                <a:tc vMerge="1">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b="1" i="0" u="none" strike="noStrike" dirty="0" smtClean="0">
                          <a:solidFill>
                            <a:srgbClr val="000000"/>
                          </a:solidFill>
                          <a:effectLst/>
                          <a:latin typeface="Calibri" panose="020F0502020204030204" pitchFamily="34" charset="0"/>
                        </a:rPr>
                        <a:t>Taken</a:t>
                      </a:r>
                      <a:r>
                        <a:rPr lang="en-GB" sz="1100" b="1" i="0" u="none" strike="noStrike" baseline="0" dirty="0" smtClean="0">
                          <a:solidFill>
                            <a:srgbClr val="000000"/>
                          </a:solidFill>
                          <a:effectLst/>
                          <a:latin typeface="Calibri" panose="020F0502020204030204" pitchFamily="34" charset="0"/>
                        </a:rPr>
                        <a:t> part</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smtClean="0">
                          <a:solidFill>
                            <a:srgbClr val="000000"/>
                          </a:solidFill>
                          <a:effectLst/>
                          <a:latin typeface="Calibri" panose="020F0502020204030204" pitchFamily="34" charset="0"/>
                        </a:rPr>
                        <a:t>Main reason for visit</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smtClean="0">
                          <a:solidFill>
                            <a:srgbClr val="000000"/>
                          </a:solidFill>
                          <a:effectLst/>
                          <a:latin typeface="Calibri" panose="020F0502020204030204" pitchFamily="34" charset="0"/>
                        </a:rPr>
                        <a:t>Taken</a:t>
                      </a:r>
                      <a:r>
                        <a:rPr lang="en-GB" sz="1100" b="1" i="0" u="none" strike="noStrike" baseline="0" dirty="0" smtClean="0">
                          <a:solidFill>
                            <a:srgbClr val="000000"/>
                          </a:solidFill>
                          <a:effectLst/>
                          <a:latin typeface="Calibri" panose="020F0502020204030204" pitchFamily="34" charset="0"/>
                        </a:rPr>
                        <a:t> part</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smtClean="0">
                          <a:solidFill>
                            <a:srgbClr val="000000"/>
                          </a:solidFill>
                          <a:effectLst/>
                          <a:latin typeface="Calibri" panose="020F0502020204030204" pitchFamily="34" charset="0"/>
                        </a:rPr>
                        <a:t>Main reason for visit</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smtClean="0">
                          <a:solidFill>
                            <a:srgbClr val="000000"/>
                          </a:solidFill>
                          <a:effectLst/>
                          <a:latin typeface="Calibri" panose="020F0502020204030204" pitchFamily="34" charset="0"/>
                        </a:rPr>
                        <a:t>Taken</a:t>
                      </a:r>
                      <a:r>
                        <a:rPr lang="en-GB" sz="1100" b="1" i="0" u="none" strike="noStrike" baseline="0" dirty="0" smtClean="0">
                          <a:solidFill>
                            <a:srgbClr val="000000"/>
                          </a:solidFill>
                          <a:effectLst/>
                          <a:latin typeface="Calibri" panose="020F0502020204030204" pitchFamily="34" charset="0"/>
                        </a:rPr>
                        <a:t> part</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smtClean="0">
                          <a:solidFill>
                            <a:srgbClr val="000000"/>
                          </a:solidFill>
                          <a:effectLst/>
                          <a:latin typeface="Calibri" panose="020F0502020204030204" pitchFamily="34" charset="0"/>
                        </a:rPr>
                        <a:t>Main reason for visit</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smtClean="0">
                          <a:solidFill>
                            <a:srgbClr val="000000"/>
                          </a:solidFill>
                          <a:effectLst/>
                          <a:latin typeface="Calibri" panose="020F0502020204030204" pitchFamily="34" charset="0"/>
                        </a:rPr>
                        <a:t>Taken</a:t>
                      </a:r>
                      <a:r>
                        <a:rPr lang="en-GB" sz="1100" b="1" i="0" u="none" strike="noStrike" baseline="0" dirty="0" smtClean="0">
                          <a:solidFill>
                            <a:srgbClr val="000000"/>
                          </a:solidFill>
                          <a:effectLst/>
                          <a:latin typeface="Calibri" panose="020F0502020204030204" pitchFamily="34" charset="0"/>
                        </a:rPr>
                        <a:t> part</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smtClean="0">
                          <a:solidFill>
                            <a:srgbClr val="000000"/>
                          </a:solidFill>
                          <a:effectLst/>
                          <a:latin typeface="Calibri" panose="020F0502020204030204" pitchFamily="34" charset="0"/>
                        </a:rPr>
                        <a:t>Main reason for visit</a:t>
                      </a:r>
                      <a:endParaRPr lang="en-GB" sz="1100" b="1" i="0" u="none" strike="noStrike" dirty="0">
                        <a:solidFill>
                          <a:srgbClr val="000000"/>
                        </a:solidFill>
                        <a:effectLst/>
                        <a:latin typeface="Calibri" panose="020F0502020204030204" pitchFamily="34" charset="0"/>
                      </a:endParaRP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Eating &amp; drinking</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82%</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80%</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6%</a:t>
                      </a: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Short walk - up to 2 miles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63%</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6%</a:t>
                      </a: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Shopping</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54%</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2%</a:t>
                      </a: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Long walk - more than 2 miles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54%</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58%</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13%</a:t>
                      </a: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Spending half day or more on beach</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53%</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52%</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7%</a:t>
                      </a: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Using the South West Coast Path</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12%</a:t>
                      </a: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Swimming in the sea</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2%</a:t>
                      </a: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Arts/cultural activities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4%</a:t>
                      </a: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Other</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1%</a:t>
                      </a: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Cycling</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1%</a:t>
                      </a: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Swimming (pool)</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GB" sz="1100" b="1" i="0" u="none" strike="noStrike" dirty="0" smtClean="0">
                          <a:solidFill>
                            <a:srgbClr val="000000"/>
                          </a:solidFill>
                          <a:effectLst/>
                          <a:latin typeface="Calibri" panose="020F0502020204030204" pitchFamily="34" charset="0"/>
                        </a:rPr>
                        <a:t>-</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0%</a:t>
                      </a: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Attending a festival and/or event</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0%</a:t>
                      </a: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Other water sports - kayaking/windsurfing</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0%</a:t>
                      </a: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Fishing</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0%</a:t>
                      </a: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Visiting the cinema</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0%</a:t>
                      </a: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Sailing/yachting/boating</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1%</a:t>
                      </a: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Other outdoor sport/pursuit</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1%</a:t>
                      </a: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Golf</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1" i="0" u="none" strike="noStrike" dirty="0" smtClean="0">
                          <a:solidFill>
                            <a:srgbClr val="000000"/>
                          </a:solidFill>
                          <a:effectLst/>
                          <a:latin typeface="Calibri" panose="020F0502020204030204" pitchFamily="34" charset="0"/>
                        </a:rPr>
                        <a:t>-</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0%</a:t>
                      </a:r>
                    </a:p>
                  </a:txBody>
                  <a:tcPr marL="9525" marR="9525" marT="9525" marB="0" anchor="ctr"/>
                </a:tc>
              </a:tr>
              <a:tr h="162702">
                <a:tc>
                  <a:txBody>
                    <a:bodyPr/>
                    <a:lstStyle/>
                    <a:p>
                      <a:pPr marL="85725" indent="0" algn="l" fontAlgn="b"/>
                      <a:r>
                        <a:rPr lang="en-GB" sz="1100" b="0" i="0" u="none" strike="noStrike" dirty="0">
                          <a:solidFill>
                            <a:srgbClr val="000000"/>
                          </a:solidFill>
                          <a:effectLst/>
                          <a:latin typeface="Calibri" panose="020F0502020204030204" pitchFamily="34" charset="0"/>
                        </a:rPr>
                        <a:t>Visit a spa/well being centre</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1" i="0" u="none" strike="noStrike" dirty="0" smtClean="0">
                          <a:solidFill>
                            <a:srgbClr val="000000"/>
                          </a:solidFill>
                          <a:effectLst/>
                          <a:latin typeface="Calibri" panose="020F0502020204030204" pitchFamily="34" charset="0"/>
                        </a:rPr>
                        <a:t>-</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b"/>
                      <a:r>
                        <a:rPr lang="en-GB" sz="1100" b="0" i="0" u="none" strike="noStrike" dirty="0">
                          <a:solidFill>
                            <a:srgbClr val="000000"/>
                          </a:solidFill>
                          <a:effectLst/>
                          <a:latin typeface="Calibri" panose="020F0502020204030204" pitchFamily="34" charset="0"/>
                        </a:rPr>
                        <a:t>1%</a:t>
                      </a:r>
                    </a:p>
                  </a:txBody>
                  <a:tcPr marL="9525" marR="9525" marT="9525" marB="0" anchor="ctr"/>
                </a:tc>
              </a:tr>
            </a:tbl>
          </a:graphicData>
        </a:graphic>
      </p:graphicFrame>
      <p:sp>
        <p:nvSpPr>
          <p:cNvPr id="6" name="TextBox 5"/>
          <p:cNvSpPr txBox="1"/>
          <p:nvPr/>
        </p:nvSpPr>
        <p:spPr>
          <a:xfrm>
            <a:off x="236344" y="42914"/>
            <a:ext cx="8728144" cy="923330"/>
          </a:xfrm>
          <a:prstGeom prst="rect">
            <a:avLst/>
          </a:prstGeom>
          <a:noFill/>
        </p:spPr>
        <p:txBody>
          <a:bodyPr wrap="square" rtlCol="0">
            <a:spAutoFit/>
          </a:bodyPr>
          <a:lstStyle/>
          <a:p>
            <a:pPr algn="ctr"/>
            <a:r>
              <a:rPr lang="en-GB" sz="2700" dirty="0" smtClean="0">
                <a:solidFill>
                  <a:schemeClr val="accent5"/>
                </a:solidFill>
                <a:latin typeface="+mn-lt"/>
              </a:rPr>
              <a:t>Walking participation and using the coast path is consistent across the year</a:t>
            </a:r>
            <a:endParaRPr lang="en-GB" sz="2700" dirty="0">
              <a:solidFill>
                <a:schemeClr val="accent5"/>
              </a:solidFill>
              <a:latin typeface="+mn-lt"/>
            </a:endParaRPr>
          </a:p>
        </p:txBody>
      </p:sp>
      <p:sp>
        <p:nvSpPr>
          <p:cNvPr id="7" name="TextBox 6"/>
          <p:cNvSpPr txBox="1"/>
          <p:nvPr/>
        </p:nvSpPr>
        <p:spPr>
          <a:xfrm>
            <a:off x="179462" y="947988"/>
            <a:ext cx="8902890"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Walking and using the South West Coast Path attract similar proportions across each period demonstrating the year round value of these visitors.</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By comparison other outdoor activities whilst still popular are much smaller in participation terms and proportions taking part show variation across the seasons.</a:t>
            </a:r>
          </a:p>
        </p:txBody>
      </p:sp>
    </p:spTree>
    <p:extLst>
      <p:ext uri="{BB962C8B-B14F-4D97-AF65-F5344CB8AC3E}">
        <p14:creationId xmlns:p14="http://schemas.microsoft.com/office/powerpoint/2010/main" val="13636116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432344" y="6492874"/>
            <a:ext cx="2133600" cy="365125"/>
          </a:xfrm>
        </p:spPr>
        <p:txBody>
          <a:bodyPr/>
          <a:lstStyle/>
          <a:p>
            <a:pPr>
              <a:defRPr/>
            </a:pPr>
            <a:fld id="{3DB3937A-1938-4921-A256-9C6F5DD1C8BA}" type="slidenum">
              <a:rPr lang="en-GB" altLang="en-US" sz="1000" smtClean="0">
                <a:latin typeface="+mn-lt"/>
              </a:rPr>
              <a:pPr>
                <a:defRPr/>
              </a:pPr>
              <a:t>63</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1471781514"/>
              </p:ext>
            </p:extLst>
          </p:nvPr>
        </p:nvGraphicFramePr>
        <p:xfrm>
          <a:off x="134361" y="2420888"/>
          <a:ext cx="8863165" cy="407198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Being by the coast is the main attraction</a:t>
            </a:r>
            <a:endParaRPr lang="en-GB" sz="2700" dirty="0">
              <a:solidFill>
                <a:schemeClr val="accent5"/>
              </a:solidFill>
              <a:latin typeface="+mn-lt"/>
            </a:endParaRPr>
          </a:p>
        </p:txBody>
      </p:sp>
      <p:sp>
        <p:nvSpPr>
          <p:cNvPr id="7" name="TextBox 6"/>
          <p:cNvSpPr txBox="1"/>
          <p:nvPr/>
        </p:nvSpPr>
        <p:spPr>
          <a:xfrm>
            <a:off x="134361" y="692696"/>
            <a:ext cx="8902890"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Approximately three quarters of visitors visited fishing villages and harbours (77%) and beaches/the sea (74%).</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Rural towns and villages were still popular and visited by more than half of visitors (58%) as were estuaries and rivers (58%).</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 All attractions which were more likely to be ‘paid for’ type attractions (historic sites, gardens, family attractions, museums/galleries and boat trips) were visited by less than half of visitors.</a:t>
            </a:r>
            <a:endParaRPr lang="en-GB" sz="1400" dirty="0">
              <a:latin typeface="+mn-lt"/>
            </a:endParaRPr>
          </a:p>
        </p:txBody>
      </p:sp>
    </p:spTree>
    <p:extLst>
      <p:ext uri="{BB962C8B-B14F-4D97-AF65-F5344CB8AC3E}">
        <p14:creationId xmlns:p14="http://schemas.microsoft.com/office/powerpoint/2010/main" val="10865105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480904" y="6382698"/>
            <a:ext cx="2133600" cy="365125"/>
          </a:xfrm>
        </p:spPr>
        <p:txBody>
          <a:bodyPr/>
          <a:lstStyle/>
          <a:p>
            <a:pPr>
              <a:defRPr/>
            </a:pPr>
            <a:fld id="{1B7A9F50-7390-4C64-9CBA-1CBD3D086640}" type="slidenum">
              <a:rPr lang="en-GB" altLang="en-US" sz="1000" smtClean="0">
                <a:latin typeface="+mn-lt"/>
              </a:rPr>
              <a:pPr>
                <a:defRPr/>
              </a:pPr>
              <a:t>64</a:t>
            </a:fld>
            <a:endParaRPr lang="en-GB" altLang="en-US" sz="1000" dirty="0">
              <a:latin typeface="+mn-lt"/>
            </a:endParaRPr>
          </a:p>
        </p:txBody>
      </p:sp>
      <p:graphicFrame>
        <p:nvGraphicFramePr>
          <p:cNvPr id="5" name="Table 4"/>
          <p:cNvGraphicFramePr>
            <a:graphicFrameLocks noGrp="1"/>
          </p:cNvGraphicFramePr>
          <p:nvPr>
            <p:extLst/>
          </p:nvPr>
        </p:nvGraphicFramePr>
        <p:xfrm>
          <a:off x="179462" y="1916838"/>
          <a:ext cx="8748000" cy="4568667"/>
        </p:xfrm>
        <a:graphic>
          <a:graphicData uri="http://schemas.openxmlformats.org/drawingml/2006/table">
            <a:tbl>
              <a:tblPr firstRow="1" bandRow="1">
                <a:tableStyleId>{7DF18680-E054-41AD-8BC1-D1AEF772440D}</a:tableStyleId>
              </a:tblPr>
              <a:tblGrid>
                <a:gridCol w="1800000"/>
                <a:gridCol w="540000"/>
                <a:gridCol w="540000"/>
                <a:gridCol w="540000"/>
                <a:gridCol w="540000"/>
                <a:gridCol w="540000"/>
                <a:gridCol w="540000"/>
                <a:gridCol w="540000"/>
                <a:gridCol w="540000"/>
                <a:gridCol w="540000"/>
                <a:gridCol w="540000"/>
                <a:gridCol w="540000"/>
                <a:gridCol w="540000"/>
                <a:gridCol w="468000"/>
              </a:tblGrid>
              <a:tr h="1012465">
                <a:tc>
                  <a:txBody>
                    <a:bodyPr/>
                    <a:lstStyle/>
                    <a:p>
                      <a:r>
                        <a:rPr lang="en-GB" sz="1100" b="1" dirty="0" smtClean="0">
                          <a:solidFill>
                            <a:schemeClr val="bg1"/>
                          </a:solidFill>
                          <a:latin typeface="+mn-lt"/>
                        </a:rPr>
                        <a:t>Have you/do you plan to visit any of the following types of attractions</a:t>
                      </a:r>
                      <a:r>
                        <a:rPr lang="en-GB" sz="1100" b="1" baseline="0" dirty="0" smtClean="0">
                          <a:solidFill>
                            <a:schemeClr val="bg1"/>
                          </a:solidFill>
                          <a:latin typeface="+mn-lt"/>
                        </a:rPr>
                        <a:t> or places of interest during your visit to Cornwall?</a:t>
                      </a:r>
                      <a:endParaRPr lang="en-GB" sz="1100" b="1" dirty="0">
                        <a:solidFill>
                          <a:schemeClr val="bg1"/>
                        </a:solidFill>
                        <a:latin typeface="+mn-lt"/>
                      </a:endParaRPr>
                    </a:p>
                  </a:txBody>
                  <a:tcPr marL="91474" marR="91474" marT="45748" marB="45748" anchor="ctr"/>
                </a:tc>
                <a:tc>
                  <a:txBody>
                    <a:bodyPr/>
                    <a:lstStyle/>
                    <a:p>
                      <a:pPr algn="ctr" fontAlgn="b"/>
                      <a:r>
                        <a:rPr lang="en-GB" sz="1100" b="1" i="0" u="none" strike="noStrike" dirty="0">
                          <a:solidFill>
                            <a:schemeClr val="bg1"/>
                          </a:solidFill>
                          <a:effectLst/>
                          <a:latin typeface="Calibri" panose="020F0502020204030204" pitchFamily="34" charset="0"/>
                        </a:rPr>
                        <a:t>2016/17</a:t>
                      </a:r>
                    </a:p>
                  </a:txBody>
                  <a:tcPr marL="9525" marR="9525" marT="9525" marB="0" anchor="ctr"/>
                </a:tc>
                <a:tc>
                  <a:txBody>
                    <a:bodyPr/>
                    <a:lstStyle/>
                    <a:p>
                      <a:pPr algn="ctr" fontAlgn="b"/>
                      <a:r>
                        <a:rPr lang="en-GB" sz="1100" b="1" i="0" u="none" strike="noStrike" dirty="0">
                          <a:solidFill>
                            <a:schemeClr val="bg1"/>
                          </a:solidFill>
                          <a:effectLst/>
                          <a:latin typeface="Calibri" panose="020F0502020204030204" pitchFamily="34" charset="0"/>
                        </a:rPr>
                        <a:t>Summer</a:t>
                      </a:r>
                    </a:p>
                  </a:txBody>
                  <a:tcPr marL="9525" marR="9525" marT="9525" marB="0" anchor="ctr"/>
                </a:tc>
                <a:tc>
                  <a:txBody>
                    <a:bodyPr/>
                    <a:lstStyle/>
                    <a:p>
                      <a:pPr algn="ctr" fontAlgn="b"/>
                      <a:r>
                        <a:rPr lang="en-GB" sz="1100" b="1" i="0" u="none" strike="noStrike" dirty="0">
                          <a:solidFill>
                            <a:schemeClr val="bg1"/>
                          </a:solidFill>
                          <a:effectLst/>
                          <a:latin typeface="Calibri" panose="020F0502020204030204" pitchFamily="34" charset="0"/>
                        </a:rPr>
                        <a:t>Autumn/winter</a:t>
                      </a:r>
                    </a:p>
                  </a:txBody>
                  <a:tcPr marL="9525" marR="9525" marT="9525" marB="0" anchor="ctr"/>
                </a:tc>
                <a:tc>
                  <a:txBody>
                    <a:bodyPr/>
                    <a:lstStyle/>
                    <a:p>
                      <a:pPr algn="ctr" fontAlgn="b"/>
                      <a:r>
                        <a:rPr lang="en-GB" sz="1100" b="1" i="0" u="none" strike="noStrike" dirty="0">
                          <a:solidFill>
                            <a:schemeClr val="bg1"/>
                          </a:solidFill>
                          <a:effectLst/>
                          <a:latin typeface="Calibri" panose="020F0502020204030204" pitchFamily="34" charset="0"/>
                        </a:rPr>
                        <a:t>Spring </a:t>
                      </a:r>
                    </a:p>
                  </a:txBody>
                  <a:tcPr marL="9525" marR="9525" marT="9525" marB="0" anchor="ctr"/>
                </a:tc>
                <a:tc>
                  <a:txBody>
                    <a:bodyPr/>
                    <a:lstStyle/>
                    <a:p>
                      <a:pPr algn="ctr" fontAlgn="b"/>
                      <a:r>
                        <a:rPr lang="en-GB" sz="1100" b="1" i="0" u="none" strike="noStrike" dirty="0">
                          <a:solidFill>
                            <a:schemeClr val="bg1"/>
                          </a:solidFill>
                          <a:effectLst/>
                          <a:latin typeface="Calibri" panose="020F0502020204030204" pitchFamily="34" charset="0"/>
                        </a:rPr>
                        <a:t>West Cornwall</a:t>
                      </a:r>
                    </a:p>
                  </a:txBody>
                  <a:tcPr marL="9525" marR="9525" marT="9525" marB="0" anchor="ctr"/>
                </a:tc>
                <a:tc>
                  <a:txBody>
                    <a:bodyPr/>
                    <a:lstStyle/>
                    <a:p>
                      <a:pPr algn="ctr" fontAlgn="b"/>
                      <a:r>
                        <a:rPr lang="en-GB" sz="1100" b="1" i="0" u="none" strike="noStrike" dirty="0">
                          <a:solidFill>
                            <a:schemeClr val="bg1"/>
                          </a:solidFill>
                          <a:effectLst/>
                          <a:latin typeface="Calibri" panose="020F0502020204030204" pitchFamily="34" charset="0"/>
                        </a:rPr>
                        <a:t>North Coast</a:t>
                      </a:r>
                    </a:p>
                  </a:txBody>
                  <a:tcPr marL="9525" marR="9525" marT="9525" marB="0" anchor="ctr"/>
                </a:tc>
                <a:tc>
                  <a:txBody>
                    <a:bodyPr/>
                    <a:lstStyle/>
                    <a:p>
                      <a:pPr algn="ctr" fontAlgn="b"/>
                      <a:r>
                        <a:rPr lang="en-GB" sz="1100" b="1" i="0" u="none" strike="noStrike" dirty="0">
                          <a:solidFill>
                            <a:schemeClr val="bg1"/>
                          </a:solidFill>
                          <a:effectLst/>
                          <a:latin typeface="Calibri" panose="020F0502020204030204" pitchFamily="34" charset="0"/>
                        </a:rPr>
                        <a:t>South Coast</a:t>
                      </a:r>
                    </a:p>
                  </a:txBody>
                  <a:tcPr marL="9525" marR="9525" marT="9525" marB="0" anchor="ctr"/>
                </a:tc>
                <a:tc>
                  <a:txBody>
                    <a:bodyPr/>
                    <a:lstStyle/>
                    <a:p>
                      <a:pPr algn="ctr" fontAlgn="b"/>
                      <a:r>
                        <a:rPr lang="en-GB" sz="1100" b="1" i="0" u="none" strike="noStrike" dirty="0" smtClean="0">
                          <a:solidFill>
                            <a:schemeClr val="bg1"/>
                          </a:solidFill>
                          <a:effectLst/>
                          <a:latin typeface="Calibri" panose="020F0502020204030204" pitchFamily="34" charset="0"/>
                        </a:rPr>
                        <a:t>Bodmin/Tamar </a:t>
                      </a:r>
                      <a:r>
                        <a:rPr lang="en-GB" sz="1100" b="1" i="0" u="none" strike="noStrike" dirty="0">
                          <a:solidFill>
                            <a:schemeClr val="bg1"/>
                          </a:solidFill>
                          <a:effectLst/>
                          <a:latin typeface="Calibri" panose="020F0502020204030204" pitchFamily="34" charset="0"/>
                        </a:rPr>
                        <a:t>Valley</a:t>
                      </a:r>
                    </a:p>
                  </a:txBody>
                  <a:tcPr marL="9525" marR="9525" marT="9525" marB="0" anchor="ctr"/>
                </a:tc>
                <a:tc>
                  <a:txBody>
                    <a:bodyPr/>
                    <a:lstStyle/>
                    <a:p>
                      <a:pPr algn="ctr" fontAlgn="b"/>
                      <a:r>
                        <a:rPr lang="en-GB" sz="1100" b="1" i="0" u="none" strike="noStrike" dirty="0">
                          <a:solidFill>
                            <a:schemeClr val="bg1"/>
                          </a:solidFill>
                          <a:effectLst/>
                          <a:latin typeface="Calibri" panose="020F0502020204030204" pitchFamily="34" charset="0"/>
                        </a:rPr>
                        <a:t>Coastal </a:t>
                      </a:r>
                    </a:p>
                  </a:txBody>
                  <a:tcPr marL="9525" marR="9525" marT="9525" marB="0" anchor="ctr"/>
                </a:tc>
                <a:tc>
                  <a:txBody>
                    <a:bodyPr/>
                    <a:lstStyle/>
                    <a:p>
                      <a:pPr algn="ctr" fontAlgn="b"/>
                      <a:r>
                        <a:rPr lang="en-GB" sz="1100" b="1" i="0" u="none" strike="noStrike" dirty="0">
                          <a:solidFill>
                            <a:schemeClr val="bg1"/>
                          </a:solidFill>
                          <a:effectLst/>
                          <a:latin typeface="Calibri" panose="020F0502020204030204" pitchFamily="34" charset="0"/>
                        </a:rPr>
                        <a:t>Urban</a:t>
                      </a:r>
                    </a:p>
                  </a:txBody>
                  <a:tcPr marL="9525" marR="9525" marT="9525" marB="0" anchor="ctr"/>
                </a:tc>
                <a:tc>
                  <a:txBody>
                    <a:bodyPr/>
                    <a:lstStyle/>
                    <a:p>
                      <a:pPr algn="ctr" fontAlgn="b"/>
                      <a:r>
                        <a:rPr lang="en-GB" sz="1100" b="1" i="0" u="none" strike="noStrike" dirty="0">
                          <a:solidFill>
                            <a:schemeClr val="bg1"/>
                          </a:solidFill>
                          <a:effectLst/>
                          <a:latin typeface="Calibri" panose="020F0502020204030204" pitchFamily="34" charset="0"/>
                        </a:rPr>
                        <a:t>Rural </a:t>
                      </a:r>
                    </a:p>
                  </a:txBody>
                  <a:tcPr marL="9525" marR="9525" marT="9525" marB="0" anchor="ctr"/>
                </a:tc>
                <a:tc>
                  <a:txBody>
                    <a:bodyPr/>
                    <a:lstStyle/>
                    <a:p>
                      <a:pPr algn="ctr" fontAlgn="b"/>
                      <a:r>
                        <a:rPr lang="en-GB" sz="1100" b="1" i="0" u="none" strike="noStrike" dirty="0">
                          <a:solidFill>
                            <a:schemeClr val="bg1"/>
                          </a:solidFill>
                          <a:effectLst/>
                          <a:latin typeface="Calibri" panose="020F0502020204030204" pitchFamily="34" charset="0"/>
                        </a:rPr>
                        <a:t>Day visitor</a:t>
                      </a:r>
                    </a:p>
                  </a:txBody>
                  <a:tcPr marL="9525" marR="9525" marT="9525" marB="0" anchor="ctr"/>
                </a:tc>
                <a:tc>
                  <a:txBody>
                    <a:bodyPr/>
                    <a:lstStyle/>
                    <a:p>
                      <a:pPr algn="ctr" fontAlgn="b"/>
                      <a:r>
                        <a:rPr lang="en-GB" sz="1100" b="1" i="0" u="none" strike="noStrike" dirty="0">
                          <a:solidFill>
                            <a:schemeClr val="bg1"/>
                          </a:solidFill>
                          <a:effectLst/>
                          <a:latin typeface="Calibri" panose="020F0502020204030204" pitchFamily="34" charset="0"/>
                        </a:rPr>
                        <a:t>Staying visitor</a:t>
                      </a:r>
                    </a:p>
                  </a:txBody>
                  <a:tcPr marL="9525" marR="9525" marT="9525" marB="0" anchor="ctr"/>
                </a:tc>
              </a:tr>
              <a:tr h="273554">
                <a:tc>
                  <a:txBody>
                    <a:bodyPr/>
                    <a:lstStyle/>
                    <a:p>
                      <a:pPr marL="85725" indent="0" algn="l" fontAlgn="b"/>
                      <a:r>
                        <a:rPr lang="en-GB" sz="1100" b="0" i="0" u="none" strike="noStrike" dirty="0">
                          <a:solidFill>
                            <a:srgbClr val="000000"/>
                          </a:solidFill>
                          <a:effectLst/>
                          <a:latin typeface="Calibri" panose="020F0502020204030204" pitchFamily="34" charset="0"/>
                        </a:rPr>
                        <a:t>Fishing villages/ harbours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77%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79%</a:t>
                      </a:r>
                    </a:p>
                  </a:txBody>
                  <a:tcPr marL="9525" marR="9525" marT="9525" marB="0" anchor="ctr"/>
                </a:tc>
              </a:tr>
              <a:tr h="273554">
                <a:tc>
                  <a:txBody>
                    <a:bodyPr/>
                    <a:lstStyle/>
                    <a:p>
                      <a:pPr marL="85725" indent="0" algn="l" fontAlgn="b"/>
                      <a:r>
                        <a:rPr lang="en-GB" sz="1100" b="0" i="0" u="none" strike="noStrike" dirty="0">
                          <a:solidFill>
                            <a:srgbClr val="000000"/>
                          </a:solidFill>
                          <a:effectLst/>
                          <a:latin typeface="Calibri" panose="020F0502020204030204" pitchFamily="34" charset="0"/>
                        </a:rPr>
                        <a:t>Beaches/ the sea</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74%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76%</a:t>
                      </a:r>
                    </a:p>
                  </a:txBody>
                  <a:tcPr marL="9525" marR="9525" marT="9525" marB="0" anchor="ctr"/>
                </a:tc>
              </a:tr>
              <a:tr h="273554">
                <a:tc>
                  <a:txBody>
                    <a:bodyPr/>
                    <a:lstStyle/>
                    <a:p>
                      <a:pPr marL="85725" indent="0" algn="l" fontAlgn="b"/>
                      <a:r>
                        <a:rPr lang="en-GB" sz="1100" b="0" i="0" u="none" strike="noStrike" dirty="0">
                          <a:solidFill>
                            <a:srgbClr val="000000"/>
                          </a:solidFill>
                          <a:effectLst/>
                          <a:latin typeface="Calibri" panose="020F0502020204030204" pitchFamily="34" charset="0"/>
                        </a:rPr>
                        <a:t>Rural towns/ villages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59%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61%</a:t>
                      </a:r>
                    </a:p>
                  </a:txBody>
                  <a:tcPr marL="9525" marR="9525" marT="9525" marB="0" anchor="ctr"/>
                </a:tc>
              </a:tr>
              <a:tr h="273554">
                <a:tc>
                  <a:txBody>
                    <a:bodyPr/>
                    <a:lstStyle/>
                    <a:p>
                      <a:pPr marL="85725" indent="0" algn="l" fontAlgn="b"/>
                      <a:r>
                        <a:rPr lang="en-GB" sz="1100" b="0" i="0" u="none" strike="noStrike" dirty="0">
                          <a:solidFill>
                            <a:srgbClr val="000000"/>
                          </a:solidFill>
                          <a:effectLst/>
                          <a:latin typeface="Calibri" panose="020F0502020204030204" pitchFamily="34" charset="0"/>
                        </a:rPr>
                        <a:t>Estuaries/ rivers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58%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59%</a:t>
                      </a:r>
                    </a:p>
                  </a:txBody>
                  <a:tcPr marL="9525" marR="9525" marT="9525" marB="0" anchor="ctr"/>
                </a:tc>
              </a:tr>
              <a:tr h="273554">
                <a:tc>
                  <a:txBody>
                    <a:bodyPr/>
                    <a:lstStyle/>
                    <a:p>
                      <a:pPr marL="85725" indent="0" algn="l" fontAlgn="b"/>
                      <a:r>
                        <a:rPr lang="en-GB" sz="1100" b="0" i="0" u="none" strike="noStrike" dirty="0">
                          <a:solidFill>
                            <a:srgbClr val="000000"/>
                          </a:solidFill>
                          <a:effectLst/>
                          <a:latin typeface="Calibri" panose="020F0502020204030204" pitchFamily="34" charset="0"/>
                        </a:rPr>
                        <a:t>Historic properties/ sites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41%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42%</a:t>
                      </a:r>
                    </a:p>
                  </a:txBody>
                  <a:tcPr marL="9525" marR="9525" marT="9525" marB="0" anchor="ctr"/>
                </a:tc>
              </a:tr>
              <a:tr h="273554">
                <a:tc>
                  <a:txBody>
                    <a:bodyPr/>
                    <a:lstStyle/>
                    <a:p>
                      <a:pPr marL="85725" indent="0" algn="l" fontAlgn="b"/>
                      <a:r>
                        <a:rPr lang="en-GB" sz="1100" b="0" i="0" u="none" strike="noStrike" dirty="0">
                          <a:solidFill>
                            <a:srgbClr val="000000"/>
                          </a:solidFill>
                          <a:effectLst/>
                          <a:latin typeface="Calibri" panose="020F0502020204030204" pitchFamily="34" charset="0"/>
                        </a:rPr>
                        <a:t>Gardens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34%</a:t>
                      </a:r>
                    </a:p>
                  </a:txBody>
                  <a:tcPr marL="9525" marR="9525" marT="9525" marB="0" anchor="ctr"/>
                </a:tc>
              </a:tr>
              <a:tr h="273554">
                <a:tc>
                  <a:txBody>
                    <a:bodyPr/>
                    <a:lstStyle/>
                    <a:p>
                      <a:pPr marL="85725" indent="0" algn="l" fontAlgn="b"/>
                      <a:r>
                        <a:rPr lang="en-GB" sz="1100" b="0" i="0" u="none" strike="noStrike" dirty="0">
                          <a:solidFill>
                            <a:srgbClr val="000000"/>
                          </a:solidFill>
                          <a:effectLst/>
                          <a:latin typeface="Calibri" panose="020F0502020204030204" pitchFamily="34" charset="0"/>
                        </a:rPr>
                        <a:t>Larger towns/ cities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30%</a:t>
                      </a:r>
                    </a:p>
                  </a:txBody>
                  <a:tcPr marL="9525" marR="9525" marT="9525" marB="0" anchor="ctr"/>
                </a:tc>
              </a:tr>
              <a:tr h="273554">
                <a:tc>
                  <a:txBody>
                    <a:bodyPr/>
                    <a:lstStyle/>
                    <a:p>
                      <a:pPr marL="85725" indent="0" algn="l" fontAlgn="b"/>
                      <a:r>
                        <a:rPr lang="en-GB" sz="1100" b="0" i="0" u="none" strike="noStrike" dirty="0">
                          <a:solidFill>
                            <a:srgbClr val="000000"/>
                          </a:solidFill>
                          <a:effectLst/>
                          <a:latin typeface="Calibri" panose="020F0502020204030204" pitchFamily="34" charset="0"/>
                        </a:rPr>
                        <a:t>Family attractions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25%</a:t>
                      </a:r>
                    </a:p>
                  </a:txBody>
                  <a:tcPr marL="9525" marR="9525" marT="9525" marB="0" anchor="ctr"/>
                </a:tc>
              </a:tr>
              <a:tr h="273554">
                <a:tc>
                  <a:txBody>
                    <a:bodyPr/>
                    <a:lstStyle/>
                    <a:p>
                      <a:pPr marL="85725" indent="0" algn="l" fontAlgn="b"/>
                      <a:r>
                        <a:rPr lang="en-GB" sz="1100" b="0" i="0" u="none" strike="noStrike" dirty="0" smtClean="0">
                          <a:solidFill>
                            <a:srgbClr val="000000"/>
                          </a:solidFill>
                          <a:effectLst/>
                          <a:latin typeface="Calibri" panose="020F0502020204030204" pitchFamily="34" charset="0"/>
                        </a:rPr>
                        <a:t>Museums/galleries</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9525" marR="9525" marT="9525" marB="0" anchor="ctr"/>
                </a:tc>
              </a:tr>
              <a:tr h="273554">
                <a:tc>
                  <a:txBody>
                    <a:bodyPr/>
                    <a:lstStyle/>
                    <a:p>
                      <a:pPr marL="85725" indent="0" algn="l" fontAlgn="b"/>
                      <a:r>
                        <a:rPr lang="en-GB" sz="1100" b="0" i="0" u="none" strike="noStrike" dirty="0">
                          <a:solidFill>
                            <a:srgbClr val="000000"/>
                          </a:solidFill>
                          <a:effectLst/>
                          <a:latin typeface="Calibri" panose="020F0502020204030204" pitchFamily="34" charset="0"/>
                        </a:rPr>
                        <a:t>Boat trip(s)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9525" marR="9525" marT="9525" marB="0" anchor="ctr"/>
                </a:tc>
              </a:tr>
              <a:tr h="273554">
                <a:tc>
                  <a:txBody>
                    <a:bodyPr/>
                    <a:lstStyle/>
                    <a:p>
                      <a:pPr marL="85725" indent="0" algn="l" fontAlgn="b"/>
                      <a:r>
                        <a:rPr lang="en-GB" sz="1100" b="0" i="0" u="none" strike="noStrike" dirty="0">
                          <a:solidFill>
                            <a:srgbClr val="000000"/>
                          </a:solidFill>
                          <a:effectLst/>
                          <a:latin typeface="Calibri" panose="020F0502020204030204" pitchFamily="34" charset="0"/>
                        </a:rPr>
                        <a:t>Other (specify)</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r>
              <a:tr h="273554">
                <a:tc>
                  <a:txBody>
                    <a:bodyPr/>
                    <a:lstStyle/>
                    <a:p>
                      <a:pPr marL="85725" indent="0" algn="l" fontAlgn="b"/>
                      <a:r>
                        <a:rPr lang="en-GB" sz="1100" b="0" i="0" u="none" strike="noStrike" dirty="0">
                          <a:solidFill>
                            <a:srgbClr val="000000"/>
                          </a:solidFill>
                          <a:effectLst/>
                          <a:latin typeface="Calibri" panose="020F0502020204030204" pitchFamily="34" charset="0"/>
                        </a:rPr>
                        <a:t>Theatres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r>
              <a:tr h="273554">
                <a:tc>
                  <a:txBody>
                    <a:bodyPr/>
                    <a:lstStyle/>
                    <a:p>
                      <a:pPr marL="85725" indent="0" algn="l" fontAlgn="b"/>
                      <a:r>
                        <a:rPr lang="en-GB" sz="1100" b="0" i="0" u="none" strike="noStrike" dirty="0">
                          <a:solidFill>
                            <a:srgbClr val="000000"/>
                          </a:solidFill>
                          <a:effectLst/>
                          <a:latin typeface="Calibri" panose="020F0502020204030204" pitchFamily="34" charset="0"/>
                        </a:rPr>
                        <a:t>Nightclubs</a:t>
                      </a:r>
                    </a:p>
                  </a:txBody>
                  <a:tcPr marL="9525" marR="9525" marT="9525" marB="0" anchor="ctr"/>
                </a:tc>
                <a:tc>
                  <a:txBody>
                    <a:bodyPr/>
                    <a:lstStyle/>
                    <a:p>
                      <a:pPr algn="ctr" fontAlgn="b"/>
                      <a:r>
                        <a:rPr lang="en-GB" sz="1100" b="1" i="0" u="none" strike="noStrike" dirty="0" smtClean="0">
                          <a:solidFill>
                            <a:srgbClr val="000000"/>
                          </a:solidFill>
                          <a:effectLst/>
                          <a:latin typeface="Calibri" panose="020F0502020204030204" pitchFamily="34" charset="0"/>
                        </a:rPr>
                        <a:t>-</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6" name="TextBox 5"/>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Willingness to travel is underlined by the places visited</a:t>
            </a:r>
            <a:endParaRPr lang="en-GB" sz="2700" dirty="0">
              <a:solidFill>
                <a:schemeClr val="accent5"/>
              </a:solidFill>
              <a:latin typeface="+mn-lt"/>
            </a:endParaRPr>
          </a:p>
        </p:txBody>
      </p:sp>
      <p:sp>
        <p:nvSpPr>
          <p:cNvPr id="7" name="TextBox 6"/>
          <p:cNvSpPr txBox="1"/>
          <p:nvPr/>
        </p:nvSpPr>
        <p:spPr>
          <a:xfrm>
            <a:off x="179512" y="505222"/>
            <a:ext cx="8902890" cy="221599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Analysis of the places and types of attractions visited by area and by location type generally confirm the willingness of people to travel around the county regardless of where they stay.</a:t>
            </a:r>
          </a:p>
          <a:p>
            <a:endParaRPr lang="en-GB" sz="1400" dirty="0">
              <a:latin typeface="+mn-lt"/>
            </a:endParaRPr>
          </a:p>
          <a:p>
            <a:pPr marL="285750" indent="-285750">
              <a:buFont typeface="Arial" panose="020B0604020202020204" pitchFamily="34" charset="0"/>
              <a:buChar char="•"/>
            </a:pPr>
            <a:r>
              <a:rPr lang="en-GB" sz="1400" dirty="0" smtClean="0">
                <a:latin typeface="+mn-lt"/>
              </a:rPr>
              <a:t>Generally speaking differences by period are likely to be smaller proportions visiting attractions/places of interest during the winter compared to the Summer and Spring.  However, this might also be a reflection of the degree to which the full tourism product is available for visits in this period.</a:t>
            </a:r>
          </a:p>
          <a:p>
            <a:pPr marL="285750" indent="-285750">
              <a:buFont typeface="Arial" panose="020B0604020202020204" pitchFamily="34" charset="0"/>
              <a:buChar char="•"/>
            </a:pPr>
            <a:endParaRPr lang="en-GB" dirty="0" smtClean="0">
              <a:latin typeface="+mn-lt"/>
            </a:endParaRPr>
          </a:p>
          <a:p>
            <a:endParaRPr lang="en-GB" dirty="0" smtClean="0">
              <a:latin typeface="+mn-lt"/>
            </a:endParaRPr>
          </a:p>
          <a:p>
            <a:pPr marL="285750" indent="-285750">
              <a:buFont typeface="Arial" panose="020B0604020202020204" pitchFamily="34" charset="0"/>
              <a:buChar char="•"/>
            </a:pPr>
            <a:endParaRPr lang="en-GB" dirty="0">
              <a:latin typeface="+mn-lt"/>
            </a:endParaRPr>
          </a:p>
        </p:txBody>
      </p:sp>
    </p:spTree>
    <p:extLst>
      <p:ext uri="{BB962C8B-B14F-4D97-AF65-F5344CB8AC3E}">
        <p14:creationId xmlns:p14="http://schemas.microsoft.com/office/powerpoint/2010/main" val="36033222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431111" y="6479892"/>
            <a:ext cx="2133600" cy="365125"/>
          </a:xfrm>
        </p:spPr>
        <p:txBody>
          <a:bodyPr/>
          <a:lstStyle/>
          <a:p>
            <a:pPr>
              <a:defRPr/>
            </a:pPr>
            <a:fld id="{2956444F-7840-46F8-BE8E-C8315B40E40C}" type="slidenum">
              <a:rPr lang="en-GB" altLang="en-US" sz="1000" smtClean="0">
                <a:latin typeface="+mn-lt"/>
              </a:rPr>
              <a:pPr>
                <a:defRPr/>
              </a:pPr>
              <a:t>65</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2208091484"/>
              </p:ext>
            </p:extLst>
          </p:nvPr>
        </p:nvGraphicFramePr>
        <p:xfrm>
          <a:off x="190822" y="1700808"/>
          <a:ext cx="8773665" cy="261478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The National Maritime Museum is the most visited</a:t>
            </a:r>
            <a:endParaRPr lang="en-GB" sz="2700" dirty="0">
              <a:solidFill>
                <a:schemeClr val="accent5"/>
              </a:solidFill>
              <a:latin typeface="+mn-lt"/>
            </a:endParaRPr>
          </a:p>
        </p:txBody>
      </p:sp>
      <p:sp>
        <p:nvSpPr>
          <p:cNvPr id="6" name="TextBox 5"/>
          <p:cNvSpPr txBox="1"/>
          <p:nvPr/>
        </p:nvSpPr>
        <p:spPr>
          <a:xfrm>
            <a:off x="179512" y="505222"/>
            <a:ext cx="8902890" cy="1723549"/>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Amongst the museums listed in the questionnaire the National Maritime Museum was the most visited by those visiting museums/galleries and this was consistent across all periods.</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Amongst other museums/galleries cited were Bodmin Jail, Tate St Ives, Mevagissey and Truro Museums and local museums generally.</a:t>
            </a:r>
          </a:p>
          <a:p>
            <a:endParaRPr lang="en-GB" dirty="0" smtClean="0">
              <a:latin typeface="+mn-lt"/>
            </a:endParaRPr>
          </a:p>
          <a:p>
            <a:pPr marL="285750" indent="-285750">
              <a:buFont typeface="Arial" panose="020B0604020202020204" pitchFamily="34" charset="0"/>
              <a:buChar char="•"/>
            </a:pPr>
            <a:endParaRPr lang="en-GB" dirty="0">
              <a:latin typeface="+mn-lt"/>
            </a:endParaRPr>
          </a:p>
        </p:txBody>
      </p:sp>
      <p:graphicFrame>
        <p:nvGraphicFramePr>
          <p:cNvPr id="8" name="Table 7"/>
          <p:cNvGraphicFramePr>
            <a:graphicFrameLocks noGrp="1"/>
          </p:cNvGraphicFramePr>
          <p:nvPr>
            <p:extLst/>
          </p:nvPr>
        </p:nvGraphicFramePr>
        <p:xfrm>
          <a:off x="172711" y="4385796"/>
          <a:ext cx="8784000" cy="2078667"/>
        </p:xfrm>
        <a:graphic>
          <a:graphicData uri="http://schemas.openxmlformats.org/drawingml/2006/table">
            <a:tbl>
              <a:tblPr firstRow="1" bandRow="1">
                <a:tableStyleId>{7DF18680-E054-41AD-8BC1-D1AEF772440D}</a:tableStyleId>
              </a:tblPr>
              <a:tblGrid>
                <a:gridCol w="2304000"/>
                <a:gridCol w="648000"/>
                <a:gridCol w="684000"/>
                <a:gridCol w="684000"/>
                <a:gridCol w="684000"/>
                <a:gridCol w="720000"/>
                <a:gridCol w="648000"/>
                <a:gridCol w="612000"/>
                <a:gridCol w="576000"/>
                <a:gridCol w="576000"/>
                <a:gridCol w="648000"/>
              </a:tblGrid>
              <a:tr h="235111">
                <a:tc rowSpan="2">
                  <a:txBody>
                    <a:bodyPr/>
                    <a:lstStyle/>
                    <a:p>
                      <a:r>
                        <a:rPr lang="en-GB" sz="1100" dirty="0" smtClean="0">
                          <a:solidFill>
                            <a:schemeClr val="bg1"/>
                          </a:solidFill>
                        </a:rPr>
                        <a:t>Have you/do you plan to visit any of the following museums/ galleries during your visit to Cornwall?</a:t>
                      </a:r>
                      <a:endParaRPr lang="en-GB" sz="1100" dirty="0">
                        <a:solidFill>
                          <a:schemeClr val="bg1"/>
                        </a:solidFill>
                      </a:endParaRPr>
                    </a:p>
                  </a:txBody>
                  <a:tcPr marL="91421" marR="91421" marT="45661" marB="45661" anchor="ctr"/>
                </a:tc>
                <a:tc>
                  <a:txBody>
                    <a:bodyPr/>
                    <a:lstStyle/>
                    <a:p>
                      <a:pPr algn="ctr"/>
                      <a:r>
                        <a:rPr lang="en-GB" sz="1100" dirty="0" smtClean="0"/>
                        <a:t>Period</a:t>
                      </a:r>
                      <a:endParaRPr lang="en-GB" sz="1100" dirty="0">
                        <a:solidFill>
                          <a:schemeClr val="bg1"/>
                        </a:solidFill>
                      </a:endParaRPr>
                    </a:p>
                  </a:txBody>
                  <a:tcPr marL="91421" marR="91421" marT="45661" marB="45661"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498001">
                <a:tc vMerge="1">
                  <a:txBody>
                    <a:bodyPr/>
                    <a:lstStyle/>
                    <a:p>
                      <a:endParaRPr lang="en-GB" sz="1400" dirty="0">
                        <a:solidFill>
                          <a:schemeClr val="bg1"/>
                        </a:solidFill>
                      </a:endParaRPr>
                    </a:p>
                  </a:txBody>
                  <a:tcPr marL="91433" marR="91433" marT="45656" marB="45656" anchor="ctr"/>
                </a:tc>
                <a:tc>
                  <a:txBody>
                    <a:bodyPr/>
                    <a:lstStyle/>
                    <a:p>
                      <a:pPr algn="ctr"/>
                      <a:r>
                        <a:rPr lang="en-GB" sz="1000" b="1" dirty="0" smtClean="0">
                          <a:solidFill>
                            <a:schemeClr val="tx1"/>
                          </a:solidFill>
                        </a:rPr>
                        <a:t>2016/17</a:t>
                      </a:r>
                      <a:endParaRPr lang="en-GB" sz="1000" b="1" dirty="0">
                        <a:solidFill>
                          <a:schemeClr val="tx1"/>
                        </a:solidFill>
                      </a:endParaRPr>
                    </a:p>
                  </a:txBody>
                  <a:tcPr marL="91421" marR="91421" marT="45661" marB="45661" anchor="ctr"/>
                </a:tc>
                <a:tc>
                  <a:txBody>
                    <a:bodyPr/>
                    <a:lstStyle/>
                    <a:p>
                      <a:pPr algn="ctr"/>
                      <a:r>
                        <a:rPr lang="en-GB" sz="1000" b="1" dirty="0" smtClean="0"/>
                        <a:t>West Cornwall</a:t>
                      </a:r>
                      <a:endParaRPr lang="en-GB" sz="1000" b="1" dirty="0">
                        <a:solidFill>
                          <a:schemeClr val="bg1"/>
                        </a:solidFill>
                      </a:endParaRPr>
                    </a:p>
                  </a:txBody>
                  <a:tcPr marL="91421" marR="91421" marT="45661" marB="45661" anchor="ctr"/>
                </a:tc>
                <a:tc>
                  <a:txBody>
                    <a:bodyPr/>
                    <a:lstStyle/>
                    <a:p>
                      <a:pPr algn="ctr"/>
                      <a:r>
                        <a:rPr lang="en-GB" sz="1000" b="1" dirty="0" smtClean="0"/>
                        <a:t>North Coast</a:t>
                      </a:r>
                      <a:endParaRPr lang="en-GB" sz="1000" b="1" dirty="0">
                        <a:solidFill>
                          <a:schemeClr val="bg1"/>
                        </a:solidFill>
                      </a:endParaRPr>
                    </a:p>
                  </a:txBody>
                  <a:tcPr marL="91421" marR="91421" marT="45661" marB="45661" anchor="ctr"/>
                </a:tc>
                <a:tc>
                  <a:txBody>
                    <a:bodyPr/>
                    <a:lstStyle/>
                    <a:p>
                      <a:pPr algn="ctr"/>
                      <a:r>
                        <a:rPr lang="en-GB" sz="1000" b="1" dirty="0" smtClean="0"/>
                        <a:t>South Coast</a:t>
                      </a:r>
                      <a:endParaRPr lang="en-GB" sz="1000" b="1" dirty="0">
                        <a:solidFill>
                          <a:schemeClr val="bg1"/>
                        </a:solidFill>
                      </a:endParaRPr>
                    </a:p>
                  </a:txBody>
                  <a:tcPr marL="91421" marR="91421" marT="45661" marB="45661" anchor="ctr"/>
                </a:tc>
                <a:tc>
                  <a:txBody>
                    <a:bodyPr/>
                    <a:lstStyle/>
                    <a:p>
                      <a:pPr algn="ctr"/>
                      <a:r>
                        <a:rPr lang="en-GB" sz="1000" b="1" dirty="0" smtClean="0"/>
                        <a:t>Bodmin/ Tamar Valley</a:t>
                      </a:r>
                      <a:endParaRPr lang="en-GB" sz="1000" b="1" dirty="0">
                        <a:solidFill>
                          <a:schemeClr val="bg1"/>
                        </a:solidFill>
                      </a:endParaRPr>
                    </a:p>
                  </a:txBody>
                  <a:tcPr marL="91421" marR="91421" marT="45661" marB="45661" anchor="ctr"/>
                </a:tc>
                <a:tc>
                  <a:txBody>
                    <a:bodyPr/>
                    <a:lstStyle/>
                    <a:p>
                      <a:pPr algn="ctr"/>
                      <a:r>
                        <a:rPr lang="en-GB" sz="1000" b="1" dirty="0" smtClean="0"/>
                        <a:t>Coastal</a:t>
                      </a:r>
                      <a:endParaRPr lang="en-GB" sz="1000" b="1" dirty="0">
                        <a:solidFill>
                          <a:schemeClr val="bg1"/>
                        </a:solidFill>
                      </a:endParaRPr>
                    </a:p>
                  </a:txBody>
                  <a:tcPr marL="91421" marR="91421" marT="45661" marB="45661" anchor="ctr"/>
                </a:tc>
                <a:tc>
                  <a:txBody>
                    <a:bodyPr/>
                    <a:lstStyle/>
                    <a:p>
                      <a:pPr algn="ctr"/>
                      <a:r>
                        <a:rPr lang="en-GB" sz="1000" b="1" dirty="0" smtClean="0"/>
                        <a:t>Urban</a:t>
                      </a:r>
                      <a:endParaRPr lang="en-GB" sz="1000" b="1" dirty="0">
                        <a:solidFill>
                          <a:schemeClr val="bg1"/>
                        </a:solidFill>
                      </a:endParaRPr>
                    </a:p>
                  </a:txBody>
                  <a:tcPr marL="91421" marR="91421" marT="45661" marB="45661" anchor="ctr"/>
                </a:tc>
                <a:tc>
                  <a:txBody>
                    <a:bodyPr/>
                    <a:lstStyle/>
                    <a:p>
                      <a:pPr algn="ctr"/>
                      <a:r>
                        <a:rPr lang="en-GB" sz="1000" b="1" dirty="0" smtClean="0"/>
                        <a:t>Rural</a:t>
                      </a:r>
                      <a:endParaRPr lang="en-GB" sz="1000" b="1" dirty="0">
                        <a:solidFill>
                          <a:schemeClr val="bg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184922">
                <a:tc>
                  <a:txBody>
                    <a:bodyPr/>
                    <a:lstStyle/>
                    <a:p>
                      <a:pPr marL="85725" indent="0" algn="l" fontAlgn="b"/>
                      <a:r>
                        <a:rPr lang="en-GB" sz="1100" b="0" i="0" u="none" strike="noStrike" dirty="0">
                          <a:solidFill>
                            <a:srgbClr val="000000"/>
                          </a:solidFill>
                          <a:effectLst/>
                          <a:latin typeface="Calibri" panose="020F0502020204030204" pitchFamily="34" charset="0"/>
                        </a:rPr>
                        <a:t>National Maritime Museum Cornwall </a:t>
                      </a:r>
                    </a:p>
                  </a:txBody>
                  <a:tcPr marL="9525" marR="9525" marT="9525" marB="0" anchor="b"/>
                </a:tc>
                <a:tc>
                  <a:txBody>
                    <a:bodyPr/>
                    <a:lstStyle/>
                    <a:p>
                      <a:pPr algn="ctr" fontAlgn="b"/>
                      <a:r>
                        <a:rPr lang="en-GB" sz="1100" b="1" i="0" u="none" strike="noStrike" dirty="0">
                          <a:solidFill>
                            <a:srgbClr val="000000"/>
                          </a:solidFill>
                          <a:effectLst/>
                          <a:latin typeface="Calibri" panose="020F0502020204030204" pitchFamily="34" charset="0"/>
                        </a:rPr>
                        <a:t>35%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35%</a:t>
                      </a:r>
                    </a:p>
                  </a:txBody>
                  <a:tcPr marL="9525" marR="9525" marT="9525" marB="0" anchor="ctr"/>
                </a:tc>
              </a:tr>
              <a:tr h="160847">
                <a:tc>
                  <a:txBody>
                    <a:bodyPr/>
                    <a:lstStyle/>
                    <a:p>
                      <a:pPr marL="85725" indent="0" algn="l" fontAlgn="b"/>
                      <a:r>
                        <a:rPr lang="en-GB" sz="1100" b="0" i="0" u="none" strike="noStrike" dirty="0">
                          <a:solidFill>
                            <a:srgbClr val="000000"/>
                          </a:solidFill>
                          <a:effectLst/>
                          <a:latin typeface="Calibri" panose="020F0502020204030204" pitchFamily="34" charset="0"/>
                        </a:rPr>
                        <a:t>Falmouth Art Gallery </a:t>
                      </a:r>
                    </a:p>
                  </a:txBody>
                  <a:tcPr marL="9525" marR="9525" marT="9525" marB="0" anchor="b"/>
                </a:tc>
                <a:tc>
                  <a:txBody>
                    <a:bodyPr/>
                    <a:lstStyle/>
                    <a:p>
                      <a:pPr algn="ctr" fontAlgn="b"/>
                      <a:r>
                        <a:rPr lang="en-GB" sz="1100" b="1"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9525" marR="9525" marT="9525" marB="0" anchor="ctr"/>
                </a:tc>
              </a:tr>
              <a:tr h="184922">
                <a:tc>
                  <a:txBody>
                    <a:bodyPr/>
                    <a:lstStyle/>
                    <a:p>
                      <a:pPr marL="85725" indent="0" algn="l" fontAlgn="b"/>
                      <a:r>
                        <a:rPr lang="en-GB" sz="1100" b="0" i="0" u="none" strike="noStrike" dirty="0">
                          <a:solidFill>
                            <a:srgbClr val="000000"/>
                          </a:solidFill>
                          <a:effectLst/>
                          <a:latin typeface="Calibri" panose="020F0502020204030204" pitchFamily="34" charset="0"/>
                        </a:rPr>
                        <a:t>Royal Cornwall Museum </a:t>
                      </a:r>
                    </a:p>
                  </a:txBody>
                  <a:tcPr marL="9525" marR="9525" marT="9525" marB="0" anchor="b"/>
                </a:tc>
                <a:tc>
                  <a:txBody>
                    <a:bodyPr/>
                    <a:lstStyle/>
                    <a:p>
                      <a:pPr algn="ctr" fontAlgn="b"/>
                      <a:r>
                        <a:rPr lang="en-GB" sz="1100" b="1"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r>
              <a:tr h="184922">
                <a:tc>
                  <a:txBody>
                    <a:bodyPr/>
                    <a:lstStyle/>
                    <a:p>
                      <a:pPr marL="85725" indent="0" algn="l" fontAlgn="b"/>
                      <a:r>
                        <a:rPr lang="en-GB" sz="1100" b="0" i="0" u="none" strike="noStrike" dirty="0">
                          <a:solidFill>
                            <a:srgbClr val="000000"/>
                          </a:solidFill>
                          <a:effectLst/>
                          <a:latin typeface="Calibri" panose="020F0502020204030204" pitchFamily="34" charset="0"/>
                        </a:rPr>
                        <a:t>Telegraph Museum Porthcurno</a:t>
                      </a:r>
                    </a:p>
                  </a:txBody>
                  <a:tcPr marL="9525" marR="9525" marT="9525" marB="0" anchor="b"/>
                </a:tc>
                <a:tc>
                  <a:txBody>
                    <a:bodyPr/>
                    <a:lstStyle/>
                    <a:p>
                      <a:pPr algn="ctr" fontAlgn="b"/>
                      <a:r>
                        <a:rPr lang="en-GB" sz="1100" b="1"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r>
              <a:tr h="184922">
                <a:tc>
                  <a:txBody>
                    <a:bodyPr/>
                    <a:lstStyle/>
                    <a:p>
                      <a:pPr marL="85725" indent="0" algn="l" fontAlgn="b"/>
                      <a:r>
                        <a:rPr lang="en-GB" sz="1100" b="0" i="0" u="none" strike="noStrike" dirty="0">
                          <a:solidFill>
                            <a:srgbClr val="000000"/>
                          </a:solidFill>
                          <a:effectLst/>
                          <a:latin typeface="Calibri" panose="020F0502020204030204" pitchFamily="34" charset="0"/>
                        </a:rPr>
                        <a:t>Penlee House Gallery &amp; Museum </a:t>
                      </a:r>
                    </a:p>
                  </a:txBody>
                  <a:tcPr marL="9525" marR="9525" marT="9525" marB="0" anchor="b"/>
                </a:tc>
                <a:tc>
                  <a:txBody>
                    <a:bodyPr/>
                    <a:lstStyle/>
                    <a:p>
                      <a:pPr algn="ctr" fontAlgn="b"/>
                      <a:r>
                        <a:rPr lang="en-GB" sz="1100" b="1"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9525" marR="9525" marT="9525" marB="0" anchor="ctr"/>
                </a:tc>
              </a:tr>
              <a:tr h="160847">
                <a:tc>
                  <a:txBody>
                    <a:bodyPr/>
                    <a:lstStyle/>
                    <a:p>
                      <a:pPr marL="85725" indent="0" algn="l" fontAlgn="b"/>
                      <a:r>
                        <a:rPr lang="en-GB" sz="1100" b="0" i="0" u="none" strike="noStrike" dirty="0">
                          <a:solidFill>
                            <a:srgbClr val="000000"/>
                          </a:solidFill>
                          <a:effectLst/>
                          <a:latin typeface="Calibri" panose="020F0502020204030204" pitchFamily="34" charset="0"/>
                        </a:rPr>
                        <a:t>Wheal Martyn </a:t>
                      </a:r>
                    </a:p>
                  </a:txBody>
                  <a:tcPr marL="9525" marR="9525" marT="9525" marB="0" anchor="b"/>
                </a:tc>
                <a:tc>
                  <a:txBody>
                    <a:bodyPr/>
                    <a:lstStyle/>
                    <a:p>
                      <a:pPr algn="ctr" fontAlgn="b"/>
                      <a:r>
                        <a:rPr lang="en-GB" sz="1100" b="1"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r>
              <a:tr h="160847">
                <a:tc>
                  <a:txBody>
                    <a:bodyPr/>
                    <a:lstStyle/>
                    <a:p>
                      <a:pPr marL="85725" indent="0" algn="l" fontAlgn="b"/>
                      <a:r>
                        <a:rPr lang="en-GB" sz="1100" b="0" i="0" u="none" strike="noStrike" dirty="0">
                          <a:solidFill>
                            <a:srgbClr val="000000"/>
                          </a:solidFill>
                          <a:effectLst/>
                          <a:latin typeface="Calibri" panose="020F0502020204030204" pitchFamily="34" charset="0"/>
                        </a:rPr>
                        <a:t>Other</a:t>
                      </a:r>
                    </a:p>
                  </a:txBody>
                  <a:tcPr marL="9525" marR="9525" marT="9525" marB="0" anchor="b"/>
                </a:tc>
                <a:tc>
                  <a:txBody>
                    <a:bodyPr/>
                    <a:lstStyle/>
                    <a:p>
                      <a:pPr algn="ctr" fontAlgn="b"/>
                      <a:r>
                        <a:rPr lang="en-GB" sz="1100" b="1" i="0" u="none" strike="noStrike" dirty="0">
                          <a:solidFill>
                            <a:srgbClr val="000000"/>
                          </a:solidFill>
                          <a:effectLst/>
                          <a:latin typeface="Calibri" panose="020F0502020204030204" pitchFamily="34" charset="0"/>
                        </a:rPr>
                        <a:t>53%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100%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53%</a:t>
                      </a:r>
                    </a:p>
                  </a:txBody>
                  <a:tcPr marL="9525" marR="9525" marT="9525" marB="0" anchor="ctr"/>
                </a:tc>
              </a:tr>
            </a:tbl>
          </a:graphicData>
        </a:graphic>
      </p:graphicFrame>
      <p:sp>
        <p:nvSpPr>
          <p:cNvPr id="9" name="TextBox 8"/>
          <p:cNvSpPr txBox="1"/>
          <p:nvPr/>
        </p:nvSpPr>
        <p:spPr>
          <a:xfrm>
            <a:off x="107908" y="6492875"/>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
        <p:nvSpPr>
          <p:cNvPr id="10" name="Rectangle 9"/>
          <p:cNvSpPr/>
          <p:nvPr/>
        </p:nvSpPr>
        <p:spPr>
          <a:xfrm>
            <a:off x="755577" y="1916833"/>
            <a:ext cx="2016224" cy="1728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584898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68313" y="1844675"/>
            <a:ext cx="7772400" cy="1470025"/>
          </a:xfrm>
        </p:spPr>
        <p:txBody>
          <a:bodyPr/>
          <a:lstStyle/>
          <a:p>
            <a:pPr algn="l" eaLnBrk="1" hangingPunct="1">
              <a:defRPr/>
            </a:pPr>
            <a:r>
              <a:rPr lang="en-US" altLang="en-US" sz="3200" b="1" dirty="0" smtClean="0">
                <a:solidFill>
                  <a:schemeClr val="accent5"/>
                </a:solidFill>
              </a:rPr>
              <a:t>Cornwall Visitor Survey 2016/17</a:t>
            </a:r>
            <a:r>
              <a:rPr lang="en-US" altLang="en-US" sz="3200" b="1" dirty="0" smtClean="0">
                <a:solidFill>
                  <a:schemeClr val="tx2">
                    <a:lumMod val="75000"/>
                  </a:schemeClr>
                </a:solidFill>
              </a:rPr>
              <a:t/>
            </a:r>
            <a:br>
              <a:rPr lang="en-US" altLang="en-US" sz="3200" b="1" dirty="0" smtClean="0">
                <a:solidFill>
                  <a:schemeClr val="tx2">
                    <a:lumMod val="75000"/>
                  </a:schemeClr>
                </a:solidFill>
              </a:rPr>
            </a:br>
            <a:r>
              <a:rPr lang="en-US" altLang="en-US" sz="3200" b="1" dirty="0" smtClean="0">
                <a:solidFill>
                  <a:schemeClr val="tx2">
                    <a:lumMod val="75000"/>
                  </a:schemeClr>
                </a:solidFill>
              </a:rPr>
              <a:t/>
            </a:r>
            <a:br>
              <a:rPr lang="en-US" altLang="en-US" sz="3200" b="1" dirty="0" smtClean="0">
                <a:solidFill>
                  <a:schemeClr val="tx2">
                    <a:lumMod val="75000"/>
                  </a:schemeClr>
                </a:solidFill>
              </a:rPr>
            </a:br>
            <a:r>
              <a:rPr lang="en-US" altLang="en-US" sz="3200" b="1" dirty="0" smtClean="0">
                <a:solidFill>
                  <a:schemeClr val="bg1">
                    <a:lumMod val="50000"/>
                  </a:schemeClr>
                </a:solidFill>
              </a:rPr>
              <a:t>Visitors’ Opinions of Cornwall</a:t>
            </a:r>
          </a:p>
        </p:txBody>
      </p:sp>
      <p:sp>
        <p:nvSpPr>
          <p:cNvPr id="60419" name="AutoShape 11" descr="data:image/jpeg;base64,/9j/4AAQSkZJRgABAQAAAQABAAD/2wCEAAkGBxQPEhQUERAUFhQQFhURFBUYEhUXGBoYFRUYGBgXFBUYHCghHxonHBYWITMiJSkrLi4uGB8zODMsNygtLisBCgoKDg0OGxAQGywkICYsLCwsLCwsLCwsLCwsNCwsLCwsLCwsLCwsLCwsLCwsLCwsLCwsLCwsLCwsLCwsLCwsLP/AABEIALgBEgMBIgACEQEDEQH/xAAcAAEAAgMBAQEAAAAAAAAAAAAABgcDBAUCAQj/xABGEAACAQIDAwgFBwsEAgMAAAABAgADEQQSIQUGMQcTIkFRYXGBMjSRobEUI3JzkrPBFjNSU1RigoOTstEVFyTSQkOi8PH/xAAYAQEBAQEBAAAAAAAAAAAAAAAAAgEDBP/EACMRAQACAgICAwADAQAAAAAAAAABAgMRITESMhMiQVFhgTP/2gAMAwEAAhEDEQA/ALxiIgIiICInB3n3nTZ5ph6bPzuYjKQLZcvG/wBKZM67ZM6d6JBf9yqX7NU+0sf7lUv2ap9pZPyVZ51TqJBf9yqX7NU+0sf7lUv2ap9pY+Sp51TqJD8LyiYZiA6VU7yoYf8AxJPukm2ftCliFzUaiuvaDw8RxB8ZUWiemxMT02oiJrSIiAiIgIiICIiAiYcXikooXqOFVdSxNhOdu/t5MdzhpqQlNggJ4tpe9uoTNm3XiImhERAREQEREBERAREQEREBERASuuVj0sN4VfjTliyuuVj0sN4VfjTkZPVGT1QSjSZ2CopZmNgALknuE6H5PYr9mq/Yb/E97peuYf6xZdk40pFoc6U8oUh+T2K/Zqv2G/xH5PYr9mq/YaXfEv4YV8UKFxeBqUbc7SdL8MykX8Lz7s/HVMO4qUXKMOsdY7GHAjuMvavRWopV1DK2hBAIPiDKt353WGDIq0QeZc2K8cjdQ+ifd7JNsc15hNqePMJxunvEuOp3sFqpYVE8eDL+6Z3pR27u1DhMQlUHog5XHah9Ifj4gS8AZ1x23DpS24fYiJayIiAiIgJ8kJ3p35FEtSwwDVFJVnI6KkaEAdbD2eMkO61dqmEou7FmdLsx4kkmTFomdMi0TOkB5Ta7HFBCxyLTVgt9ASWubdvfO5yVfma31g/tEj/KX67/ACk+LSQclX5mt9YP7ROUf9HKPdOIiJ3diIiAiIgIiICIiAiIgIiICIiAldcrHpYbwq/GnLFldcrHpYbwq/GnIyeqL+qL7peuYf6xZdspLdL1zD/WLLtk4upZi6IiJ1dCcvefCirhK6kf+tmHiozA+0CdScHffaIoYSrc9KqDSQdpcW9wufKZbpk9Kal5bvVC+Fw7HiaVMn7IlGy9tk0OZw9JG05uminuyqAZxxdy5Ym7Ehm2uUClSJWgvPMNC18qeR4ny075Gau/+MY6GkvcKf8A2JnSclYXN4hbMSqcNyhYpT0xScdYKFT5EHT2Ge8fygYhmvRsilRdWVWs3XZuscDr2mZ8tT5IWnEiu4e8D41KgrEGpSYcBbosNNPFWm5vptSphMMalIgNnVdRcWN76SvKNbV5RraqNu+s4j66r940tvc31LD/AFY+JlNYmsajs7elUZnbq1Y3OniZ3MBvliqFNadNky0xlW6Am3jOFLREuFLREtvlL9d/lJ8Wkg5KvzNb6wf2iQHa+1KmLqc5VILWC6CwsL208zO/upvOmAw9UFS9R3BVOAsFGrN1CbW0ee2xaPLa14lMbR3uxdc61ig/Rp3Qe0anzM5Xy2pe/O1L9vONf23lzlhU5YX5EpjZ29uLoHSuXH6NTpj2nX2GWBuzvjSxhCMObrdSk3DfQb8Dr4yq5IlUXiUniIlrIiICIiAiIgIiICIiAldcrHpYbwq/GnLFldcrHpYbwq/GnIyeqL+qKbs1lp4ugzsFVaikkmwA7zLc/KHC/tVH+ov+ZSEThW/i5Vv4rw/KDC/tVH+qv+Z7/wBbw/7TS/qL/mUZFpfyyr5ZXHtLfHCUB+eFRupafSJ8xoPMyst49vVMdUzP0VXREB0UfiT2zkzLhlUuoqMVQnpMq5iB3C+si15twm15nh39xdiHFYgMw+aoEO56iw1VPbr4Dvm/v7vOazth6LWpIctQj/zYcR9Ee8yTYjG0MJs53wbLkC5UYcS7kLduvNrfXslXbOwbV6iUk9KowQd1+s+AufKVP1jUNn6xqG7sHYFbGtaktlX0qh9Fe7vPcJN8Lyb0QBzlaqx68uVR5Agn3yWbM2emGprSpiyoLd5PWT2kzbnSuOI7XXHEdoHj+TdCPmK7huoVAGHtUAj3yCbU2ZVwrmnWTK3EdYI7VPWJe84u9exVxlBlsM6gtSbsYDhfsPAzLY4/C2OPxXvJ5juaxiqeFdTTPj6S+8W85Z+1tmU8XT5usCVuGsCRqOGolG4esaTq49KmyuPFSCPeJfODxAq00deFRVceDC/4zMU7jTMc8aUZtWiKdeqijopUqIo46K5A18BLA3c3PwtfDUalSmxeogZiKjDXwBkD276ziPrqv3jS29zfUsP9WPiZOOImZTSImZVpvrsunhMTzdEELzatYsTqS19T4CcXD0GqMqIpZnOVVHEmSflL9d/lJ8WnR5LNnBmq1yNUtSTuJ1bztlHmZnju2meO7adPYG4NKmA2J+cqda3IQeQ9Lz07pJ02PhwLDDUQOzmk/wATdid4rEO8ViEY21uRhsQCaaCjU6mQWW/7ycLeFjKu2hgqmFqmnUBV6ZBBB8wyns7DL4kH5UdmhqSVwOlTYU2ParcL+DW+0ZGSka3CL1jW4dTcfb/yyjZz87Rsr94t0X87HzBkklR8nWLNPGqt9Kyuh8lLD+33y25WOdw2k7h9iIlrIiICIiAiIgIiICV1yselhvCr8acsWV1yselhvCr8acjJ6ov6onu5hFr4mjTqC6O1mFyLix6xLN/IbBfqT/Vqf9pXO53ruH+mPgZdUjFETHKMcRMI3+Q2C/Un+rU/7TFX3BwbDRXQ9q1Cf7riSmJ08K/w6eMfwrjanJwygnD1g37jix8nGnuEheNwVSg5SqjIw6iPeDwI7xL7nP21seljKeSst/0WHpKe1T1SLYo/E2xx+KPWqwUqGIViCy3NiRwJHC4kg5PgPl1K/ZUt48234XnO2/sWpgqpp1NQdUcDRl7R39o6pg2Tjjhq1OqvGmwa3aODDzBInGOJ5cY4nlfETBg8StZFqU2urgMp7jM89b1EROZvFtZcHQeoxFwLIP0nPoj/AO9V4mdCm9sADEVwvAVqoHhzjW90s3k4x3O4QIeNBjT8j0l9xt5Sp2YkkniTc+J4yYcmGO5vEvSPCumn0qdyPcW9k82Ofs89J+yObd9ZxH11X7xpbe5vqWH+rHxMqTbvrOI+uq/eNLb3N9Sw/wBWPiZWLuVY+5QHlL9d/lJ8Wkk5K/Vqv1x+7pyN8pfrv8pPi0kvJX6tV+uP3dOK+5HumcRE7uxI9v8Aj/gV/wCX96kkMj2/3qFf+X96ky3Ust1KuNyvXsP9I/2NLolL7levYf6R/saXPOeLpGLp9iInV0IiICIiAiIgIiICV1yselhvCr8acsWV1yselhvCr8acjJ6ov6o1ud67h/pj4GXVKV3O9dw/0x8DLqk4uk4uiIidXUiIgcTezYgxuHZLDnF6dM9jAcPA8P8A8lL+Vu6foOUxvrghRxlYDg5FQfxi5995xyx+uWWP163Z3pq4E2Az0mNzTJtY9qHqPuMneF3+wjgZmdD1hqbH3qCJW2xNkvjKhp0yobKXGYkA2tpcDjrN2rufjFPqzHwZD+MitrRHCa2tEcJvj+UHDIPmg9VuoZSg82YfgZX23tuVca+eqdFvkQeio7u/vm7htzMY5tzGXvZlAHsJPuku2BuDTokPiGFVhqEAsgPff0vOw7pv3s37WR7d7dBq+Hq1qgIvTbmF6y1rhz3aWHbe/ZI7snGGhWpVR/63Vj4X6Q9lxL3AtKr2vuRiTXqmjSDU2dmQ50GjG9rE9V7eU21Na0WprWke2218TXI4GtVI83Mtzc31LD/Vj4mVz+RGN/UD+rT/AO0s3drCNQwtGnUFnRArC4Nj4jSbjiYnluOJ3yrrlL9d/lJ8Wkl5K/Vqv1x+7pzR333axOKxPOUaQZebVb50GoLX0J7xO3uDsmrhKDpXTKzVS4GZTpkQXupPWDERPnsiJ89pNEROzqSPb/eoV/5f3qSQzj73YF8RhKtOkuZ3yWFwOFRSdTpwBmW6ZPSr9yvXsP8ASP8AY0ueVnuxuniqGKo1KlIBEYljziG3RI4A365ZkjFExHKMcTEPsRE6OhERAREQEREBERASuuVj0sN4VfjTliyuuVj0sN4VfjTkZPVF/VGtzvXcP9MfAy6pSu53ruH+mPgZdUnF0nF0RETq6kREBKt5UV/5aHtorf7dSWlKi5RMTzmNcX/NIlP3Fj72nPL6ueT1eOT5rY+l3ioD/TY/gJb8qjk1o5sZf9XTdvbZfxMteMXqY+mMV1JsGW/ZmF/ZMsr3GUhlxTfJQbYtycV0L0lDqSwt09LdUmaYonEZLjJzQqDtuWIvfstKiy4lvzG9ZVKqWAZ75QSLmwubDr0kcfa9Y0A4Nv8AkVqVSotI1MlOnUqKrc2Dc+ioJ6rkzbXGEvg/nKdUVed+cCAXshIKanL2GPI27kSLPtLEinVr85TyUKzpzfN6siVcpu+bRrcLDq79Mm1tsuK70qdUU+aRXJNB6pZnvZbLwUAeJv3R5QbSWJGMVtmqUoOT8np1aed6jUWcK+lke5GRfSOZuzqmbaW0aiVUU1lpU2RCtU0S6O5JBUtmsnVYE65uOkbNpDERKaREQEREBERAREQEREBERAREQErrlY9LDeFX405YsgXKngndaNRUJSlzgcjXLmyWJ7tDrIyeqL+qJbneu4f6Y+Bl1SldzvXcP9P8DLqk4uk4uiIidXUiJ5dgBcmwGpJ7O+Br7Txy4ek9Vz0aYLHv7AO8mw85ReKxDVXao/pVGLt4sbyTb87zjFsKVI/M0ze/6bDr+iOr29kjuzcC+IqpSpi7VDYd3aT3Aazz5LeU6hwvbc6hYHJZgMtKrWI/OMKa/RTifabfwydTV2bglw9JKSejTUKPLrPeeM2Z2rGo07VjUacE7AWpzoGJqGlVqO9Skpp5SzG7KWC5gNLEXm5jdll3WpTrNSdVNIlVVgUvcAqwIuDwPxnFGLqUaNc0iA7Y80wSLj5ysiG485shsUa1Sj8pX5umlbnOZXMc5dQhW9rA02N+OoHfM4Zw3cPsY0aS0qOIqJld3zFUcnOxYhsw7W4909YTYiUuYszH5OajAm3SNW+YtYdrE6Wmg+0a9X5GqMlNsSlRqhy5rFFU3QHvJ9vdPNTalanSxallarhSgV8lgwcKy5l4X1INo4OHTbY6mjUo5my1nqOTpcGo5c204XM+YrZRaoatKu9J2UI9lRgwW+W6sD0hc69/XNStVxAelhxWXnKi1Kz1eaGiIVGVEva93AueoGa9ba1aktcOys2Dek7uFAz0H1a6/wDiwGbh+iD1zeGupj9mvVUIMS6qU5t+hTJa+ha5XRvDTumHHbD51Oa591oZFptTCobqunpkZhcWv7rTV2jtt0+UulilE0qFPokg1XtmYkakDOosOwzzs7alXPUQs1RRRaqtRsO1LK6kAoQQAb3BHgZm4ZuEkE+yJ0MXiyuFPPpfGCxHNC1Poc5mXXU2UjXS58plr7Zq0aFbMQ9SnXXDI+Q65whDMi9YDnQcbDtm+TdpPEi+G2tVAxALNUFOgayVWw7UrMM10KkAHgD5nsmfC4rEI+FNWqrrirqyBAuRuaaoCjcSOgRr23jyNpDEj+wKVQYjFZq2YCoARkAuTSQg36rDS0kE2JbBERNCIiAiIgIiICIiAnl1BBBAIOhB4WPUZ6iBDKm5wo4yjXw+lMPd6d/R46p3d3V1dgmU+yF74boGtethiVqcWTMQr947G9xka8ek9dJpPLuBxIHibSg6jOpKsXBU2IJIII6iJjZieJJ85Hzf0j5f6XJtTe7C4e96wdhpkp2c377aDzMrzeTe6tjboPm6X6AOrfTbr8Bp4yOzp7G2DXxh+Zpkr1udEH8XX4C5kTe1uETebcOdTpliFUEsxsABcknqAls7k7sfI0z1ADXqDX9xf0B39p/xM27G6dLBdI9OsRq5HDuQdQ7+MkU6Ux65l0pTXMk+T7E6ujgPQwpzUflKZmxAxJXnUzh1qK+XLxtdeHGdCpRp06xqM9mrqmHAJFjlNRgF7+m3snM2LgadZcUKtNHBxVcHMoPWJr7LxrrQwoDXDYhqFz0iaatVC6nuVdZCWxjdjk1MIqNUUUFrWqrlupIQC9xl16QsRbjNynsVebqoajs1ds1SocuYnS2gAAAAAsBNTC4up8pZK1Z6ZLuKVI0k5t0F8pSra5e2pF+o6WmtQNXD0sfU58s1PnmW9NB01oqwfQdw04RwcOttnCI5pu1VqVRGyU6i5b3qWGSzAghiBoR1Ce8HslKa1AzNUbEXNV3tma65dQoAAC6WAtOea9enRovUqhmrVsOCMigKtRlDIumvHidZkpPWxNStkr80lCpzSqtNGLFVUsXLg6XNgBbhxm8NZ8PsGkmG+TXZlNyWLdO5bMGzDrBtY9wmbC7PdQwqYmpVDrl6Qpiw11GRRrrxN5zcDRf/AFCuTWJAp0iVyJYgmpZb2vp28T1yRRBDn09lKooDM3/F9Dhr82U6WnYeqeK+xUdaysWtXqCsSDYq4CAFDbS3Ng+2dOJuobpzaezGyVEq4ipUFVTT6QpjKCCDlCKNdeJvMr7OU8xqf+Mcy8NTzbU+l5OfObsRoaGH2dzdZ6q1HtVsWp2XLmChc17ZuAGl7TfiJoREQEREBERAREQEREBETVxmL5souW5qEgagDQX4nr7BxMDanya9XH00F2cAXI81YIQP4iB5zwNp0iQOcHStbQ9bFQDpocwI1trpM3A5m8G6dDGsHfMjjQulgWHY1wQfHjOWnJxhxxq1j/En4LJP/qlL9YOIHA3N72yi2oNjYjjYz5S2nTbL0iMxIF1I/wDIrrcaXIsL8ZM1rKZrEubgNzsJRIIoBmHW5L+46e6d1VAFgLAcAJpJtRH5zJqKSCpfhfNn0Fx+5x4azJT2lTYGzjogseOgFrnhw6Q8biVGo6bGobcRE1pERA4zbvKS/wA9WCVXao9NXCqS511UZrec3KmzEIpKBlXDsroq2AGVSoHhYzdiZqGacz/SL1VqPXquEZqiU2KZVLAjTKoY2BIFyZ8qbFVufBq1MmKVlendcoLqFLKctwbDtt3TqRGoNNPEbPV0poSbUmpuvjTIK39k162xr1GqU69WkahBqBCmViBa5DqbGwAutuE6kRqGtFtmjn+eWo6kqEdRlyuFzZc1xfTMeBE3oiaEREBERAREQEREBERAREQEREBERATR2rlKhHfKKl1sFzE+GhsR2zemrisJzjobkBMxNmZSb2tw4jThMkaOM2XwIqkWqArfLYZ66VG1tqbrYX8J6XY/Sa7nI+RmGl2YVXqG+mguwGnVfxmu2yHYAOtNghTKCxN8tbPc3XTo6dcyjZrswFQIUXS2YnMOcz6i3ZpaSxsJs1UKs1RjzQGW+UAKoYWNhr6XHuE1qOAo1zmDhwOiwKjhcuo1Fwenx8J92ZspqS1AzXaouW+YEE9LpEBAb6i5Nz7JqV9iVWpsoKXbUXcsQwp5VbnGQnQ9guNLGP8AB0MPhEBZDVLGpT5u3R0Wl0Taw4/Oi9+2auNwqLUpB6pLM6uSTYlaYyhbKLWLMt724+An07DuzdCnY88V+nU5sqxFtCMra+E3sTgOcqq5JyqjKQGIuSyML24jozRt0KodQym4YXB7pknCTZdUIidAqpDMc7Am1E0yq9Htsbzp7MoGnTCsFBF/RAAtckcABe1r2AF7zYlraiImhERAREQEREBERAREQEREBERAREQEREBERAREQEREBERAREQEREBERAREQEREBERAREQEREBERAREQEREBERAREQEREBERA//2Q=="/>
          <p:cNvSpPr>
            <a:spLocks noChangeAspect="1" noChangeArrowheads="1"/>
          </p:cNvSpPr>
          <p:nvPr/>
        </p:nvSpPr>
        <p:spPr bwMode="auto">
          <a:xfrm>
            <a:off x="45069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latin typeface="Arial" panose="020B0604020202020204" pitchFamily="34" charset="0"/>
            </a:endParaRPr>
          </a:p>
        </p:txBody>
      </p:sp>
      <p:grpSp>
        <p:nvGrpSpPr>
          <p:cNvPr id="9" name="Group 8"/>
          <p:cNvGrpSpPr/>
          <p:nvPr/>
        </p:nvGrpSpPr>
        <p:grpSpPr>
          <a:xfrm>
            <a:off x="0" y="5429250"/>
            <a:ext cx="9144000" cy="1428750"/>
            <a:chOff x="0" y="5429250"/>
            <a:chExt cx="9144000" cy="142875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29250"/>
              <a:ext cx="1428750" cy="14287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225" y="5429250"/>
              <a:ext cx="1498527" cy="14287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0662" y="5429250"/>
              <a:ext cx="1428750" cy="14287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5238" y="5429250"/>
              <a:ext cx="1528762" cy="142875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8183" y="5429250"/>
              <a:ext cx="1440941" cy="142875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958" y="5429250"/>
              <a:ext cx="1485355" cy="1428750"/>
            </a:xfrm>
            <a:prstGeom prst="rect">
              <a:avLst/>
            </a:prstGeom>
          </p:spPr>
        </p:pic>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250825" y="225426"/>
            <a:ext cx="9323388" cy="504825"/>
          </a:xfrm>
          <a:prstGeom prst="rect">
            <a:avLst/>
          </a:prstGeom>
          <a:noFill/>
          <a:ln w="9525">
            <a:noFill/>
            <a:miter lim="800000"/>
            <a:headEnd/>
            <a:tailEnd/>
          </a:ln>
        </p:spPr>
        <p:txBody>
          <a:bodyPr/>
          <a:lstStyle/>
          <a:p>
            <a:pPr marL="342900" indent="-342900">
              <a:lnSpc>
                <a:spcPct val="75000"/>
              </a:lnSpc>
              <a:defRPr/>
            </a:pPr>
            <a:r>
              <a:rPr lang="en-GB" sz="2700" dirty="0">
                <a:solidFill>
                  <a:schemeClr val="accent5"/>
                </a:solidFill>
                <a:latin typeface="+mj-lt"/>
              </a:rPr>
              <a:t>Introduction</a:t>
            </a:r>
          </a:p>
        </p:txBody>
      </p:sp>
      <p:sp>
        <p:nvSpPr>
          <p:cNvPr id="5" name="Rectangle 6"/>
          <p:cNvSpPr>
            <a:spLocks noChangeArrowheads="1"/>
          </p:cNvSpPr>
          <p:nvPr/>
        </p:nvSpPr>
        <p:spPr bwMode="auto">
          <a:xfrm>
            <a:off x="250825" y="709823"/>
            <a:ext cx="8713663" cy="4724400"/>
          </a:xfrm>
          <a:prstGeom prst="rect">
            <a:avLst/>
          </a:prstGeom>
          <a:noFill/>
          <a:ln w="9525">
            <a:noFill/>
            <a:miter lim="800000"/>
            <a:headEnd/>
            <a:tailEnd/>
          </a:ln>
          <a:effectLst/>
        </p:spPr>
        <p:txBody>
          <a:bodyPr/>
          <a:lstStyle/>
          <a:p>
            <a:pPr>
              <a:lnSpc>
                <a:spcPct val="120000"/>
              </a:lnSpc>
              <a:spcBef>
                <a:spcPts val="336"/>
              </a:spcBef>
              <a:buSzPct val="80000"/>
              <a:defRPr/>
            </a:pPr>
            <a:r>
              <a:rPr lang="en-GB" sz="1400" dirty="0">
                <a:latin typeface="+mn-lt"/>
                <a:cs typeface="Times New Roman" pitchFamily="18" charset="0"/>
              </a:rPr>
              <a:t>The </a:t>
            </a:r>
            <a:r>
              <a:rPr lang="en-GB" sz="1400" dirty="0" smtClean="0">
                <a:latin typeface="+mn-lt"/>
                <a:cs typeface="Times New Roman" pitchFamily="18" charset="0"/>
              </a:rPr>
              <a:t>2016/17 </a:t>
            </a:r>
            <a:r>
              <a:rPr lang="en-GB" sz="1400" dirty="0">
                <a:latin typeface="+mn-lt"/>
                <a:cs typeface="Times New Roman" pitchFamily="18" charset="0"/>
              </a:rPr>
              <a:t>Cornwall Visitor Survey obtained visitors’ satisfaction levels with a wide range of factors or indicators which together comprise the ‘visitor experience’.  Each factor, or indicator, was rated on a range of ‘1’ to ‘5’ scale where ‘1’ = ‘very poor’ (or the most negative response), ‘2’ = ‘poor, ‘3’ = ‘average’, ‘4’ = ‘good’ and ‘5’ = ‘very good’ (or the most positive response), allowing a satisfaction ‘score’ (out of a maximum of five) to be calculated.</a:t>
            </a:r>
          </a:p>
          <a:p>
            <a:pPr marL="342900" indent="-342900">
              <a:lnSpc>
                <a:spcPct val="120000"/>
              </a:lnSpc>
              <a:spcBef>
                <a:spcPts val="336"/>
              </a:spcBef>
              <a:buSzPct val="80000"/>
              <a:defRPr/>
            </a:pPr>
            <a:endParaRPr lang="en-GB" sz="800" dirty="0">
              <a:latin typeface="+mn-lt"/>
              <a:cs typeface="Times New Roman" pitchFamily="18" charset="0"/>
            </a:endParaRPr>
          </a:p>
          <a:p>
            <a:pPr>
              <a:lnSpc>
                <a:spcPct val="120000"/>
              </a:lnSpc>
              <a:spcBef>
                <a:spcPts val="336"/>
              </a:spcBef>
              <a:buSzPct val="80000"/>
              <a:defRPr/>
            </a:pPr>
            <a:r>
              <a:rPr lang="en-GB" sz="1400" dirty="0">
                <a:latin typeface="+mn-lt"/>
                <a:cs typeface="Times New Roman" pitchFamily="18" charset="0"/>
              </a:rPr>
              <a:t>The areas explored in terms of satisfaction were</a:t>
            </a:r>
            <a:r>
              <a:rPr lang="en-GB" sz="1400" dirty="0" smtClean="0">
                <a:latin typeface="+mn-lt"/>
                <a:cs typeface="Times New Roman" pitchFamily="18" charset="0"/>
              </a:rPr>
              <a:t>:</a:t>
            </a:r>
          </a:p>
          <a:p>
            <a:pPr>
              <a:lnSpc>
                <a:spcPct val="120000"/>
              </a:lnSpc>
              <a:spcBef>
                <a:spcPts val="336"/>
              </a:spcBef>
              <a:buSzPct val="80000"/>
              <a:defRPr/>
            </a:pPr>
            <a:endParaRPr lang="en-GB" sz="1400" dirty="0">
              <a:latin typeface="+mn-lt"/>
              <a:cs typeface="Times New Roman" pitchFamily="18" charset="0"/>
            </a:endParaRPr>
          </a:p>
          <a:p>
            <a:pPr>
              <a:lnSpc>
                <a:spcPct val="120000"/>
              </a:lnSpc>
              <a:spcBef>
                <a:spcPts val="336"/>
              </a:spcBef>
              <a:buSzPct val="80000"/>
              <a:defRPr/>
            </a:pPr>
            <a:endParaRPr lang="en-GB" sz="1400" dirty="0">
              <a:latin typeface="+mn-lt"/>
              <a:cs typeface="Times New Roman" pitchFamily="18" charset="0"/>
            </a:endParaRPr>
          </a:p>
          <a:p>
            <a:pPr>
              <a:lnSpc>
                <a:spcPct val="120000"/>
              </a:lnSpc>
              <a:spcBef>
                <a:spcPts val="336"/>
              </a:spcBef>
              <a:buSzPct val="80000"/>
              <a:defRPr/>
            </a:pPr>
            <a:endParaRPr lang="en-GB" sz="800" dirty="0">
              <a:latin typeface="+mn-lt"/>
              <a:cs typeface="Times New Roman" pitchFamily="18" charset="0"/>
            </a:endParaRPr>
          </a:p>
          <a:p>
            <a:pPr marL="361950" lvl="1">
              <a:lnSpc>
                <a:spcPct val="120000"/>
              </a:lnSpc>
              <a:spcBef>
                <a:spcPts val="336"/>
              </a:spcBef>
              <a:buSzPct val="80000"/>
              <a:defRPr/>
            </a:pPr>
            <a:endParaRPr lang="en-GB" sz="1400" dirty="0">
              <a:latin typeface="+mn-lt"/>
              <a:cs typeface="Times New Roman" pitchFamily="18" charset="0"/>
            </a:endParaRPr>
          </a:p>
          <a:p>
            <a:pPr marL="628650" lvl="1" indent="-266700">
              <a:lnSpc>
                <a:spcPct val="120000"/>
              </a:lnSpc>
              <a:spcBef>
                <a:spcPts val="336"/>
              </a:spcBef>
              <a:buSzPct val="80000"/>
              <a:buFont typeface="Arial" pitchFamily="34" charset="0"/>
              <a:buChar char="•"/>
              <a:defRPr/>
            </a:pPr>
            <a:endParaRPr lang="en-GB" sz="1400" dirty="0">
              <a:latin typeface="+mn-lt"/>
              <a:cs typeface="Times New Roman" pitchFamily="18" charset="0"/>
            </a:endParaRPr>
          </a:p>
          <a:p>
            <a:pPr marL="361950" lvl="1">
              <a:lnSpc>
                <a:spcPct val="120000"/>
              </a:lnSpc>
              <a:spcBef>
                <a:spcPts val="336"/>
              </a:spcBef>
              <a:buSzPct val="80000"/>
              <a:defRPr/>
            </a:pPr>
            <a:endParaRPr lang="en-US" sz="1400" dirty="0">
              <a:latin typeface="+mn-lt"/>
              <a:cs typeface="Times New Roman" pitchFamily="18" charset="0"/>
            </a:endParaRPr>
          </a:p>
          <a:p>
            <a:pPr marL="342900" indent="-342900">
              <a:lnSpc>
                <a:spcPct val="120000"/>
              </a:lnSpc>
              <a:spcBef>
                <a:spcPts val="336"/>
              </a:spcBef>
              <a:buSzPct val="80000"/>
              <a:defRPr/>
            </a:pPr>
            <a:endParaRPr lang="en-US" sz="1400" dirty="0">
              <a:latin typeface="+mn-lt"/>
              <a:ea typeface="Arial Unicode MS" pitchFamily="34" charset="-128"/>
              <a:cs typeface="Arial Unicode MS" pitchFamily="34" charset="-128"/>
            </a:endParaRPr>
          </a:p>
          <a:p>
            <a:pPr marL="342900" indent="-342900">
              <a:lnSpc>
                <a:spcPct val="120000"/>
              </a:lnSpc>
              <a:spcBef>
                <a:spcPts val="336"/>
              </a:spcBef>
              <a:buSzPct val="80000"/>
              <a:defRPr/>
            </a:pPr>
            <a:endParaRPr lang="en-GB" sz="1400" dirty="0">
              <a:latin typeface="+mn-lt"/>
            </a:endParaRPr>
          </a:p>
        </p:txBody>
      </p:sp>
      <p:sp>
        <p:nvSpPr>
          <p:cNvPr id="624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69116D-B025-42AB-B513-2120B87C26DE}" type="slidenum">
              <a:rPr lang="en-GB" altLang="en-US" smtClean="0">
                <a:solidFill>
                  <a:srgbClr val="898989"/>
                </a:solidFill>
              </a:rPr>
              <a:pPr/>
              <a:t>67</a:t>
            </a:fld>
            <a:endParaRPr lang="en-GB" altLang="en-US" dirty="0" smtClean="0">
              <a:solidFill>
                <a:srgbClr val="898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73236378"/>
              </p:ext>
            </p:extLst>
          </p:nvPr>
        </p:nvGraphicFramePr>
        <p:xfrm>
          <a:off x="683568" y="2204864"/>
          <a:ext cx="7152000" cy="2966720"/>
        </p:xfrm>
        <a:graphic>
          <a:graphicData uri="http://schemas.openxmlformats.org/drawingml/2006/table">
            <a:tbl>
              <a:tblPr firstRow="1" bandRow="1">
                <a:tableStyleId>{7DF18680-E054-41AD-8BC1-D1AEF772440D}</a:tableStyleId>
              </a:tblPr>
              <a:tblGrid>
                <a:gridCol w="3048000"/>
                <a:gridCol w="4104000"/>
              </a:tblGrid>
              <a:tr h="370840">
                <a:tc gridSpan="2">
                  <a:txBody>
                    <a:bodyPr/>
                    <a:lstStyle/>
                    <a:p>
                      <a:pPr marL="88900" indent="0" algn="l"/>
                      <a:r>
                        <a:rPr lang="en-GB" sz="1400" dirty="0" smtClean="0"/>
                        <a:t>Indicators</a:t>
                      </a:r>
                      <a:endParaRPr lang="en-GB" sz="1400" dirty="0"/>
                    </a:p>
                  </a:txBody>
                  <a:tcPr anchor="ctr">
                    <a:noFill/>
                  </a:tcPr>
                </a:tc>
                <a:tc hMerge="1">
                  <a:txBody>
                    <a:bodyPr/>
                    <a:lstStyle/>
                    <a:p>
                      <a:pPr algn="l"/>
                      <a:endParaRPr lang="en-GB" sz="1400" dirty="0"/>
                    </a:p>
                  </a:txBody>
                  <a:tcPr anchor="ctr"/>
                </a:tc>
              </a:tr>
              <a:tr h="370840">
                <a:tc>
                  <a:txBody>
                    <a:bodyPr/>
                    <a:lstStyle/>
                    <a:p>
                      <a:pPr marL="374650" lvl="1" indent="-285750" algn="l">
                        <a:lnSpc>
                          <a:spcPct val="120000"/>
                        </a:lnSpc>
                        <a:spcBef>
                          <a:spcPts val="336"/>
                        </a:spcBef>
                        <a:buSzPct val="80000"/>
                        <a:buFont typeface="Arial" pitchFamily="34" charset="0"/>
                        <a:buChar char="•"/>
                        <a:defRPr/>
                      </a:pPr>
                      <a:r>
                        <a:rPr lang="en-GB" sz="1400" dirty="0" smtClean="0">
                          <a:latin typeface="+mn-lt"/>
                          <a:cs typeface="Times New Roman" pitchFamily="18" charset="0"/>
                        </a:rPr>
                        <a:t>Accommodation</a:t>
                      </a:r>
                    </a:p>
                  </a:txBody>
                  <a:tcPr anchor="c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mn-lt"/>
                          <a:cs typeface="Times New Roman" pitchFamily="18" charset="0"/>
                        </a:rPr>
                        <a:t>Public transport</a:t>
                      </a:r>
                    </a:p>
                  </a:txBody>
                  <a:tcPr anchor="ctr">
                    <a:noFill/>
                  </a:tcPr>
                </a:tc>
              </a:tr>
              <a:tr h="370840">
                <a:tc>
                  <a:txBody>
                    <a:bodyPr/>
                    <a:lstStyle/>
                    <a:p>
                      <a:pPr marL="3746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mn-lt"/>
                          <a:cs typeface="Times New Roman" pitchFamily="18" charset="0"/>
                        </a:rPr>
                        <a:t>Shopping</a:t>
                      </a:r>
                      <a:endParaRPr lang="en-GB" sz="1400" dirty="0"/>
                    </a:p>
                  </a:txBody>
                  <a:tcPr anchor="c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mn-lt"/>
                          <a:cs typeface="Times New Roman" pitchFamily="18" charset="0"/>
                        </a:rPr>
                        <a:t>Upkeep of parks &amp; open spaces</a:t>
                      </a:r>
                      <a:endParaRPr lang="en-GB" sz="1400" dirty="0"/>
                    </a:p>
                  </a:txBody>
                  <a:tcPr anchor="ctr">
                    <a:noFill/>
                  </a:tcPr>
                </a:tc>
              </a:tr>
              <a:tr h="370840">
                <a:tc>
                  <a:txBody>
                    <a:bodyPr/>
                    <a:lstStyle/>
                    <a:p>
                      <a:pPr marL="3746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mn-lt"/>
                          <a:cs typeface="Times New Roman" pitchFamily="18" charset="0"/>
                        </a:rPr>
                        <a:t>Places to eat &amp; drink</a:t>
                      </a:r>
                      <a:endParaRPr lang="en-GB" sz="1400" dirty="0"/>
                    </a:p>
                  </a:txBody>
                  <a:tcPr anchor="c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mn-lt"/>
                          <a:cs typeface="Times New Roman" pitchFamily="18" charset="0"/>
                        </a:rPr>
                        <a:t>Enjoyment of using the South West Coast Path</a:t>
                      </a:r>
                      <a:endParaRPr lang="en-GB" sz="1400" dirty="0"/>
                    </a:p>
                  </a:txBody>
                  <a:tcPr anchor="ctr">
                    <a:noFill/>
                  </a:tcPr>
                </a:tc>
              </a:tr>
              <a:tr h="370840">
                <a:tc>
                  <a:txBody>
                    <a:bodyPr/>
                    <a:lstStyle/>
                    <a:p>
                      <a:pPr marL="3746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mn-lt"/>
                          <a:cs typeface="Times New Roman" pitchFamily="18" charset="0"/>
                        </a:rPr>
                        <a:t>Places to visit/attractions</a:t>
                      </a:r>
                      <a:endParaRPr lang="en-GB" sz="1400" dirty="0"/>
                    </a:p>
                  </a:txBody>
                  <a:tcPr anchor="ctr">
                    <a:noFill/>
                  </a:tcPr>
                </a:tc>
                <a:tc>
                  <a:txBody>
                    <a:bodyPr/>
                    <a:lstStyle/>
                    <a:p>
                      <a:pPr marL="285750" indent="-285750" algn="l">
                        <a:buFont typeface="Arial" panose="020B0604020202020204" pitchFamily="34" charset="0"/>
                        <a:buChar char="•"/>
                      </a:pPr>
                      <a:r>
                        <a:rPr lang="en-GB" sz="1400" dirty="0" smtClean="0">
                          <a:latin typeface="+mn-lt"/>
                          <a:cs typeface="Times New Roman" pitchFamily="18" charset="0"/>
                        </a:rPr>
                        <a:t>Cleanliness of streets</a:t>
                      </a:r>
                      <a:endParaRPr lang="en-GB" sz="1400" dirty="0"/>
                    </a:p>
                  </a:txBody>
                  <a:tcPr anchor="ctr">
                    <a:noFill/>
                  </a:tcPr>
                </a:tc>
              </a:tr>
              <a:tr h="370840">
                <a:tc>
                  <a:txBody>
                    <a:bodyPr/>
                    <a:lstStyle/>
                    <a:p>
                      <a:pPr marL="3746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mn-lt"/>
                          <a:cs typeface="Times New Roman" pitchFamily="18" charset="0"/>
                        </a:rPr>
                        <a:t>Theatres/galleries/museums</a:t>
                      </a:r>
                      <a:endParaRPr lang="en-GB" sz="1400" dirty="0"/>
                    </a:p>
                  </a:txBody>
                  <a:tcPr anchor="c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mn-lt"/>
                          <a:cs typeface="Times New Roman" pitchFamily="18" charset="0"/>
                        </a:rPr>
                        <a:t>Car parks </a:t>
                      </a:r>
                      <a:endParaRPr lang="en-GB" sz="1400" dirty="0"/>
                    </a:p>
                  </a:txBody>
                  <a:tcPr anchor="ctr">
                    <a:noFill/>
                  </a:tcPr>
                </a:tc>
              </a:tr>
              <a:tr h="370840">
                <a:tc>
                  <a:txBody>
                    <a:bodyPr/>
                    <a:lstStyle/>
                    <a:p>
                      <a:pPr marL="3746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mn-lt"/>
                          <a:cs typeface="Times New Roman" pitchFamily="18" charset="0"/>
                        </a:rPr>
                        <a:t>Beaches</a:t>
                      </a:r>
                      <a:endParaRPr lang="en-GB" sz="1400" dirty="0"/>
                    </a:p>
                  </a:txBody>
                  <a:tcPr anchor="c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mn-lt"/>
                          <a:cs typeface="Times New Roman" pitchFamily="18" charset="0"/>
                        </a:rPr>
                        <a:t>Nightlife/evening entertainment</a:t>
                      </a:r>
                      <a:endParaRPr lang="en-GB" sz="1400" dirty="0"/>
                    </a:p>
                  </a:txBody>
                  <a:tcPr anchor="ctr">
                    <a:noFill/>
                  </a:tcPr>
                </a:tc>
              </a:tr>
              <a:tr h="370840">
                <a:tc>
                  <a:txBody>
                    <a:bodyPr/>
                    <a:lstStyle/>
                    <a:p>
                      <a:pPr marL="3746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mn-lt"/>
                          <a:cs typeface="Times New Roman" pitchFamily="18" charset="0"/>
                        </a:rPr>
                        <a:t>Ease of finding way around</a:t>
                      </a:r>
                      <a:endParaRPr lang="en-GB" sz="1400" dirty="0"/>
                    </a:p>
                  </a:txBody>
                  <a:tcPr anchor="c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mn-lt"/>
                          <a:cs typeface="Times New Roman" pitchFamily="18" charset="0"/>
                        </a:rPr>
                        <a:t>Overall impression of Cornwall</a:t>
                      </a:r>
                    </a:p>
                  </a:txBody>
                  <a:tcPr anchor="ctr">
                    <a:noFill/>
                  </a:tcPr>
                </a:tc>
              </a:tr>
            </a:tbl>
          </a:graphicData>
        </a:graphic>
      </p:graphicFrame>
    </p:spTree>
    <p:extLst>
      <p:ext uri="{BB962C8B-B14F-4D97-AF65-F5344CB8AC3E}">
        <p14:creationId xmlns:p14="http://schemas.microsoft.com/office/powerpoint/2010/main" val="8030396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21"/>
          <p:cNvGraphicFramePr>
            <a:graphicFrameLocks noGrp="1"/>
          </p:cNvGraphicFramePr>
          <p:nvPr>
            <p:extLst>
              <p:ext uri="{D42A27DB-BD31-4B8C-83A1-F6EECF244321}">
                <p14:modId xmlns:p14="http://schemas.microsoft.com/office/powerpoint/2010/main" val="2510225257"/>
              </p:ext>
            </p:extLst>
          </p:nvPr>
        </p:nvGraphicFramePr>
        <p:xfrm>
          <a:off x="244416" y="1239558"/>
          <a:ext cx="8748000" cy="5120046"/>
        </p:xfrm>
        <a:graphic>
          <a:graphicData uri="http://schemas.openxmlformats.org/drawingml/2006/table">
            <a:tbl>
              <a:tblPr>
                <a:tableStyleId>{35758FB7-9AC5-4552-8A53-C91805E547FA}</a:tableStyleId>
              </a:tblPr>
              <a:tblGrid>
                <a:gridCol w="360000"/>
                <a:gridCol w="3060000"/>
                <a:gridCol w="504000"/>
                <a:gridCol w="360000"/>
                <a:gridCol w="3996000"/>
                <a:gridCol w="468000"/>
              </a:tblGrid>
              <a:tr h="284447">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smtClean="0">
                          <a:ln>
                            <a:noFill/>
                          </a:ln>
                          <a:effectLst/>
                          <a:latin typeface="+mn-lt"/>
                        </a:rPr>
                        <a:t>Satisfaction indicator – all visitors</a:t>
                      </a:r>
                      <a:endParaRPr kumimoji="0" lang="en-US" sz="1200" b="1" i="0" u="none" strike="noStrike" cap="none" normalizeH="0" baseline="0" dirty="0" smtClean="0">
                        <a:ln>
                          <a:noFill/>
                        </a:ln>
                        <a:solidFill>
                          <a:schemeClr val="tx1"/>
                        </a:solidFill>
                        <a:effectLst/>
                        <a:latin typeface="+mn-lt"/>
                      </a:endParaRPr>
                    </a:p>
                  </a:txBody>
                  <a:tcPr marL="91437" marR="91437" marT="45727" marB="45727"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50" b="1" i="0" u="none" strike="noStrike" cap="none" normalizeH="0" baseline="0" dirty="0" smtClean="0">
                        <a:ln>
                          <a:noFill/>
                        </a:ln>
                        <a:solidFill>
                          <a:schemeClr val="tx1"/>
                        </a:solidFill>
                        <a:effectLst/>
                        <a:latin typeface="+mn-lt"/>
                      </a:endParaRPr>
                    </a:p>
                  </a:txBody>
                  <a:tcPr marL="91437" marR="91437" marT="45727" marB="45727"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50" b="1" i="0" u="none" strike="noStrike" cap="none" normalizeH="0" baseline="0" dirty="0" smtClean="0">
                        <a:ln>
                          <a:noFill/>
                        </a:ln>
                        <a:solidFill>
                          <a:schemeClr val="tx1"/>
                        </a:solidFill>
                        <a:effectLst/>
                        <a:latin typeface="+mn-lt"/>
                      </a:endParaRPr>
                    </a:p>
                  </a:txBody>
                  <a:tcPr marL="91437" marR="91437" marT="45727" marB="45727"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50" b="1" i="0" u="none" strike="noStrike" cap="none" normalizeH="0" baseline="0" dirty="0" smtClean="0">
                        <a:ln>
                          <a:noFill/>
                        </a:ln>
                        <a:solidFill>
                          <a:schemeClr val="tx1"/>
                        </a:solidFill>
                        <a:effectLst/>
                        <a:latin typeface="+mn-lt"/>
                      </a:endParaRPr>
                    </a:p>
                  </a:txBody>
                  <a:tcPr marL="91437" marR="91437" marT="45727" marB="45727"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50" b="1" i="0" u="none" strike="noStrike" cap="none" normalizeH="0" baseline="0" dirty="0" smtClean="0">
                        <a:ln>
                          <a:noFill/>
                        </a:ln>
                        <a:solidFill>
                          <a:schemeClr val="tx1"/>
                        </a:solidFill>
                        <a:effectLst/>
                        <a:latin typeface="+mn-lt"/>
                      </a:endParaRPr>
                    </a:p>
                  </a:txBody>
                  <a:tcPr marL="91437" marR="91437" marT="45727" marB="45727" anchor="ctr" horzOverflow="overflow"/>
                </a:tc>
              </a:tr>
              <a:tr h="284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1</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smtClean="0">
                          <a:effectLst/>
                          <a:latin typeface="+mn-lt"/>
                        </a:rPr>
                        <a:t>Accommodation - quality </a:t>
                      </a:r>
                      <a:r>
                        <a:rPr lang="en-GB" sz="1200" u="none" strike="noStrike" dirty="0">
                          <a:effectLst/>
                          <a:latin typeface="+mn-lt"/>
                        </a:rPr>
                        <a:t>of service</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4.63</a:t>
                      </a:r>
                    </a:p>
                  </a:txBody>
                  <a:tcPr marL="9525" marR="9525" marT="952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18</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Pedestrian signs</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4.38</a:t>
                      </a:r>
                    </a:p>
                  </a:txBody>
                  <a:tcPr marL="9525" marR="9525" marT="9525" marB="0" anchor="ctr"/>
                </a:tc>
              </a:tr>
              <a:tr h="284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2</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smtClean="0">
                          <a:effectLst/>
                          <a:latin typeface="+mn-lt"/>
                        </a:rPr>
                        <a:t>Accommodation - value </a:t>
                      </a:r>
                      <a:r>
                        <a:rPr lang="en-GB" sz="1200" u="none" strike="noStrike" dirty="0">
                          <a:effectLst/>
                          <a:latin typeface="+mn-lt"/>
                        </a:rPr>
                        <a:t>for money</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4.56</a:t>
                      </a:r>
                    </a:p>
                  </a:txBody>
                  <a:tcPr marL="9525" marR="9525" marT="952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19</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Display maps &amp; information boards</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4.32</a:t>
                      </a:r>
                    </a:p>
                  </a:txBody>
                  <a:tcPr marL="9525" marR="9525" marT="9525" marB="0" anchor="ctr"/>
                </a:tc>
              </a:tr>
              <a:tr h="284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3</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Shopping </a:t>
                      </a:r>
                      <a:r>
                        <a:rPr lang="en-GB" sz="1200" u="none" strike="noStrike" dirty="0" smtClean="0">
                          <a:effectLst/>
                          <a:latin typeface="+mn-lt"/>
                        </a:rPr>
                        <a:t>– </a:t>
                      </a:r>
                      <a:r>
                        <a:rPr lang="en-GB" sz="1200" u="none" strike="noStrike" dirty="0">
                          <a:effectLst/>
                          <a:latin typeface="+mn-lt"/>
                        </a:rPr>
                        <a:t>range</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4.15</a:t>
                      </a:r>
                    </a:p>
                  </a:txBody>
                  <a:tcPr marL="9525" marR="9525" marT="952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20</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Public transport - quality of service</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4.27</a:t>
                      </a:r>
                    </a:p>
                  </a:txBody>
                  <a:tcPr marL="9525" marR="9525" marT="9525" marB="0" anchor="ctr"/>
                </a:tc>
              </a:tr>
              <a:tr h="284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4</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Shopping - quality of service</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4.28</a:t>
                      </a:r>
                    </a:p>
                  </a:txBody>
                  <a:tcPr marL="9525" marR="9525" marT="952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21</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Public transport - value for money</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4.25</a:t>
                      </a:r>
                    </a:p>
                  </a:txBody>
                  <a:tcPr marL="9525" marR="9525" marT="9525" marB="0" anchor="ctr"/>
                </a:tc>
              </a:tr>
              <a:tr h="284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5</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Shopping - value for money</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4.04</a:t>
                      </a:r>
                    </a:p>
                  </a:txBody>
                  <a:tcPr marL="9525" marR="9525" marT="952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22</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Upkeep of the parks &amp; open spaces</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4.60</a:t>
                      </a:r>
                    </a:p>
                  </a:txBody>
                  <a:tcPr marL="9525" marR="9525" marT="9525" marB="0" anchor="ctr"/>
                </a:tc>
              </a:tr>
              <a:tr h="284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6</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Places to eat &amp; drink </a:t>
                      </a:r>
                      <a:r>
                        <a:rPr lang="en-GB" sz="1200" u="none" strike="noStrike" dirty="0" smtClean="0">
                          <a:effectLst/>
                          <a:latin typeface="+mn-lt"/>
                        </a:rPr>
                        <a:t>– </a:t>
                      </a:r>
                      <a:r>
                        <a:rPr lang="en-GB" sz="1200" u="none" strike="noStrike" dirty="0">
                          <a:effectLst/>
                          <a:latin typeface="+mn-lt"/>
                        </a:rPr>
                        <a:t>range</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4.54</a:t>
                      </a:r>
                    </a:p>
                  </a:txBody>
                  <a:tcPr marL="9525" marR="9525" marT="952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23</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Enjoyment of using the South West Coast Path</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4.77</a:t>
                      </a:r>
                    </a:p>
                  </a:txBody>
                  <a:tcPr marL="9525" marR="9525" marT="9525" marB="0" anchor="ctr"/>
                </a:tc>
              </a:tr>
              <a:tr h="284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7</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Places to eat &amp; drink - quality of service </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4.52</a:t>
                      </a:r>
                    </a:p>
                  </a:txBody>
                  <a:tcPr marL="9525" marR="9525" marT="952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24</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Cleanliness of the streets</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4.47</a:t>
                      </a:r>
                    </a:p>
                  </a:txBody>
                  <a:tcPr marL="9525" marR="9525" marT="9525" marB="0" anchor="ctr"/>
                </a:tc>
              </a:tr>
              <a:tr h="284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8</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Places to eat &amp; drink - value for money</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4.19</a:t>
                      </a:r>
                    </a:p>
                  </a:txBody>
                  <a:tcPr marL="9525" marR="9525" marT="952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25</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Parking - ease of parking</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3.92</a:t>
                      </a:r>
                    </a:p>
                  </a:txBody>
                  <a:tcPr marL="9525" marR="9525" marT="9525" marB="0" anchor="ctr"/>
                </a:tc>
              </a:tr>
              <a:tr h="284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9</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Places to visit/attractions </a:t>
                      </a:r>
                      <a:r>
                        <a:rPr lang="en-GB" sz="1200" u="none" strike="noStrike" dirty="0" smtClean="0">
                          <a:effectLst/>
                          <a:latin typeface="+mn-lt"/>
                        </a:rPr>
                        <a:t>– </a:t>
                      </a:r>
                      <a:r>
                        <a:rPr lang="en-GB" sz="1200" u="none" strike="noStrike" dirty="0">
                          <a:effectLst/>
                          <a:latin typeface="+mn-lt"/>
                        </a:rPr>
                        <a:t>range</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4.58</a:t>
                      </a:r>
                    </a:p>
                  </a:txBody>
                  <a:tcPr marL="9525" marR="9525" marT="952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26</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Parking - quality of service</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3.96</a:t>
                      </a:r>
                    </a:p>
                  </a:txBody>
                  <a:tcPr marL="9525" marR="9525" marT="9525" marB="0" anchor="ctr"/>
                </a:tc>
              </a:tr>
              <a:tr h="284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10</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Places to visit/attractions - quality of service</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4.55</a:t>
                      </a:r>
                    </a:p>
                  </a:txBody>
                  <a:tcPr marL="9525" marR="9525" marT="952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27</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Parking - value for money</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3.49</a:t>
                      </a:r>
                    </a:p>
                  </a:txBody>
                  <a:tcPr marL="9525" marR="9525" marT="9525" marB="0" anchor="ctr"/>
                </a:tc>
              </a:tr>
              <a:tr h="284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11</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Places to visit/attractions - value for money</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4.29</a:t>
                      </a:r>
                    </a:p>
                  </a:txBody>
                  <a:tcPr marL="9525" marR="9525" marT="952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28</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Nightlife/evening entertainment </a:t>
                      </a:r>
                      <a:r>
                        <a:rPr lang="en-GB" sz="1200" u="none" strike="noStrike" dirty="0" smtClean="0">
                          <a:effectLst/>
                          <a:latin typeface="+mn-lt"/>
                        </a:rPr>
                        <a:t>– </a:t>
                      </a:r>
                      <a:r>
                        <a:rPr lang="en-GB" sz="1200" u="none" strike="noStrike" dirty="0">
                          <a:effectLst/>
                          <a:latin typeface="+mn-lt"/>
                        </a:rPr>
                        <a:t>range</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3.95</a:t>
                      </a:r>
                    </a:p>
                  </a:txBody>
                  <a:tcPr marL="9525" marR="9525" marT="9525" marB="0" anchor="ctr"/>
                </a:tc>
              </a:tr>
              <a:tr h="284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12</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Theatre/galleries/museums </a:t>
                      </a:r>
                      <a:r>
                        <a:rPr lang="en-GB" sz="1200" u="none" strike="noStrike" dirty="0" smtClean="0">
                          <a:effectLst/>
                          <a:latin typeface="+mn-lt"/>
                        </a:rPr>
                        <a:t>– </a:t>
                      </a:r>
                      <a:r>
                        <a:rPr lang="en-GB" sz="1200" u="none" strike="noStrike" dirty="0">
                          <a:effectLst/>
                          <a:latin typeface="+mn-lt"/>
                        </a:rPr>
                        <a:t>range</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4.26</a:t>
                      </a:r>
                    </a:p>
                  </a:txBody>
                  <a:tcPr marL="9525" marR="9525" marT="952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29</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Nightlife/evening entertainment - quality of service</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4.05</a:t>
                      </a:r>
                    </a:p>
                  </a:txBody>
                  <a:tcPr marL="9525" marR="9525" marT="9525" marB="0" anchor="ctr"/>
                </a:tc>
              </a:tr>
              <a:tr h="284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13</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Theatre/galleries/museums - quality of service</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4.39</a:t>
                      </a:r>
                    </a:p>
                  </a:txBody>
                  <a:tcPr marL="9525" marR="9525" marT="952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30</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Nightlife/evening entertainment - value for money</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4.05</a:t>
                      </a:r>
                    </a:p>
                  </a:txBody>
                  <a:tcPr marL="9525" marR="9525" marT="9525" marB="0" anchor="ctr"/>
                </a:tc>
              </a:tr>
              <a:tr h="284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14</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Theatre/galleries/museums - value for money</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4.29</a:t>
                      </a:r>
                    </a:p>
                  </a:txBody>
                  <a:tcPr marL="9525" marR="9525" marT="952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31</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Overall impression of Cornwall in terms of general atmosphere</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4.81</a:t>
                      </a:r>
                    </a:p>
                  </a:txBody>
                  <a:tcPr marL="9525" marR="9525" marT="9525" marB="0" anchor="ctr"/>
                </a:tc>
              </a:tr>
              <a:tr h="284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15</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Quality of the beaches</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4.85</a:t>
                      </a:r>
                    </a:p>
                  </a:txBody>
                  <a:tcPr marL="9525" marR="9525" marT="952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32</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Overall impression of Cornwall in terms of feeling of welcome</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4.80</a:t>
                      </a:r>
                    </a:p>
                  </a:txBody>
                  <a:tcPr marL="9525" marR="9525" marT="9525" marB="0" anchor="ctr"/>
                </a:tc>
              </a:tr>
              <a:tr h="284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16</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Cleanliness of the beaches</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4.83</a:t>
                      </a:r>
                    </a:p>
                  </a:txBody>
                  <a:tcPr marL="9525" marR="9525" marT="952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33</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Overall enjoyment of your visit</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4.82</a:t>
                      </a:r>
                    </a:p>
                  </a:txBody>
                  <a:tcPr marL="9525" marR="9525" marT="9525" marB="0" anchor="ctr"/>
                </a:tc>
              </a:tr>
              <a:tr h="284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u="none" strike="noStrike" cap="none" normalizeH="0" baseline="0" dirty="0" smtClean="0">
                          <a:ln>
                            <a:noFill/>
                          </a:ln>
                          <a:effectLst/>
                          <a:latin typeface="+mn-lt"/>
                        </a:rPr>
                        <a:t>17</a:t>
                      </a:r>
                      <a:endParaRPr kumimoji="0" lang="en-GB" sz="120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marL="88900" indent="0" algn="l" fontAlgn="b"/>
                      <a:r>
                        <a:rPr lang="en-GB" sz="1200" u="none" strike="noStrike" dirty="0">
                          <a:effectLst/>
                          <a:latin typeface="+mn-lt"/>
                        </a:rPr>
                        <a:t>Road signs</a:t>
                      </a:r>
                      <a:endParaRPr lang="en-GB" sz="1200" b="1" i="0" u="none" strike="noStrike" dirty="0">
                        <a:solidFill>
                          <a:srgbClr val="000000"/>
                        </a:solidFill>
                        <a:effectLst/>
                        <a:latin typeface="+mn-lt"/>
                      </a:endParaRPr>
                    </a:p>
                  </a:txBody>
                  <a:tcPr marL="9525" marR="9525" marT="9525" marB="0" anchor="ctr"/>
                </a:tc>
                <a:tc>
                  <a:txBody>
                    <a:bodyPr/>
                    <a:lstStyle/>
                    <a:p>
                      <a:pPr algn="ctr" fontAlgn="ctr"/>
                      <a:r>
                        <a:rPr lang="en-GB" sz="1200" b="1" i="0" u="none" strike="noStrike" dirty="0">
                          <a:solidFill>
                            <a:srgbClr val="000000"/>
                          </a:solidFill>
                          <a:effectLst/>
                          <a:latin typeface="+mn-lt"/>
                        </a:rPr>
                        <a:t>4.43</a:t>
                      </a:r>
                    </a:p>
                  </a:txBody>
                  <a:tcPr marL="9525" marR="9525" marT="9525" marB="0" anchor="ctr"/>
                </a:tc>
                <a:tc gridSpan="3">
                  <a:txBody>
                    <a:bodyPr/>
                    <a:lstStyle/>
                    <a:p>
                      <a:pPr algn="ctr" fontAlgn="b"/>
                      <a:endParaRPr lang="en-GB" sz="1200" b="1" i="0" u="none" strike="noStrike" dirty="0">
                        <a:solidFill>
                          <a:srgbClr val="000000"/>
                        </a:solidFill>
                        <a:effectLst/>
                        <a:latin typeface="+mn-lt"/>
                      </a:endParaRPr>
                    </a:p>
                  </a:txBody>
                  <a:tcPr marL="9525" marR="9525" marT="9525" marB="0" anchor="ct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14" name="Rectangle 6"/>
          <p:cNvSpPr>
            <a:spLocks noChangeArrowheads="1"/>
          </p:cNvSpPr>
          <p:nvPr/>
        </p:nvSpPr>
        <p:spPr bwMode="auto">
          <a:xfrm>
            <a:off x="5003800" y="5961063"/>
            <a:ext cx="3889375" cy="504825"/>
          </a:xfrm>
          <a:prstGeom prst="rect">
            <a:avLst/>
          </a:prstGeom>
          <a:noFill/>
          <a:ln w="9525">
            <a:noFill/>
            <a:miter lim="800000"/>
            <a:headEnd/>
            <a:tailEnd/>
          </a:ln>
          <a:effectLst/>
        </p:spPr>
        <p:txBody>
          <a:bodyPr/>
          <a:lstStyle/>
          <a:p>
            <a:pPr algn="just">
              <a:lnSpc>
                <a:spcPct val="90000"/>
              </a:lnSpc>
              <a:spcBef>
                <a:spcPct val="20000"/>
              </a:spcBef>
              <a:buSzPct val="80000"/>
              <a:defRPr/>
            </a:pPr>
            <a:endParaRPr lang="en-GB" sz="1350" dirty="0">
              <a:latin typeface="+mn-lt"/>
              <a:cs typeface="Times New Roman" pitchFamily="18" charset="0"/>
            </a:endParaRPr>
          </a:p>
        </p:txBody>
      </p:sp>
      <p:sp>
        <p:nvSpPr>
          <p:cNvPr id="2" name="Slide Number Placeholder 1"/>
          <p:cNvSpPr>
            <a:spLocks noGrp="1"/>
          </p:cNvSpPr>
          <p:nvPr>
            <p:ph type="sldNum" sz="quarter" idx="12"/>
          </p:nvPr>
        </p:nvSpPr>
        <p:spPr>
          <a:xfrm>
            <a:off x="2699792" y="6502519"/>
            <a:ext cx="2133600" cy="365125"/>
          </a:xfrm>
        </p:spPr>
        <p:txBody>
          <a:bodyPr/>
          <a:lstStyle/>
          <a:p>
            <a:fld id="{1543503B-AFBC-43CC-A01D-6F91F9524C89}" type="slidenum">
              <a:rPr lang="en-GB" sz="1000" smtClean="0">
                <a:latin typeface="+mn-lt"/>
              </a:rPr>
              <a:t>68</a:t>
            </a:fld>
            <a:endParaRPr lang="en-GB" sz="1000" dirty="0">
              <a:latin typeface="+mn-lt"/>
            </a:endParaRPr>
          </a:p>
        </p:txBody>
      </p:sp>
      <p:sp>
        <p:nvSpPr>
          <p:cNvPr id="7" name="TextBox 6"/>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Visitor satisfaction categories and scores</a:t>
            </a:r>
            <a:endParaRPr lang="en-GB" sz="2700" dirty="0">
              <a:solidFill>
                <a:schemeClr val="accent5"/>
              </a:solidFill>
              <a:latin typeface="+mn-lt"/>
            </a:endParaRPr>
          </a:p>
        </p:txBody>
      </p:sp>
      <p:sp>
        <p:nvSpPr>
          <p:cNvPr id="9" name="TextBox 8"/>
          <p:cNvSpPr txBox="1"/>
          <p:nvPr/>
        </p:nvSpPr>
        <p:spPr>
          <a:xfrm>
            <a:off x="187616" y="633541"/>
            <a:ext cx="8902890"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The full list of visitor satisfaction categories as they were explored in the survey is displayed in the table along with the score achieved for each.</a:t>
            </a:r>
            <a:endParaRPr lang="en-GB" dirty="0">
              <a:latin typeface="+mn-lt"/>
            </a:endParaRPr>
          </a:p>
        </p:txBody>
      </p:sp>
      <p:sp>
        <p:nvSpPr>
          <p:cNvPr id="11" name="TextBox 10"/>
          <p:cNvSpPr txBox="1"/>
          <p:nvPr/>
        </p:nvSpPr>
        <p:spPr>
          <a:xfrm>
            <a:off x="162444" y="6465888"/>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Tree>
    <p:extLst>
      <p:ext uri="{BB962C8B-B14F-4D97-AF65-F5344CB8AC3E}">
        <p14:creationId xmlns:p14="http://schemas.microsoft.com/office/powerpoint/2010/main" val="15866158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99792" y="6448662"/>
            <a:ext cx="2133600" cy="365125"/>
          </a:xfrm>
        </p:spPr>
        <p:txBody>
          <a:bodyPr/>
          <a:lstStyle/>
          <a:p>
            <a:fld id="{1543503B-AFBC-43CC-A01D-6F91F9524C89}" type="slidenum">
              <a:rPr lang="en-GB" sz="1000" smtClean="0">
                <a:latin typeface="+mn-lt"/>
              </a:rPr>
              <a:t>69</a:t>
            </a:fld>
            <a:endParaRPr lang="en-GB" sz="1000" dirty="0">
              <a:latin typeface="+mn-lt"/>
            </a:endParaRPr>
          </a:p>
        </p:txBody>
      </p:sp>
      <p:graphicFrame>
        <p:nvGraphicFramePr>
          <p:cNvPr id="7" name="Chart 6"/>
          <p:cNvGraphicFramePr/>
          <p:nvPr>
            <p:extLst>
              <p:ext uri="{D42A27DB-BD31-4B8C-83A1-F6EECF244321}">
                <p14:modId xmlns:p14="http://schemas.microsoft.com/office/powerpoint/2010/main" val="1859259151"/>
              </p:ext>
            </p:extLst>
          </p:nvPr>
        </p:nvGraphicFramePr>
        <p:xfrm>
          <a:off x="96231" y="983470"/>
          <a:ext cx="8884269" cy="546519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8438" y="213111"/>
            <a:ext cx="9047769" cy="507831"/>
          </a:xfrm>
          <a:prstGeom prst="rect">
            <a:avLst/>
          </a:prstGeom>
          <a:noFill/>
        </p:spPr>
        <p:txBody>
          <a:bodyPr wrap="square" rtlCol="0">
            <a:spAutoFit/>
          </a:bodyPr>
          <a:lstStyle/>
          <a:p>
            <a:pPr algn="ctr"/>
            <a:r>
              <a:rPr lang="en-GB" sz="2700" dirty="0" smtClean="0">
                <a:solidFill>
                  <a:schemeClr val="accent5"/>
                </a:solidFill>
                <a:latin typeface="+mn-lt"/>
              </a:rPr>
              <a:t>With the exception of parking satisfaction levels overall are high</a:t>
            </a:r>
            <a:endParaRPr lang="en-GB" sz="2700" dirty="0">
              <a:solidFill>
                <a:schemeClr val="accent5"/>
              </a:solidFill>
              <a:latin typeface="+mn-lt"/>
            </a:endParaRPr>
          </a:p>
        </p:txBody>
      </p:sp>
      <p:sp>
        <p:nvSpPr>
          <p:cNvPr id="6" name="TextBox 5"/>
          <p:cNvSpPr txBox="1"/>
          <p:nvPr/>
        </p:nvSpPr>
        <p:spPr>
          <a:xfrm>
            <a:off x="162444" y="6465888"/>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Tree>
    <p:extLst>
      <p:ext uri="{BB962C8B-B14F-4D97-AF65-F5344CB8AC3E}">
        <p14:creationId xmlns:p14="http://schemas.microsoft.com/office/powerpoint/2010/main" val="1812448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6"/>
          <p:cNvSpPr txBox="1">
            <a:spLocks noChangeArrowheads="1"/>
          </p:cNvSpPr>
          <p:nvPr/>
        </p:nvSpPr>
        <p:spPr bwMode="auto">
          <a:xfrm>
            <a:off x="188913" y="260350"/>
            <a:ext cx="8456612" cy="503238"/>
          </a:xfrm>
          <a:prstGeom prst="rect">
            <a:avLst/>
          </a:prstGeom>
          <a:noFill/>
          <a:ln w="9525">
            <a:noFill/>
            <a:miter lim="800000"/>
            <a:headEnd/>
            <a:tailEnd/>
          </a:ln>
        </p:spPr>
        <p:txBody>
          <a:bodyPr/>
          <a:lstStyle/>
          <a:p>
            <a:pPr marL="342900" indent="-342900" eaLnBrk="1" hangingPunct="1">
              <a:lnSpc>
                <a:spcPct val="75000"/>
              </a:lnSpc>
              <a:defRPr/>
            </a:pPr>
            <a:r>
              <a:rPr lang="en-GB" altLang="en-US" sz="2700" dirty="0" smtClean="0">
                <a:solidFill>
                  <a:schemeClr val="accent5"/>
                </a:solidFill>
                <a:latin typeface="+mn-lt"/>
              </a:rPr>
              <a:t>Sample points</a:t>
            </a:r>
            <a:endParaRPr lang="en-GB" sz="2700" dirty="0">
              <a:solidFill>
                <a:schemeClr val="accent5"/>
              </a:solidFill>
              <a:latin typeface="+mn-lt"/>
            </a:endParaRPr>
          </a:p>
        </p:txBody>
      </p:sp>
      <p:sp>
        <p:nvSpPr>
          <p:cNvPr id="5123" name="Rectangle 19"/>
          <p:cNvSpPr>
            <a:spLocks noChangeArrowheads="1"/>
          </p:cNvSpPr>
          <p:nvPr/>
        </p:nvSpPr>
        <p:spPr bwMode="auto">
          <a:xfrm>
            <a:off x="191322" y="752098"/>
            <a:ext cx="8702675" cy="4491679"/>
          </a:xfrm>
          <a:prstGeom prst="rect">
            <a:avLst/>
          </a:prstGeom>
          <a:noFill/>
          <a:ln w="9525">
            <a:noFill/>
            <a:miter lim="800000"/>
            <a:headEnd/>
            <a:tailEnd/>
          </a:ln>
        </p:spPr>
        <p:txBody>
          <a:bodyPr>
            <a:spAutoFit/>
          </a:bodyPr>
          <a:lstStyle/>
          <a:p>
            <a:pPr eaLnBrk="1" hangingPunct="1">
              <a:lnSpc>
                <a:spcPct val="120000"/>
              </a:lnSpc>
              <a:spcBef>
                <a:spcPts val="312"/>
              </a:spcBef>
              <a:defRPr/>
            </a:pPr>
            <a:r>
              <a:rPr lang="en-GB" sz="1400" dirty="0" smtClean="0">
                <a:latin typeface="+mn-lt"/>
              </a:rPr>
              <a:t>The following sample points were agreed in full consultation with Visit Cornwall:</a:t>
            </a:r>
          </a:p>
          <a:p>
            <a:pPr eaLnBrk="1" hangingPunct="1">
              <a:lnSpc>
                <a:spcPct val="120000"/>
              </a:lnSpc>
              <a:spcBef>
                <a:spcPts val="312"/>
              </a:spcBef>
              <a:defRPr/>
            </a:pPr>
            <a:endParaRPr lang="en-GB" sz="1400" dirty="0">
              <a:latin typeface="+mn-lt"/>
            </a:endParaRPr>
          </a:p>
          <a:p>
            <a:pPr eaLnBrk="1" hangingPunct="1">
              <a:lnSpc>
                <a:spcPct val="120000"/>
              </a:lnSpc>
              <a:spcBef>
                <a:spcPts val="312"/>
              </a:spcBef>
              <a:defRPr/>
            </a:pPr>
            <a:endParaRPr lang="en-GB" sz="1400" dirty="0" smtClean="0">
              <a:latin typeface="+mn-lt"/>
            </a:endParaRPr>
          </a:p>
          <a:p>
            <a:pPr eaLnBrk="1" hangingPunct="1">
              <a:lnSpc>
                <a:spcPct val="120000"/>
              </a:lnSpc>
              <a:spcBef>
                <a:spcPts val="312"/>
              </a:spcBef>
              <a:defRPr/>
            </a:pPr>
            <a:endParaRPr lang="en-GB" sz="1400" dirty="0" smtClean="0">
              <a:latin typeface="+mn-lt"/>
            </a:endParaRPr>
          </a:p>
          <a:p>
            <a:pPr eaLnBrk="1" hangingPunct="1">
              <a:lnSpc>
                <a:spcPct val="120000"/>
              </a:lnSpc>
              <a:spcBef>
                <a:spcPts val="312"/>
              </a:spcBef>
              <a:defRPr/>
            </a:pPr>
            <a:endParaRPr lang="en-GB" sz="1400" dirty="0" smtClean="0">
              <a:latin typeface="+mn-lt"/>
            </a:endParaRPr>
          </a:p>
          <a:p>
            <a:pPr eaLnBrk="1" hangingPunct="1">
              <a:lnSpc>
                <a:spcPct val="120000"/>
              </a:lnSpc>
              <a:spcBef>
                <a:spcPts val="312"/>
              </a:spcBef>
              <a:defRPr/>
            </a:pPr>
            <a:endParaRPr lang="en-GB" sz="1400" dirty="0">
              <a:latin typeface="+mn-lt"/>
            </a:endParaRPr>
          </a:p>
          <a:p>
            <a:pPr eaLnBrk="1" hangingPunct="1">
              <a:lnSpc>
                <a:spcPct val="120000"/>
              </a:lnSpc>
              <a:spcBef>
                <a:spcPts val="312"/>
              </a:spcBef>
              <a:defRPr/>
            </a:pPr>
            <a:endParaRPr lang="en-GB" sz="1400" dirty="0" smtClean="0">
              <a:latin typeface="+mn-lt"/>
            </a:endParaRPr>
          </a:p>
          <a:p>
            <a:pPr eaLnBrk="1" hangingPunct="1">
              <a:lnSpc>
                <a:spcPct val="120000"/>
              </a:lnSpc>
              <a:spcBef>
                <a:spcPts val="312"/>
              </a:spcBef>
              <a:defRPr/>
            </a:pPr>
            <a:endParaRPr lang="en-GB" sz="1400" dirty="0">
              <a:latin typeface="+mn-lt"/>
            </a:endParaRPr>
          </a:p>
          <a:p>
            <a:pPr eaLnBrk="1" hangingPunct="1">
              <a:lnSpc>
                <a:spcPct val="120000"/>
              </a:lnSpc>
              <a:spcBef>
                <a:spcPts val="312"/>
              </a:spcBef>
              <a:defRPr/>
            </a:pPr>
            <a:endParaRPr lang="en-GB" sz="1400" dirty="0" smtClean="0">
              <a:latin typeface="+mn-lt"/>
            </a:endParaRPr>
          </a:p>
          <a:p>
            <a:pPr eaLnBrk="1" hangingPunct="1">
              <a:lnSpc>
                <a:spcPct val="120000"/>
              </a:lnSpc>
              <a:spcBef>
                <a:spcPts val="312"/>
              </a:spcBef>
              <a:defRPr/>
            </a:pPr>
            <a:endParaRPr lang="en-GB" sz="1400" dirty="0">
              <a:latin typeface="+mn-lt"/>
            </a:endParaRPr>
          </a:p>
          <a:p>
            <a:pPr eaLnBrk="1" hangingPunct="1">
              <a:lnSpc>
                <a:spcPct val="120000"/>
              </a:lnSpc>
              <a:spcBef>
                <a:spcPts val="312"/>
              </a:spcBef>
              <a:defRPr/>
            </a:pPr>
            <a:endParaRPr lang="en-GB" sz="1400" dirty="0" smtClean="0">
              <a:latin typeface="+mn-lt"/>
            </a:endParaRPr>
          </a:p>
          <a:p>
            <a:pPr eaLnBrk="1" hangingPunct="1">
              <a:lnSpc>
                <a:spcPct val="120000"/>
              </a:lnSpc>
              <a:spcBef>
                <a:spcPts val="312"/>
              </a:spcBef>
              <a:defRPr/>
            </a:pPr>
            <a:endParaRPr lang="en-GB" sz="1400" dirty="0">
              <a:latin typeface="+mn-lt"/>
            </a:endParaRPr>
          </a:p>
          <a:p>
            <a:pPr eaLnBrk="1" hangingPunct="1">
              <a:lnSpc>
                <a:spcPct val="120000"/>
              </a:lnSpc>
              <a:spcBef>
                <a:spcPts val="312"/>
              </a:spcBef>
              <a:defRPr/>
            </a:pPr>
            <a:endParaRPr lang="en-GB" sz="1400" dirty="0" smtClean="0">
              <a:latin typeface="+mn-lt"/>
            </a:endParaRPr>
          </a:p>
          <a:p>
            <a:pPr eaLnBrk="1" hangingPunct="1">
              <a:lnSpc>
                <a:spcPct val="120000"/>
              </a:lnSpc>
              <a:spcBef>
                <a:spcPts val="312"/>
              </a:spcBef>
              <a:defRPr/>
            </a:pPr>
            <a:endParaRPr lang="en-GB" sz="1400" dirty="0">
              <a:latin typeface="+mn-lt"/>
            </a:endParaRPr>
          </a:p>
          <a:p>
            <a:pPr eaLnBrk="1" hangingPunct="1">
              <a:lnSpc>
                <a:spcPct val="120000"/>
              </a:lnSpc>
              <a:spcBef>
                <a:spcPts val="312"/>
              </a:spcBef>
              <a:defRPr/>
            </a:pPr>
            <a:endParaRPr lang="en-GB" sz="1400" dirty="0">
              <a:latin typeface="+mn-lt"/>
            </a:endParaRPr>
          </a:p>
        </p:txBody>
      </p:sp>
      <p:sp>
        <p:nvSpPr>
          <p:cNvPr id="4100" name="Slide Number Placeholder 4"/>
          <p:cNvSpPr>
            <a:spLocks noGrp="1"/>
          </p:cNvSpPr>
          <p:nvPr>
            <p:ph type="sldNum" sz="quarter" idx="12"/>
          </p:nvPr>
        </p:nvSpPr>
        <p:spPr bwMode="auto">
          <a:xfrm>
            <a:off x="2699792" y="6309320"/>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A5ADA11-27BB-430D-94CB-9319B663F034}" type="slidenum">
              <a:rPr lang="en-GB" altLang="en-US" sz="1100" smtClean="0">
                <a:solidFill>
                  <a:schemeClr val="bg1">
                    <a:lumMod val="50000"/>
                  </a:schemeClr>
                </a:solidFill>
                <a:latin typeface="+mn-lt"/>
              </a:rPr>
              <a:pPr eaLnBrk="1" hangingPunct="1">
                <a:defRPr/>
              </a:pPr>
              <a:t>7</a:t>
            </a:fld>
            <a:endParaRPr lang="en-GB" altLang="en-US" sz="1100" dirty="0" smtClean="0">
              <a:solidFill>
                <a:schemeClr val="bg1">
                  <a:lumMod val="50000"/>
                </a:schemeClr>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4198815557"/>
              </p:ext>
            </p:extLst>
          </p:nvPr>
        </p:nvGraphicFramePr>
        <p:xfrm>
          <a:off x="258182" y="1412776"/>
          <a:ext cx="8640000" cy="3479680"/>
        </p:xfrm>
        <a:graphic>
          <a:graphicData uri="http://schemas.openxmlformats.org/drawingml/2006/table">
            <a:tbl>
              <a:tblPr firstRow="1" bandRow="1">
                <a:tableStyleId>{7DF18680-E054-41AD-8BC1-D1AEF772440D}</a:tableStyleId>
              </a:tblPr>
              <a:tblGrid>
                <a:gridCol w="1260000"/>
                <a:gridCol w="1800000"/>
                <a:gridCol w="1260000"/>
                <a:gridCol w="1260000"/>
                <a:gridCol w="1800000"/>
                <a:gridCol w="1260000"/>
              </a:tblGrid>
              <a:tr h="287627">
                <a:tc>
                  <a:txBody>
                    <a:bodyPr/>
                    <a:lstStyle/>
                    <a:p>
                      <a:r>
                        <a:rPr lang="en-GB" sz="1400" dirty="0" smtClean="0"/>
                        <a:t>Sample point</a:t>
                      </a:r>
                      <a:endParaRPr lang="en-GB" sz="1400" dirty="0"/>
                    </a:p>
                  </a:txBody>
                  <a:tcPr anchor="ctr"/>
                </a:tc>
                <a:tc>
                  <a:txBody>
                    <a:bodyPr/>
                    <a:lstStyle/>
                    <a:p>
                      <a:pPr algn="ctr"/>
                      <a:r>
                        <a:rPr lang="en-GB" sz="1400" dirty="0" smtClean="0"/>
                        <a:t>Sample area</a:t>
                      </a:r>
                      <a:endParaRPr lang="en-GB" sz="1400" dirty="0"/>
                    </a:p>
                  </a:txBody>
                  <a:tcPr anchor="ctr"/>
                </a:tc>
                <a:tc>
                  <a:txBody>
                    <a:bodyPr/>
                    <a:lstStyle/>
                    <a:p>
                      <a:pPr algn="ctr"/>
                      <a:r>
                        <a:rPr lang="en-GB" sz="1400" dirty="0" smtClean="0"/>
                        <a:t>Location</a:t>
                      </a:r>
                      <a:r>
                        <a:rPr lang="en-GB" sz="1400" baseline="0" dirty="0" smtClean="0"/>
                        <a:t> type</a:t>
                      </a:r>
                      <a:endParaRPr lang="en-GB" sz="1400" dirty="0"/>
                    </a:p>
                  </a:txBody>
                  <a:tcPr anchor="ctr"/>
                </a:tc>
                <a:tc>
                  <a:txBody>
                    <a:bodyPr/>
                    <a:lstStyle/>
                    <a:p>
                      <a:r>
                        <a:rPr lang="en-GB" sz="1400" dirty="0" smtClean="0"/>
                        <a:t>Sample point</a:t>
                      </a:r>
                      <a:endParaRPr lang="en-GB" sz="1400" dirty="0"/>
                    </a:p>
                  </a:txBody>
                  <a:tcPr anchor="ctr"/>
                </a:tc>
                <a:tc>
                  <a:txBody>
                    <a:bodyPr/>
                    <a:lstStyle/>
                    <a:p>
                      <a:pPr algn="ctr"/>
                      <a:r>
                        <a:rPr lang="en-GB" sz="1400" dirty="0" smtClean="0"/>
                        <a:t>Sample area</a:t>
                      </a:r>
                      <a:endParaRPr lang="en-GB" sz="1400" dirty="0"/>
                    </a:p>
                  </a:txBody>
                  <a:tcPr anchor="ctr"/>
                </a:tc>
                <a:tc>
                  <a:txBody>
                    <a:bodyPr/>
                    <a:lstStyle/>
                    <a:p>
                      <a:pPr algn="ctr"/>
                      <a:r>
                        <a:rPr lang="en-GB" sz="1400" dirty="0" smtClean="0"/>
                        <a:t>Location</a:t>
                      </a:r>
                      <a:r>
                        <a:rPr lang="en-GB" sz="1400" baseline="0" dirty="0" smtClean="0"/>
                        <a:t> type</a:t>
                      </a:r>
                      <a:endParaRPr lang="en-GB" sz="1400" dirty="0"/>
                    </a:p>
                  </a:txBody>
                  <a:tcPr anchor="ctr"/>
                </a:tc>
              </a:tr>
              <a:tr h="336520">
                <a:tc>
                  <a:txBody>
                    <a:bodyPr/>
                    <a:lstStyle/>
                    <a:p>
                      <a:r>
                        <a:rPr lang="en-GB" sz="1400" b="1" dirty="0" smtClean="0"/>
                        <a:t>Bodmin</a:t>
                      </a:r>
                      <a:endParaRPr lang="en-GB" sz="1400" b="1" dirty="0"/>
                    </a:p>
                  </a:txBody>
                  <a:tcPr anchor="ctr"/>
                </a:tc>
                <a:tc>
                  <a:txBody>
                    <a:bodyPr/>
                    <a:lstStyle/>
                    <a:p>
                      <a:pPr algn="ctr"/>
                      <a:r>
                        <a:rPr lang="en-GB" sz="1400" dirty="0" smtClean="0"/>
                        <a:t>Bodmin/Tamar Valley</a:t>
                      </a:r>
                      <a:endParaRPr lang="en-GB" sz="1400" dirty="0"/>
                    </a:p>
                  </a:txBody>
                  <a:tcPr anchor="ctr"/>
                </a:tc>
                <a:tc>
                  <a:txBody>
                    <a:bodyPr/>
                    <a:lstStyle/>
                    <a:p>
                      <a:pPr algn="ctr"/>
                      <a:r>
                        <a:rPr lang="en-GB" sz="1400" dirty="0" smtClean="0"/>
                        <a:t>Urban</a:t>
                      </a:r>
                      <a:endParaRPr lang="en-GB" sz="1400" dirty="0"/>
                    </a:p>
                  </a:txBody>
                  <a:tcPr anchor="ctr"/>
                </a:tc>
                <a:tc>
                  <a:txBody>
                    <a:bodyPr/>
                    <a:lstStyle/>
                    <a:p>
                      <a:r>
                        <a:rPr lang="en-GB" sz="1400" b="1" dirty="0" smtClean="0"/>
                        <a:t>Marazion</a:t>
                      </a:r>
                      <a:endParaRPr lang="en-GB" sz="1400" b="1" dirty="0"/>
                    </a:p>
                  </a:txBody>
                  <a:tcPr anchor="ctr"/>
                </a:tc>
                <a:tc>
                  <a:txBody>
                    <a:bodyPr/>
                    <a:lstStyle/>
                    <a:p>
                      <a:pPr algn="ctr"/>
                      <a:r>
                        <a:rPr lang="en-GB" sz="1400" dirty="0" smtClean="0"/>
                        <a:t>West</a:t>
                      </a:r>
                      <a:endParaRPr lang="en-GB"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Coastal</a:t>
                      </a:r>
                    </a:p>
                  </a:txBody>
                  <a:tcPr anchor="ctr"/>
                </a:tc>
              </a:tr>
              <a:tr h="287627">
                <a:tc>
                  <a:txBody>
                    <a:bodyPr/>
                    <a:lstStyle/>
                    <a:p>
                      <a:r>
                        <a:rPr lang="en-GB" sz="1400" b="1" dirty="0" smtClean="0"/>
                        <a:t>Bude</a:t>
                      </a:r>
                      <a:endParaRPr lang="en-GB" sz="1400" b="1" dirty="0"/>
                    </a:p>
                  </a:txBody>
                  <a:tcPr anchor="ctr"/>
                </a:tc>
                <a:tc>
                  <a:txBody>
                    <a:bodyPr/>
                    <a:lstStyle/>
                    <a:p>
                      <a:pPr algn="ctr"/>
                      <a:r>
                        <a:rPr lang="en-GB" sz="1400" dirty="0" smtClean="0"/>
                        <a:t>North</a:t>
                      </a:r>
                      <a:endParaRPr lang="en-GB" sz="1400" dirty="0"/>
                    </a:p>
                  </a:txBody>
                  <a:tcPr anchor="ctr"/>
                </a:tc>
                <a:tc>
                  <a:txBody>
                    <a:bodyPr/>
                    <a:lstStyle/>
                    <a:p>
                      <a:pPr algn="ctr"/>
                      <a:r>
                        <a:rPr lang="en-GB" sz="1400" dirty="0" smtClean="0"/>
                        <a:t>Coastal</a:t>
                      </a:r>
                      <a:endParaRPr lang="en-GB" sz="1400" dirty="0"/>
                    </a:p>
                  </a:txBody>
                  <a:tcPr anchor="ctr"/>
                </a:tc>
                <a:tc>
                  <a:txBody>
                    <a:bodyPr/>
                    <a:lstStyle/>
                    <a:p>
                      <a:r>
                        <a:rPr lang="en-GB" sz="1400" b="1" dirty="0" smtClean="0"/>
                        <a:t>Mevagissey</a:t>
                      </a:r>
                      <a:endParaRPr lang="en-GB"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South</a:t>
                      </a:r>
                      <a:endParaRPr lang="en-GB"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Coastal</a:t>
                      </a:r>
                    </a:p>
                  </a:txBody>
                  <a:tcPr anchor="ctr"/>
                </a:tc>
              </a:tr>
              <a:tr h="336520">
                <a:tc>
                  <a:txBody>
                    <a:bodyPr/>
                    <a:lstStyle/>
                    <a:p>
                      <a:r>
                        <a:rPr lang="en-GB" sz="1400" b="1" dirty="0" smtClean="0"/>
                        <a:t>Charlestown</a:t>
                      </a:r>
                      <a:endParaRPr lang="en-GB" sz="1400" b="1" dirty="0"/>
                    </a:p>
                  </a:txBody>
                  <a:tcPr anchor="ctr"/>
                </a:tc>
                <a:tc>
                  <a:txBody>
                    <a:bodyPr/>
                    <a:lstStyle/>
                    <a:p>
                      <a:pPr algn="ctr"/>
                      <a:r>
                        <a:rPr lang="en-GB" sz="1400" dirty="0" smtClean="0"/>
                        <a:t>South</a:t>
                      </a:r>
                      <a:endParaRPr lang="en-GB"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Coastal</a:t>
                      </a:r>
                    </a:p>
                  </a:txBody>
                  <a:tcPr anchor="ctr"/>
                </a:tc>
                <a:tc>
                  <a:txBody>
                    <a:bodyPr/>
                    <a:lstStyle/>
                    <a:p>
                      <a:r>
                        <a:rPr lang="en-GB" sz="1400" b="1" dirty="0" smtClean="0"/>
                        <a:t>Minions</a:t>
                      </a:r>
                      <a:endParaRPr lang="en-GB"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Bodmin/Tamar Valley</a:t>
                      </a:r>
                    </a:p>
                  </a:txBody>
                  <a:tcPr anchor="ctr"/>
                </a:tc>
                <a:tc>
                  <a:txBody>
                    <a:bodyPr/>
                    <a:lstStyle/>
                    <a:p>
                      <a:pPr algn="ctr"/>
                      <a:r>
                        <a:rPr lang="en-GB" sz="1400" dirty="0" smtClean="0"/>
                        <a:t>Rural</a:t>
                      </a:r>
                      <a:endParaRPr lang="en-GB" sz="1400" dirty="0"/>
                    </a:p>
                  </a:txBody>
                  <a:tcPr anchor="ctr"/>
                </a:tc>
              </a:tr>
              <a:tr h="287627">
                <a:tc>
                  <a:txBody>
                    <a:bodyPr/>
                    <a:lstStyle/>
                    <a:p>
                      <a:r>
                        <a:rPr lang="en-GB" sz="1400" b="1" dirty="0" smtClean="0"/>
                        <a:t>Falmouth</a:t>
                      </a:r>
                      <a:endParaRPr lang="en-GB"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South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Coastal</a:t>
                      </a:r>
                    </a:p>
                  </a:txBody>
                  <a:tcPr anchor="ctr"/>
                </a:tc>
                <a:tc>
                  <a:txBody>
                    <a:bodyPr/>
                    <a:lstStyle/>
                    <a:p>
                      <a:r>
                        <a:rPr lang="en-GB" sz="1400" b="1" dirty="0" smtClean="0"/>
                        <a:t>Newquay</a:t>
                      </a:r>
                      <a:endParaRPr lang="en-GB" sz="1400" b="1" dirty="0"/>
                    </a:p>
                  </a:txBody>
                  <a:tcPr anchor="ctr"/>
                </a:tc>
                <a:tc>
                  <a:txBody>
                    <a:bodyPr/>
                    <a:lstStyle/>
                    <a:p>
                      <a:pPr algn="ctr"/>
                      <a:r>
                        <a:rPr lang="en-GB" sz="1400" dirty="0" smtClean="0"/>
                        <a:t>North</a:t>
                      </a:r>
                      <a:endParaRPr lang="en-GB"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Coastal</a:t>
                      </a:r>
                    </a:p>
                  </a:txBody>
                  <a:tcPr anchor="ctr"/>
                </a:tc>
              </a:tr>
              <a:tr h="287627">
                <a:tc>
                  <a:txBody>
                    <a:bodyPr/>
                    <a:lstStyle/>
                    <a:p>
                      <a:r>
                        <a:rPr lang="en-GB" sz="1400" b="1" dirty="0" smtClean="0"/>
                        <a:t>Fowey</a:t>
                      </a:r>
                      <a:endParaRPr lang="en-GB"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South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Coastal</a:t>
                      </a:r>
                    </a:p>
                  </a:txBody>
                  <a:tcPr anchor="ctr"/>
                </a:tc>
                <a:tc>
                  <a:txBody>
                    <a:bodyPr/>
                    <a:lstStyle/>
                    <a:p>
                      <a:r>
                        <a:rPr lang="en-GB" sz="1400" b="1" dirty="0" smtClean="0"/>
                        <a:t>Padstow</a:t>
                      </a:r>
                      <a:endParaRPr lang="en-GB" sz="1400" b="1" dirty="0"/>
                    </a:p>
                  </a:txBody>
                  <a:tcPr anchor="ctr"/>
                </a:tc>
                <a:tc>
                  <a:txBody>
                    <a:bodyPr/>
                    <a:lstStyle/>
                    <a:p>
                      <a:pPr algn="ctr"/>
                      <a:r>
                        <a:rPr lang="en-GB" sz="1400" dirty="0" smtClean="0"/>
                        <a:t>North</a:t>
                      </a:r>
                      <a:endParaRPr lang="en-GB"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Coastal</a:t>
                      </a:r>
                    </a:p>
                  </a:txBody>
                  <a:tcPr anchor="ctr"/>
                </a:tc>
              </a:tr>
              <a:tr h="287627">
                <a:tc>
                  <a:txBody>
                    <a:bodyPr/>
                    <a:lstStyle/>
                    <a:p>
                      <a:r>
                        <a:rPr lang="en-GB" sz="1400" b="1" dirty="0" smtClean="0"/>
                        <a:t>Helston</a:t>
                      </a:r>
                      <a:endParaRPr lang="en-GB" sz="1400" b="1" dirty="0"/>
                    </a:p>
                  </a:txBody>
                  <a:tcPr anchor="ctr"/>
                </a:tc>
                <a:tc>
                  <a:txBody>
                    <a:bodyPr/>
                    <a:lstStyle/>
                    <a:p>
                      <a:pPr algn="ctr"/>
                      <a:r>
                        <a:rPr lang="en-GB" sz="1400" dirty="0" smtClean="0"/>
                        <a:t>West</a:t>
                      </a:r>
                      <a:endParaRPr lang="en-GB" sz="1400" dirty="0"/>
                    </a:p>
                  </a:txBody>
                  <a:tcPr anchor="ctr"/>
                </a:tc>
                <a:tc>
                  <a:txBody>
                    <a:bodyPr/>
                    <a:lstStyle/>
                    <a:p>
                      <a:pPr algn="ctr"/>
                      <a:r>
                        <a:rPr lang="en-GB" sz="1400" dirty="0" smtClean="0"/>
                        <a:t>Urban</a:t>
                      </a:r>
                      <a:endParaRPr lang="en-GB" sz="1400" dirty="0"/>
                    </a:p>
                  </a:txBody>
                  <a:tcPr anchor="ctr"/>
                </a:tc>
                <a:tc>
                  <a:txBody>
                    <a:bodyPr/>
                    <a:lstStyle/>
                    <a:p>
                      <a:r>
                        <a:rPr lang="en-GB" sz="1400" b="1" dirty="0" smtClean="0"/>
                        <a:t>Penzance</a:t>
                      </a:r>
                      <a:endParaRPr lang="en-GB" sz="1400" b="1" dirty="0"/>
                    </a:p>
                  </a:txBody>
                  <a:tcPr anchor="ctr"/>
                </a:tc>
                <a:tc>
                  <a:txBody>
                    <a:bodyPr/>
                    <a:lstStyle/>
                    <a:p>
                      <a:pPr algn="ctr"/>
                      <a:r>
                        <a:rPr lang="en-GB" sz="1400" dirty="0" smtClean="0"/>
                        <a:t>West</a:t>
                      </a:r>
                      <a:endParaRPr lang="en-GB"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Urban</a:t>
                      </a:r>
                    </a:p>
                  </a:txBody>
                  <a:tcPr anchor="ctr"/>
                </a:tc>
              </a:tr>
              <a:tr h="336520">
                <a:tc>
                  <a:txBody>
                    <a:bodyPr/>
                    <a:lstStyle/>
                    <a:p>
                      <a:r>
                        <a:rPr lang="en-GB" sz="1400" b="1" dirty="0" smtClean="0"/>
                        <a:t>Launceston</a:t>
                      </a:r>
                      <a:endParaRPr lang="en-GB"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Bodmin/Tamar Valley</a:t>
                      </a:r>
                      <a:endParaRPr lang="en-GB" sz="1400" dirty="0"/>
                    </a:p>
                  </a:txBody>
                  <a:tcPr anchor="ctr"/>
                </a:tc>
                <a:tc>
                  <a:txBody>
                    <a:bodyPr/>
                    <a:lstStyle/>
                    <a:p>
                      <a:pPr algn="ctr"/>
                      <a:r>
                        <a:rPr lang="en-GB" sz="1400" dirty="0" smtClean="0"/>
                        <a:t>Rural</a:t>
                      </a:r>
                      <a:endParaRPr lang="en-GB" sz="1400" dirty="0"/>
                    </a:p>
                  </a:txBody>
                  <a:tcPr anchor="ctr"/>
                </a:tc>
                <a:tc>
                  <a:txBody>
                    <a:bodyPr/>
                    <a:lstStyle/>
                    <a:p>
                      <a:r>
                        <a:rPr lang="en-GB" sz="1400" b="1" dirty="0" smtClean="0"/>
                        <a:t>Perranporth</a:t>
                      </a:r>
                      <a:endParaRPr lang="en-GB" sz="1400" b="1" dirty="0"/>
                    </a:p>
                  </a:txBody>
                  <a:tcPr anchor="ctr"/>
                </a:tc>
                <a:tc>
                  <a:txBody>
                    <a:bodyPr/>
                    <a:lstStyle/>
                    <a:p>
                      <a:pPr algn="ctr"/>
                      <a:r>
                        <a:rPr lang="en-GB" sz="1400" dirty="0" smtClean="0"/>
                        <a:t>North</a:t>
                      </a:r>
                      <a:endParaRPr lang="en-GB"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Coastal</a:t>
                      </a:r>
                    </a:p>
                  </a:txBody>
                  <a:tcPr anchor="ctr"/>
                </a:tc>
              </a:tr>
              <a:tr h="336520">
                <a:tc>
                  <a:txBody>
                    <a:bodyPr/>
                    <a:lstStyle/>
                    <a:p>
                      <a:r>
                        <a:rPr lang="en-GB" sz="1400" b="1" dirty="0" smtClean="0"/>
                        <a:t>Liskeard</a:t>
                      </a:r>
                      <a:endParaRPr lang="en-GB"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Bodmin/Tamar Valley</a:t>
                      </a:r>
                      <a:endParaRPr lang="en-GB" sz="1400" dirty="0"/>
                    </a:p>
                  </a:txBody>
                  <a:tcPr anchor="ctr"/>
                </a:tc>
                <a:tc>
                  <a:txBody>
                    <a:bodyPr/>
                    <a:lstStyle/>
                    <a:p>
                      <a:pPr algn="ctr"/>
                      <a:r>
                        <a:rPr lang="en-GB" sz="1400" dirty="0" smtClean="0"/>
                        <a:t>Rural</a:t>
                      </a:r>
                      <a:endParaRPr lang="en-GB" sz="1400" dirty="0"/>
                    </a:p>
                  </a:txBody>
                  <a:tcPr anchor="ctr"/>
                </a:tc>
                <a:tc>
                  <a:txBody>
                    <a:bodyPr/>
                    <a:lstStyle/>
                    <a:p>
                      <a:r>
                        <a:rPr lang="en-GB" sz="1400" b="1" dirty="0" smtClean="0"/>
                        <a:t>St Ives</a:t>
                      </a:r>
                      <a:endParaRPr lang="en-GB" sz="1400" b="1" dirty="0"/>
                    </a:p>
                  </a:txBody>
                  <a:tcPr anchor="ctr"/>
                </a:tc>
                <a:tc>
                  <a:txBody>
                    <a:bodyPr/>
                    <a:lstStyle/>
                    <a:p>
                      <a:pPr algn="ctr"/>
                      <a:r>
                        <a:rPr lang="en-GB" sz="1400" dirty="0" smtClean="0"/>
                        <a:t>West</a:t>
                      </a:r>
                      <a:endParaRPr lang="en-GB"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Coastal</a:t>
                      </a:r>
                    </a:p>
                  </a:txBody>
                  <a:tcPr anchor="ctr"/>
                </a:tc>
              </a:tr>
              <a:tr h="287627">
                <a:tc>
                  <a:txBody>
                    <a:bodyPr/>
                    <a:lstStyle/>
                    <a:p>
                      <a:r>
                        <a:rPr lang="en-GB" sz="1400" b="1" dirty="0" smtClean="0"/>
                        <a:t>The Lizard</a:t>
                      </a:r>
                      <a:endParaRPr lang="en-GB" sz="1400" b="1" dirty="0"/>
                    </a:p>
                  </a:txBody>
                  <a:tcPr anchor="ctr"/>
                </a:tc>
                <a:tc>
                  <a:txBody>
                    <a:bodyPr/>
                    <a:lstStyle/>
                    <a:p>
                      <a:pPr algn="ctr"/>
                      <a:r>
                        <a:rPr lang="en-GB" sz="1400" dirty="0" smtClean="0"/>
                        <a:t>West</a:t>
                      </a:r>
                      <a:endParaRPr lang="en-GB" sz="1400" dirty="0"/>
                    </a:p>
                  </a:txBody>
                  <a:tcPr anchor="ctr"/>
                </a:tc>
                <a:tc>
                  <a:txBody>
                    <a:bodyPr/>
                    <a:lstStyle/>
                    <a:p>
                      <a:pPr algn="ctr"/>
                      <a:r>
                        <a:rPr lang="en-GB" sz="1400" dirty="0" smtClean="0"/>
                        <a:t>Rural</a:t>
                      </a:r>
                      <a:endParaRPr lang="en-GB" sz="1400" dirty="0"/>
                    </a:p>
                  </a:txBody>
                  <a:tcPr anchor="ctr"/>
                </a:tc>
                <a:tc>
                  <a:txBody>
                    <a:bodyPr/>
                    <a:lstStyle/>
                    <a:p>
                      <a:r>
                        <a:rPr lang="en-GB" sz="1400" b="1" dirty="0" smtClean="0"/>
                        <a:t>Truro</a:t>
                      </a:r>
                      <a:endParaRPr lang="en-GB"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South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Urban</a:t>
                      </a:r>
                    </a:p>
                  </a:txBody>
                  <a:tcPr anchor="ctr"/>
                </a:tc>
              </a:tr>
              <a:tr h="287627">
                <a:tc>
                  <a:txBody>
                    <a:bodyPr/>
                    <a:lstStyle/>
                    <a:p>
                      <a:r>
                        <a:rPr lang="en-GB" sz="1400" b="1" dirty="0" smtClean="0"/>
                        <a:t>Looe</a:t>
                      </a:r>
                      <a:r>
                        <a:rPr lang="en-GB" sz="1400" b="1" baseline="0" dirty="0" smtClean="0"/>
                        <a:t> </a:t>
                      </a:r>
                      <a:endParaRPr lang="en-GB"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South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Coastal</a:t>
                      </a:r>
                    </a:p>
                  </a:txBody>
                  <a:tcPr anchor="ctr"/>
                </a:tc>
                <a:tc>
                  <a:txBody>
                    <a:bodyPr/>
                    <a:lstStyle/>
                    <a:p>
                      <a:r>
                        <a:rPr lang="en-GB" sz="1400" b="1" dirty="0" smtClean="0"/>
                        <a:t>Wadebridge</a:t>
                      </a:r>
                      <a:endParaRPr lang="en-GB" sz="1400" b="1" dirty="0"/>
                    </a:p>
                  </a:txBody>
                  <a:tcPr anchor="ctr"/>
                </a:tc>
                <a:tc>
                  <a:txBody>
                    <a:bodyPr/>
                    <a:lstStyle/>
                    <a:p>
                      <a:pPr algn="ctr"/>
                      <a:r>
                        <a:rPr lang="en-GB" sz="1400" dirty="0" smtClean="0"/>
                        <a:t>North</a:t>
                      </a:r>
                      <a:endParaRPr lang="en-GB" sz="1400" dirty="0"/>
                    </a:p>
                  </a:txBody>
                  <a:tcPr anchor="ctr"/>
                </a:tc>
                <a:tc>
                  <a:txBody>
                    <a:bodyPr/>
                    <a:lstStyle/>
                    <a:p>
                      <a:pPr algn="ctr"/>
                      <a:r>
                        <a:rPr lang="en-GB" sz="1400" dirty="0" smtClean="0"/>
                        <a:t>Rural</a:t>
                      </a:r>
                      <a:endParaRPr lang="en-GB" sz="1400" dirty="0"/>
                    </a:p>
                  </a:txBody>
                  <a:tcPr anchor="ctr"/>
                </a:tc>
              </a:tr>
            </a:tbl>
          </a:graphicData>
        </a:graphic>
      </p:graphicFrame>
    </p:spTree>
    <p:extLst>
      <p:ext uri="{BB962C8B-B14F-4D97-AF65-F5344CB8AC3E}">
        <p14:creationId xmlns:p14="http://schemas.microsoft.com/office/powerpoint/2010/main" val="25402678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21"/>
          <p:cNvGraphicFramePr>
            <a:graphicFrameLocks noGrp="1"/>
          </p:cNvGraphicFramePr>
          <p:nvPr>
            <p:extLst>
              <p:ext uri="{D42A27DB-BD31-4B8C-83A1-F6EECF244321}">
                <p14:modId xmlns:p14="http://schemas.microsoft.com/office/powerpoint/2010/main" val="653845722"/>
              </p:ext>
            </p:extLst>
          </p:nvPr>
        </p:nvGraphicFramePr>
        <p:xfrm>
          <a:off x="188453" y="2764057"/>
          <a:ext cx="8784000" cy="3648353"/>
        </p:xfrm>
        <a:graphic>
          <a:graphicData uri="http://schemas.openxmlformats.org/drawingml/2006/table">
            <a:tbl>
              <a:tblPr>
                <a:tableStyleId>{35758FB7-9AC5-4552-8A53-C91805E547FA}</a:tableStyleId>
              </a:tblPr>
              <a:tblGrid>
                <a:gridCol w="3564000"/>
                <a:gridCol w="504000"/>
                <a:gridCol w="648000"/>
                <a:gridCol w="2916000"/>
                <a:gridCol w="504000"/>
                <a:gridCol w="648000"/>
              </a:tblGrid>
              <a:tr h="26212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50" b="1" u="none" strike="noStrike" cap="none" normalizeH="0" baseline="0" dirty="0" smtClean="0">
                          <a:ln>
                            <a:noFill/>
                          </a:ln>
                          <a:effectLst/>
                          <a:latin typeface="+mn-lt"/>
                        </a:rPr>
                        <a:t>Satisfaction indicator</a:t>
                      </a:r>
                      <a:endParaRPr kumimoji="0" lang="en-US" sz="1050" b="1" i="0" u="none" strike="noStrike" cap="none" normalizeH="0" baseline="0" dirty="0" smtClean="0">
                        <a:ln>
                          <a:noFill/>
                        </a:ln>
                        <a:solidFill>
                          <a:schemeClr val="tx1"/>
                        </a:solidFill>
                        <a:effectLst/>
                        <a:latin typeface="+mn-lt"/>
                      </a:endParaRPr>
                    </a:p>
                  </a:txBody>
                  <a:tcPr marL="91437" marR="91437" marT="45727" marB="45727" anchor="ctr" horzOverflow="overflow"/>
                </a:tc>
                <a:tc>
                  <a:txBody>
                    <a:bodyPr/>
                    <a:lstStyle/>
                    <a:p>
                      <a:pPr algn="ctr"/>
                      <a:r>
                        <a:rPr lang="en-GB" sz="1050" b="1" dirty="0" smtClean="0">
                          <a:latin typeface="+mn-lt"/>
                        </a:rPr>
                        <a:t>Score</a:t>
                      </a:r>
                      <a:endParaRPr lang="en-GB" sz="1050" b="1" dirty="0">
                        <a:latin typeface="+mn-lt"/>
                      </a:endParaRPr>
                    </a:p>
                  </a:txBody>
                  <a:tcPr marL="91437" marR="91437" marT="45727" marB="45727" anchor="ctr" horzOverflow="overflow"/>
                </a:tc>
                <a:tc>
                  <a:txBody>
                    <a:bodyPr/>
                    <a:lstStyle/>
                    <a:p>
                      <a:pPr algn="ctr"/>
                      <a:r>
                        <a:rPr lang="en-GB" sz="1050" b="1" dirty="0" smtClean="0">
                          <a:latin typeface="+mn-lt"/>
                        </a:rPr>
                        <a:t>Ranking</a:t>
                      </a:r>
                      <a:endParaRPr lang="en-GB" sz="1050" b="1" dirty="0">
                        <a:latin typeface="+mn-lt"/>
                      </a:endParaRPr>
                    </a:p>
                  </a:txBody>
                  <a:tcPr marL="91437" marR="91437" marT="45727" marB="45727" anchor="ctr"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u="none" strike="noStrike" cap="none" normalizeH="0" baseline="0" dirty="0" smtClean="0">
                          <a:ln>
                            <a:noFill/>
                          </a:ln>
                          <a:effectLst/>
                          <a:latin typeface="+mn-lt"/>
                        </a:rPr>
                        <a:t>Satisfaction indicator</a:t>
                      </a:r>
                      <a:endParaRPr lang="en-GB" sz="1050" b="1" dirty="0">
                        <a:latin typeface="+mn-lt"/>
                      </a:endParaRPr>
                    </a:p>
                  </a:txBody>
                  <a:tcPr marL="91437" marR="91437" marT="45727" marB="45727" anchor="ctr" horzOverflow="overflow"/>
                </a:tc>
                <a:tc>
                  <a:txBody>
                    <a:bodyPr/>
                    <a:lstStyle/>
                    <a:p>
                      <a:pPr algn="ctr"/>
                      <a:r>
                        <a:rPr lang="en-GB" sz="1050" b="1" dirty="0" smtClean="0">
                          <a:latin typeface="+mn-lt"/>
                        </a:rPr>
                        <a:t>Score</a:t>
                      </a:r>
                      <a:endParaRPr lang="en-GB" sz="1050" b="1" dirty="0">
                        <a:latin typeface="+mn-lt"/>
                      </a:endParaRPr>
                    </a:p>
                  </a:txBody>
                  <a:tcPr marL="91437" marR="91437" marT="45727" marB="45727"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u="none" strike="noStrike" cap="none" normalizeH="0" baseline="0" dirty="0" smtClean="0">
                          <a:ln>
                            <a:noFill/>
                          </a:ln>
                          <a:effectLst/>
                          <a:latin typeface="+mn-lt"/>
                        </a:rPr>
                        <a:t>Ranking</a:t>
                      </a:r>
                      <a:endParaRPr kumimoji="0" lang="en-US" sz="1050" b="1" i="0" u="none" strike="noStrike" cap="none" normalizeH="0" baseline="0" dirty="0" smtClean="0">
                        <a:ln>
                          <a:noFill/>
                        </a:ln>
                        <a:solidFill>
                          <a:schemeClr val="tx1"/>
                        </a:solidFill>
                        <a:effectLst/>
                        <a:latin typeface="+mn-lt"/>
                      </a:endParaRPr>
                    </a:p>
                  </a:txBody>
                  <a:tcPr marL="91437" marR="91437" marT="45727" marB="45727" anchor="ctr" horzOverflow="overflow"/>
                </a:tc>
              </a:tr>
              <a:tr h="199190">
                <a:tc>
                  <a:txBody>
                    <a:bodyPr/>
                    <a:lstStyle/>
                    <a:p>
                      <a:pPr marL="90488" indent="0" algn="l" fontAlgn="b"/>
                      <a:r>
                        <a:rPr lang="en-GB" sz="1050" b="0" i="0" u="none" strike="noStrike" dirty="0">
                          <a:solidFill>
                            <a:srgbClr val="000000"/>
                          </a:solidFill>
                          <a:effectLst/>
                          <a:latin typeface="+mn-lt"/>
                        </a:rPr>
                        <a:t>Quality of the beaches</a:t>
                      </a:r>
                    </a:p>
                  </a:txBody>
                  <a:tcPr marL="9525" marR="9525" marT="9525" marB="0" anchor="ctr"/>
                </a:tc>
                <a:tc>
                  <a:txBody>
                    <a:bodyPr/>
                    <a:lstStyle/>
                    <a:p>
                      <a:pPr algn="ctr" fontAlgn="ctr"/>
                      <a:r>
                        <a:rPr lang="en-GB" sz="1050" b="1" i="0" u="none" strike="noStrike" dirty="0">
                          <a:solidFill>
                            <a:srgbClr val="000000"/>
                          </a:solidFill>
                          <a:effectLst/>
                          <a:latin typeface="+mn-lt"/>
                        </a:rPr>
                        <a:t>4.85</a:t>
                      </a:r>
                    </a:p>
                  </a:txBody>
                  <a:tcPr marL="9525" marR="9525" marT="9525" marB="0" anchor="ctr"/>
                </a:tc>
                <a:tc>
                  <a:txBody>
                    <a:bodyPr/>
                    <a:lstStyle/>
                    <a:p>
                      <a:pPr algn="ctr" fontAlgn="b"/>
                      <a:r>
                        <a:rPr lang="en-GB" sz="1050" u="none" strike="noStrike" dirty="0" smtClean="0">
                          <a:effectLst/>
                          <a:latin typeface="+mn-lt"/>
                        </a:rPr>
                        <a:t>1</a:t>
                      </a:r>
                      <a:endParaRPr lang="en-GB" sz="1050" b="1" i="0" u="none" strike="noStrike" dirty="0">
                        <a:solidFill>
                          <a:srgbClr val="000000"/>
                        </a:solidFill>
                        <a:effectLst/>
                        <a:latin typeface="+mn-lt"/>
                      </a:endParaRPr>
                    </a:p>
                  </a:txBody>
                  <a:tcPr marL="9525" marR="9525" marT="9525" marB="0" anchor="ctr"/>
                </a:tc>
                <a:tc>
                  <a:txBody>
                    <a:bodyPr/>
                    <a:lstStyle/>
                    <a:p>
                      <a:pPr marL="90488" indent="0" algn="l" fontAlgn="b"/>
                      <a:r>
                        <a:rPr lang="en-GB" sz="1050" b="0" i="0" u="none" strike="noStrike" dirty="0">
                          <a:solidFill>
                            <a:srgbClr val="000000"/>
                          </a:solidFill>
                          <a:effectLst/>
                          <a:latin typeface="+mn-lt"/>
                        </a:rPr>
                        <a:t>Display maps &amp; information boards</a:t>
                      </a:r>
                    </a:p>
                  </a:txBody>
                  <a:tcPr marL="9525" marR="9525" marT="9525" marB="0" anchor="ctr"/>
                </a:tc>
                <a:tc>
                  <a:txBody>
                    <a:bodyPr/>
                    <a:lstStyle/>
                    <a:p>
                      <a:pPr algn="ctr" fontAlgn="ctr"/>
                      <a:r>
                        <a:rPr lang="en-GB" sz="1050" b="1" i="0" u="none" strike="noStrike" dirty="0">
                          <a:solidFill>
                            <a:srgbClr val="000000"/>
                          </a:solidFill>
                          <a:effectLst/>
                          <a:latin typeface="+mn-lt"/>
                        </a:rPr>
                        <a:t>4.32</a:t>
                      </a:r>
                    </a:p>
                  </a:txBody>
                  <a:tcPr marL="9525" marR="9525" marT="9525" marB="0" anchor="ctr"/>
                </a:tc>
                <a:tc>
                  <a:txBody>
                    <a:bodyPr/>
                    <a:lstStyle/>
                    <a:p>
                      <a:pPr algn="ctr" fontAlgn="b"/>
                      <a:r>
                        <a:rPr lang="en-GB" sz="1050" u="none" strike="noStrike" dirty="0" smtClean="0">
                          <a:effectLst/>
                          <a:latin typeface="+mn-lt"/>
                        </a:rPr>
                        <a:t>18</a:t>
                      </a:r>
                      <a:endParaRPr lang="en-GB" sz="1050" b="1" i="0" u="none" strike="noStrike" dirty="0">
                        <a:solidFill>
                          <a:srgbClr val="000000"/>
                        </a:solidFill>
                        <a:effectLst/>
                        <a:latin typeface="+mn-lt"/>
                      </a:endParaRPr>
                    </a:p>
                  </a:txBody>
                  <a:tcPr marL="9525" marR="9525" marT="9525" marB="0" anchor="ctr"/>
                </a:tc>
              </a:tr>
              <a:tr h="199190">
                <a:tc>
                  <a:txBody>
                    <a:bodyPr/>
                    <a:lstStyle/>
                    <a:p>
                      <a:pPr marL="90488" indent="0" algn="l" fontAlgn="b"/>
                      <a:r>
                        <a:rPr lang="en-GB" sz="1050" b="0" i="0" u="none" strike="noStrike" dirty="0">
                          <a:solidFill>
                            <a:srgbClr val="000000"/>
                          </a:solidFill>
                          <a:effectLst/>
                          <a:latin typeface="+mn-lt"/>
                        </a:rPr>
                        <a:t>Cleanliness of the beaches</a:t>
                      </a:r>
                    </a:p>
                  </a:txBody>
                  <a:tcPr marL="9525" marR="9525" marT="9525" marB="0" anchor="ctr"/>
                </a:tc>
                <a:tc>
                  <a:txBody>
                    <a:bodyPr/>
                    <a:lstStyle/>
                    <a:p>
                      <a:pPr algn="ctr" fontAlgn="ctr"/>
                      <a:r>
                        <a:rPr lang="en-GB" sz="1050" b="1" i="0" u="none" strike="noStrike" dirty="0">
                          <a:solidFill>
                            <a:srgbClr val="000000"/>
                          </a:solidFill>
                          <a:effectLst/>
                          <a:latin typeface="+mn-lt"/>
                        </a:rPr>
                        <a:t>4.83</a:t>
                      </a:r>
                    </a:p>
                  </a:txBody>
                  <a:tcPr marL="9525" marR="9525" marT="9525" marB="0" anchor="ctr"/>
                </a:tc>
                <a:tc>
                  <a:txBody>
                    <a:bodyPr/>
                    <a:lstStyle/>
                    <a:p>
                      <a:pPr algn="ctr" fontAlgn="b"/>
                      <a:r>
                        <a:rPr lang="en-GB" sz="1050" u="none" strike="noStrike" dirty="0" smtClean="0">
                          <a:effectLst/>
                          <a:latin typeface="+mn-lt"/>
                        </a:rPr>
                        <a:t>2</a:t>
                      </a:r>
                      <a:endParaRPr lang="en-GB" sz="1050" b="1" i="0" u="none" strike="noStrike" dirty="0">
                        <a:solidFill>
                          <a:srgbClr val="000000"/>
                        </a:solidFill>
                        <a:effectLst/>
                        <a:latin typeface="+mn-lt"/>
                      </a:endParaRPr>
                    </a:p>
                  </a:txBody>
                  <a:tcPr marL="9525" marR="9525" marT="9525" marB="0" anchor="ctr"/>
                </a:tc>
                <a:tc>
                  <a:txBody>
                    <a:bodyPr/>
                    <a:lstStyle/>
                    <a:p>
                      <a:pPr marL="90488" indent="0" algn="l" fontAlgn="b"/>
                      <a:r>
                        <a:rPr lang="en-GB" sz="1050" b="0" i="0" u="none" strike="noStrike" dirty="0">
                          <a:solidFill>
                            <a:srgbClr val="000000"/>
                          </a:solidFill>
                          <a:effectLst/>
                          <a:latin typeface="+mn-lt"/>
                        </a:rPr>
                        <a:t>Places to visit/attractions - value for money</a:t>
                      </a:r>
                    </a:p>
                  </a:txBody>
                  <a:tcPr marL="9525" marR="9525" marT="9525" marB="0" anchor="ctr"/>
                </a:tc>
                <a:tc>
                  <a:txBody>
                    <a:bodyPr/>
                    <a:lstStyle/>
                    <a:p>
                      <a:pPr algn="ctr" fontAlgn="ctr"/>
                      <a:r>
                        <a:rPr lang="en-GB" sz="1050" b="1" i="0" u="none" strike="noStrike" dirty="0">
                          <a:solidFill>
                            <a:srgbClr val="000000"/>
                          </a:solidFill>
                          <a:effectLst/>
                          <a:latin typeface="+mn-lt"/>
                        </a:rPr>
                        <a:t>4.29</a:t>
                      </a:r>
                    </a:p>
                  </a:txBody>
                  <a:tcPr marL="9525" marR="9525" marT="9525" marB="0" anchor="ctr"/>
                </a:tc>
                <a:tc>
                  <a:txBody>
                    <a:bodyPr/>
                    <a:lstStyle/>
                    <a:p>
                      <a:pPr algn="ctr" fontAlgn="b"/>
                      <a:r>
                        <a:rPr lang="en-GB" sz="1050" u="none" strike="noStrike" dirty="0" smtClean="0">
                          <a:effectLst/>
                          <a:latin typeface="+mn-lt"/>
                        </a:rPr>
                        <a:t>19</a:t>
                      </a:r>
                      <a:endParaRPr lang="en-GB" sz="1050" b="1" i="0" u="none" strike="noStrike" dirty="0">
                        <a:solidFill>
                          <a:srgbClr val="000000"/>
                        </a:solidFill>
                        <a:effectLst/>
                        <a:latin typeface="+mn-lt"/>
                      </a:endParaRPr>
                    </a:p>
                  </a:txBody>
                  <a:tcPr marL="9525" marR="9525" marT="9525" marB="0" anchor="ctr"/>
                </a:tc>
              </a:tr>
              <a:tr h="199190">
                <a:tc>
                  <a:txBody>
                    <a:bodyPr/>
                    <a:lstStyle/>
                    <a:p>
                      <a:pPr marL="90488" indent="0" algn="l" fontAlgn="b"/>
                      <a:r>
                        <a:rPr lang="en-GB" sz="1050" b="0" i="0" u="none" strike="noStrike" dirty="0">
                          <a:solidFill>
                            <a:srgbClr val="000000"/>
                          </a:solidFill>
                          <a:effectLst/>
                          <a:latin typeface="+mn-lt"/>
                        </a:rPr>
                        <a:t>Overall enjoyment of your visit</a:t>
                      </a:r>
                    </a:p>
                  </a:txBody>
                  <a:tcPr marL="9525" marR="9525" marT="9525" marB="0" anchor="ctr"/>
                </a:tc>
                <a:tc>
                  <a:txBody>
                    <a:bodyPr/>
                    <a:lstStyle/>
                    <a:p>
                      <a:pPr algn="ctr" fontAlgn="ctr"/>
                      <a:r>
                        <a:rPr lang="en-GB" sz="1050" b="1" i="0" u="none" strike="noStrike" dirty="0">
                          <a:solidFill>
                            <a:srgbClr val="000000"/>
                          </a:solidFill>
                          <a:effectLst/>
                          <a:latin typeface="+mn-lt"/>
                        </a:rPr>
                        <a:t>4.82</a:t>
                      </a:r>
                    </a:p>
                  </a:txBody>
                  <a:tcPr marL="9525" marR="9525" marT="9525" marB="0" anchor="ctr"/>
                </a:tc>
                <a:tc>
                  <a:txBody>
                    <a:bodyPr/>
                    <a:lstStyle/>
                    <a:p>
                      <a:pPr algn="ctr" fontAlgn="b"/>
                      <a:r>
                        <a:rPr lang="en-GB" sz="1050" u="none" strike="noStrike" dirty="0" smtClean="0">
                          <a:effectLst/>
                          <a:latin typeface="+mn-lt"/>
                        </a:rPr>
                        <a:t>3</a:t>
                      </a:r>
                      <a:endParaRPr lang="en-GB" sz="1050" b="1" i="0" u="none" strike="noStrike" dirty="0">
                        <a:solidFill>
                          <a:srgbClr val="000000"/>
                        </a:solidFill>
                        <a:effectLst/>
                        <a:latin typeface="+mn-lt"/>
                      </a:endParaRPr>
                    </a:p>
                  </a:txBody>
                  <a:tcPr marL="9525" marR="9525" marT="9525" marB="0" anchor="ctr"/>
                </a:tc>
                <a:tc>
                  <a:txBody>
                    <a:bodyPr/>
                    <a:lstStyle/>
                    <a:p>
                      <a:pPr marL="90488" indent="0" algn="l" fontAlgn="b"/>
                      <a:r>
                        <a:rPr lang="en-GB" sz="1050" b="0" i="0" u="none" strike="noStrike" dirty="0">
                          <a:solidFill>
                            <a:srgbClr val="000000"/>
                          </a:solidFill>
                          <a:effectLst/>
                          <a:latin typeface="+mn-lt"/>
                        </a:rPr>
                        <a:t>Theatre/galleries/museums - value for money</a:t>
                      </a:r>
                    </a:p>
                  </a:txBody>
                  <a:tcPr marL="9525" marR="9525" marT="9525" marB="0" anchor="ctr"/>
                </a:tc>
                <a:tc>
                  <a:txBody>
                    <a:bodyPr/>
                    <a:lstStyle/>
                    <a:p>
                      <a:pPr algn="ctr" fontAlgn="ctr"/>
                      <a:r>
                        <a:rPr lang="en-GB" sz="1050" b="1" i="0" u="none" strike="noStrike" dirty="0">
                          <a:solidFill>
                            <a:srgbClr val="000000"/>
                          </a:solidFill>
                          <a:effectLst/>
                          <a:latin typeface="+mn-lt"/>
                        </a:rPr>
                        <a:t>4.29</a:t>
                      </a:r>
                    </a:p>
                  </a:txBody>
                  <a:tcPr marL="9525" marR="9525" marT="9525" marB="0" anchor="ctr"/>
                </a:tc>
                <a:tc>
                  <a:txBody>
                    <a:bodyPr/>
                    <a:lstStyle/>
                    <a:p>
                      <a:pPr algn="ctr" fontAlgn="b"/>
                      <a:r>
                        <a:rPr lang="en-GB" sz="1050" u="none" strike="noStrike" dirty="0" smtClean="0">
                          <a:effectLst/>
                          <a:latin typeface="+mn-lt"/>
                        </a:rPr>
                        <a:t>20</a:t>
                      </a:r>
                      <a:endParaRPr lang="en-GB" sz="1050" b="1" i="0" u="none" strike="noStrike" dirty="0">
                        <a:solidFill>
                          <a:srgbClr val="000000"/>
                        </a:solidFill>
                        <a:effectLst/>
                        <a:latin typeface="+mn-lt"/>
                      </a:endParaRPr>
                    </a:p>
                  </a:txBody>
                  <a:tcPr marL="9525" marR="9525" marT="9525" marB="0" anchor="ctr"/>
                </a:tc>
              </a:tr>
              <a:tr h="199190">
                <a:tc>
                  <a:txBody>
                    <a:bodyPr/>
                    <a:lstStyle/>
                    <a:p>
                      <a:pPr marL="90488" indent="0" algn="l" fontAlgn="b"/>
                      <a:r>
                        <a:rPr lang="en-GB" sz="1050" b="0" i="0" u="none" strike="noStrike" dirty="0">
                          <a:solidFill>
                            <a:srgbClr val="000000"/>
                          </a:solidFill>
                          <a:effectLst/>
                          <a:latin typeface="+mn-lt"/>
                        </a:rPr>
                        <a:t>Overall impression of Cornwall in terms of general atmosphere</a:t>
                      </a:r>
                    </a:p>
                  </a:txBody>
                  <a:tcPr marL="9525" marR="9525" marT="9525" marB="0" anchor="ctr"/>
                </a:tc>
                <a:tc>
                  <a:txBody>
                    <a:bodyPr/>
                    <a:lstStyle/>
                    <a:p>
                      <a:pPr algn="ctr" fontAlgn="ctr"/>
                      <a:r>
                        <a:rPr lang="en-GB" sz="1050" b="1" i="0" u="none" strike="noStrike" dirty="0">
                          <a:solidFill>
                            <a:srgbClr val="000000"/>
                          </a:solidFill>
                          <a:effectLst/>
                          <a:latin typeface="+mn-lt"/>
                        </a:rPr>
                        <a:t>4.81</a:t>
                      </a:r>
                    </a:p>
                  </a:txBody>
                  <a:tcPr marL="9525" marR="9525" marT="9525" marB="0" anchor="ctr"/>
                </a:tc>
                <a:tc>
                  <a:txBody>
                    <a:bodyPr/>
                    <a:lstStyle/>
                    <a:p>
                      <a:pPr algn="ctr" fontAlgn="b"/>
                      <a:r>
                        <a:rPr lang="en-GB" sz="1050" u="none" strike="noStrike" dirty="0" smtClean="0">
                          <a:effectLst/>
                          <a:latin typeface="+mn-lt"/>
                        </a:rPr>
                        <a:t>4</a:t>
                      </a:r>
                      <a:endParaRPr lang="en-GB" sz="1050" b="1" i="0" u="none" strike="noStrike" dirty="0">
                        <a:solidFill>
                          <a:srgbClr val="000000"/>
                        </a:solidFill>
                        <a:effectLst/>
                        <a:latin typeface="+mn-lt"/>
                      </a:endParaRPr>
                    </a:p>
                  </a:txBody>
                  <a:tcPr marL="9525" marR="9525" marT="9525" marB="0" anchor="ctr"/>
                </a:tc>
                <a:tc>
                  <a:txBody>
                    <a:bodyPr/>
                    <a:lstStyle/>
                    <a:p>
                      <a:pPr marL="90488" indent="0" algn="l" fontAlgn="b"/>
                      <a:r>
                        <a:rPr lang="en-GB" sz="1050" b="0" i="0" u="none" strike="noStrike" dirty="0">
                          <a:solidFill>
                            <a:srgbClr val="000000"/>
                          </a:solidFill>
                          <a:effectLst/>
                          <a:latin typeface="+mn-lt"/>
                        </a:rPr>
                        <a:t>Shopping - quality of service</a:t>
                      </a:r>
                    </a:p>
                  </a:txBody>
                  <a:tcPr marL="9525" marR="9525" marT="9525" marB="0" anchor="ctr"/>
                </a:tc>
                <a:tc>
                  <a:txBody>
                    <a:bodyPr/>
                    <a:lstStyle/>
                    <a:p>
                      <a:pPr algn="ctr" fontAlgn="ctr"/>
                      <a:r>
                        <a:rPr lang="en-GB" sz="1050" b="1" i="0" u="none" strike="noStrike" dirty="0">
                          <a:solidFill>
                            <a:srgbClr val="000000"/>
                          </a:solidFill>
                          <a:effectLst/>
                          <a:latin typeface="+mn-lt"/>
                        </a:rPr>
                        <a:t>4.28</a:t>
                      </a:r>
                    </a:p>
                  </a:txBody>
                  <a:tcPr marL="9525" marR="9525" marT="9525" marB="0" anchor="ctr"/>
                </a:tc>
                <a:tc>
                  <a:txBody>
                    <a:bodyPr/>
                    <a:lstStyle/>
                    <a:p>
                      <a:pPr algn="ctr" fontAlgn="b"/>
                      <a:r>
                        <a:rPr lang="en-GB" sz="1050" u="none" strike="noStrike" dirty="0" smtClean="0">
                          <a:effectLst/>
                          <a:latin typeface="+mn-lt"/>
                        </a:rPr>
                        <a:t>21</a:t>
                      </a:r>
                      <a:endParaRPr lang="en-GB" sz="1050" b="1" i="0" u="none" strike="noStrike" dirty="0">
                        <a:solidFill>
                          <a:srgbClr val="000000"/>
                        </a:solidFill>
                        <a:effectLst/>
                        <a:latin typeface="+mn-lt"/>
                      </a:endParaRPr>
                    </a:p>
                  </a:txBody>
                  <a:tcPr marL="9525" marR="9525" marT="9525" marB="0" anchor="ctr"/>
                </a:tc>
              </a:tr>
              <a:tr h="199190">
                <a:tc>
                  <a:txBody>
                    <a:bodyPr/>
                    <a:lstStyle/>
                    <a:p>
                      <a:pPr marL="90488" indent="0" algn="l" fontAlgn="b"/>
                      <a:r>
                        <a:rPr lang="en-GB" sz="1050" b="0" i="0" u="none" strike="noStrike" dirty="0">
                          <a:solidFill>
                            <a:srgbClr val="000000"/>
                          </a:solidFill>
                          <a:effectLst/>
                          <a:latin typeface="+mn-lt"/>
                        </a:rPr>
                        <a:t>Overall impression of Cornwall in terms of feeling of welcome</a:t>
                      </a:r>
                    </a:p>
                  </a:txBody>
                  <a:tcPr marL="9525" marR="9525" marT="9525" marB="0" anchor="ctr"/>
                </a:tc>
                <a:tc>
                  <a:txBody>
                    <a:bodyPr/>
                    <a:lstStyle/>
                    <a:p>
                      <a:pPr algn="ctr" fontAlgn="ctr"/>
                      <a:r>
                        <a:rPr lang="en-GB" sz="1050" b="1" i="0" u="none" strike="noStrike" dirty="0">
                          <a:solidFill>
                            <a:srgbClr val="000000"/>
                          </a:solidFill>
                          <a:effectLst/>
                          <a:latin typeface="+mn-lt"/>
                        </a:rPr>
                        <a:t>4.80</a:t>
                      </a:r>
                    </a:p>
                  </a:txBody>
                  <a:tcPr marL="9525" marR="9525" marT="9525" marB="0" anchor="ctr"/>
                </a:tc>
                <a:tc>
                  <a:txBody>
                    <a:bodyPr/>
                    <a:lstStyle/>
                    <a:p>
                      <a:pPr algn="ctr" fontAlgn="b"/>
                      <a:r>
                        <a:rPr lang="en-GB" sz="1050" u="none" strike="noStrike" dirty="0" smtClean="0">
                          <a:effectLst/>
                          <a:latin typeface="+mn-lt"/>
                        </a:rPr>
                        <a:t>5</a:t>
                      </a:r>
                      <a:endParaRPr lang="en-GB" sz="1050" b="1" i="0" u="none" strike="noStrike" dirty="0">
                        <a:solidFill>
                          <a:srgbClr val="000000"/>
                        </a:solidFill>
                        <a:effectLst/>
                        <a:latin typeface="+mn-lt"/>
                      </a:endParaRPr>
                    </a:p>
                  </a:txBody>
                  <a:tcPr marL="9525" marR="9525" marT="9525" marB="0" anchor="ctr"/>
                </a:tc>
                <a:tc>
                  <a:txBody>
                    <a:bodyPr/>
                    <a:lstStyle/>
                    <a:p>
                      <a:pPr marL="90488" indent="0" algn="l" fontAlgn="b"/>
                      <a:r>
                        <a:rPr lang="en-GB" sz="1050" b="0" i="0" u="none" strike="noStrike" dirty="0">
                          <a:solidFill>
                            <a:srgbClr val="000000"/>
                          </a:solidFill>
                          <a:effectLst/>
                          <a:latin typeface="+mn-lt"/>
                        </a:rPr>
                        <a:t>Public transport - quality of service</a:t>
                      </a:r>
                    </a:p>
                  </a:txBody>
                  <a:tcPr marL="9525" marR="9525" marT="9525" marB="0" anchor="ctr"/>
                </a:tc>
                <a:tc>
                  <a:txBody>
                    <a:bodyPr/>
                    <a:lstStyle/>
                    <a:p>
                      <a:pPr algn="ctr" fontAlgn="ctr"/>
                      <a:r>
                        <a:rPr lang="en-GB" sz="1050" b="1" i="0" u="none" strike="noStrike" dirty="0">
                          <a:solidFill>
                            <a:srgbClr val="000000"/>
                          </a:solidFill>
                          <a:effectLst/>
                          <a:latin typeface="+mn-lt"/>
                        </a:rPr>
                        <a:t>4.27</a:t>
                      </a:r>
                    </a:p>
                  </a:txBody>
                  <a:tcPr marL="9525" marR="9525" marT="9525" marB="0" anchor="ctr"/>
                </a:tc>
                <a:tc>
                  <a:txBody>
                    <a:bodyPr/>
                    <a:lstStyle/>
                    <a:p>
                      <a:pPr algn="ctr" fontAlgn="b"/>
                      <a:r>
                        <a:rPr lang="en-GB" sz="1050" u="none" strike="noStrike" dirty="0" smtClean="0">
                          <a:effectLst/>
                          <a:latin typeface="+mn-lt"/>
                        </a:rPr>
                        <a:t>22</a:t>
                      </a:r>
                      <a:endParaRPr lang="en-GB" sz="1050" b="1" i="0" u="none" strike="noStrike" dirty="0">
                        <a:solidFill>
                          <a:srgbClr val="000000"/>
                        </a:solidFill>
                        <a:effectLst/>
                        <a:latin typeface="+mn-lt"/>
                      </a:endParaRPr>
                    </a:p>
                  </a:txBody>
                  <a:tcPr marL="9525" marR="9525" marT="9525" marB="0" anchor="ctr"/>
                </a:tc>
              </a:tr>
              <a:tr h="199190">
                <a:tc>
                  <a:txBody>
                    <a:bodyPr/>
                    <a:lstStyle/>
                    <a:p>
                      <a:pPr marL="90488" indent="0" algn="l" fontAlgn="b"/>
                      <a:r>
                        <a:rPr lang="en-GB" sz="1050" b="0" i="0" u="none" strike="noStrike" dirty="0">
                          <a:solidFill>
                            <a:srgbClr val="000000"/>
                          </a:solidFill>
                          <a:effectLst/>
                          <a:latin typeface="+mn-lt"/>
                        </a:rPr>
                        <a:t>Enjoyment of using the South West Coast Path</a:t>
                      </a:r>
                    </a:p>
                  </a:txBody>
                  <a:tcPr marL="9525" marR="9525" marT="9525" marB="0" anchor="ctr"/>
                </a:tc>
                <a:tc>
                  <a:txBody>
                    <a:bodyPr/>
                    <a:lstStyle/>
                    <a:p>
                      <a:pPr algn="ctr" fontAlgn="ctr"/>
                      <a:r>
                        <a:rPr lang="en-GB" sz="1050" b="1" i="0" u="none" strike="noStrike" dirty="0">
                          <a:solidFill>
                            <a:srgbClr val="000000"/>
                          </a:solidFill>
                          <a:effectLst/>
                          <a:latin typeface="+mn-lt"/>
                        </a:rPr>
                        <a:t>4.77</a:t>
                      </a:r>
                    </a:p>
                  </a:txBody>
                  <a:tcPr marL="9525" marR="9525" marT="9525" marB="0" anchor="ctr"/>
                </a:tc>
                <a:tc>
                  <a:txBody>
                    <a:bodyPr/>
                    <a:lstStyle/>
                    <a:p>
                      <a:pPr algn="ctr" fontAlgn="b"/>
                      <a:r>
                        <a:rPr lang="en-GB" sz="1050" u="none" strike="noStrike" dirty="0" smtClean="0">
                          <a:effectLst/>
                          <a:latin typeface="+mn-lt"/>
                        </a:rPr>
                        <a:t>6</a:t>
                      </a:r>
                      <a:endParaRPr lang="en-GB" sz="1050" b="1" i="0" u="none" strike="noStrike" dirty="0">
                        <a:solidFill>
                          <a:srgbClr val="000000"/>
                        </a:solidFill>
                        <a:effectLst/>
                        <a:latin typeface="+mn-lt"/>
                      </a:endParaRPr>
                    </a:p>
                  </a:txBody>
                  <a:tcPr marL="9525" marR="9525" marT="9525" marB="0" anchor="ctr"/>
                </a:tc>
                <a:tc>
                  <a:txBody>
                    <a:bodyPr/>
                    <a:lstStyle/>
                    <a:p>
                      <a:pPr marL="90488" indent="0" algn="l" fontAlgn="b"/>
                      <a:r>
                        <a:rPr lang="en-GB" sz="1050" b="0" i="0" u="none" strike="noStrike" dirty="0">
                          <a:solidFill>
                            <a:srgbClr val="000000"/>
                          </a:solidFill>
                          <a:effectLst/>
                          <a:latin typeface="+mn-lt"/>
                        </a:rPr>
                        <a:t>Theatre/galleries/museums </a:t>
                      </a:r>
                      <a:r>
                        <a:rPr lang="en-GB" sz="1050" b="0" i="0" u="none" strike="noStrike" dirty="0" smtClean="0">
                          <a:solidFill>
                            <a:srgbClr val="000000"/>
                          </a:solidFill>
                          <a:effectLst/>
                          <a:latin typeface="+mn-lt"/>
                        </a:rPr>
                        <a:t>– </a:t>
                      </a:r>
                      <a:r>
                        <a:rPr lang="en-GB" sz="1050" b="0" i="0" u="none" strike="noStrike" dirty="0">
                          <a:solidFill>
                            <a:srgbClr val="000000"/>
                          </a:solidFill>
                          <a:effectLst/>
                          <a:latin typeface="+mn-lt"/>
                        </a:rPr>
                        <a:t>range</a:t>
                      </a:r>
                    </a:p>
                  </a:txBody>
                  <a:tcPr marL="9525" marR="9525" marT="9525" marB="0" anchor="ctr"/>
                </a:tc>
                <a:tc>
                  <a:txBody>
                    <a:bodyPr/>
                    <a:lstStyle/>
                    <a:p>
                      <a:pPr algn="ctr" fontAlgn="ctr"/>
                      <a:r>
                        <a:rPr lang="en-GB" sz="1050" b="1" i="0" u="none" strike="noStrike" dirty="0">
                          <a:solidFill>
                            <a:srgbClr val="000000"/>
                          </a:solidFill>
                          <a:effectLst/>
                          <a:latin typeface="+mn-lt"/>
                        </a:rPr>
                        <a:t>4.26</a:t>
                      </a:r>
                    </a:p>
                  </a:txBody>
                  <a:tcPr marL="9525" marR="9525" marT="9525" marB="0" anchor="ctr"/>
                </a:tc>
                <a:tc>
                  <a:txBody>
                    <a:bodyPr/>
                    <a:lstStyle/>
                    <a:p>
                      <a:pPr algn="ctr" fontAlgn="b"/>
                      <a:r>
                        <a:rPr lang="en-GB" sz="1050" u="none" strike="noStrike" dirty="0" smtClean="0">
                          <a:effectLst/>
                          <a:latin typeface="+mn-lt"/>
                        </a:rPr>
                        <a:t>23</a:t>
                      </a:r>
                      <a:endParaRPr lang="en-GB" sz="1050" b="1" i="0" u="none" strike="noStrike" dirty="0">
                        <a:solidFill>
                          <a:srgbClr val="000000"/>
                        </a:solidFill>
                        <a:effectLst/>
                        <a:latin typeface="+mn-lt"/>
                      </a:endParaRPr>
                    </a:p>
                  </a:txBody>
                  <a:tcPr marL="9525" marR="9525" marT="9525" marB="0" anchor="ctr"/>
                </a:tc>
              </a:tr>
              <a:tr h="199190">
                <a:tc>
                  <a:txBody>
                    <a:bodyPr/>
                    <a:lstStyle/>
                    <a:p>
                      <a:pPr marL="90488" indent="0" algn="l" fontAlgn="b"/>
                      <a:r>
                        <a:rPr lang="en-GB" sz="1050" b="0" i="0" u="none" strike="noStrike" dirty="0" smtClean="0">
                          <a:solidFill>
                            <a:srgbClr val="000000"/>
                          </a:solidFill>
                          <a:effectLst/>
                          <a:latin typeface="+mn-lt"/>
                        </a:rPr>
                        <a:t>Accommodation quality </a:t>
                      </a:r>
                      <a:r>
                        <a:rPr lang="en-GB" sz="1050" b="0" i="0" u="none" strike="noStrike" dirty="0">
                          <a:solidFill>
                            <a:srgbClr val="000000"/>
                          </a:solidFill>
                          <a:effectLst/>
                          <a:latin typeface="+mn-lt"/>
                        </a:rPr>
                        <a:t>of service</a:t>
                      </a:r>
                    </a:p>
                  </a:txBody>
                  <a:tcPr marL="9525" marR="9525" marT="9525" marB="0" anchor="ctr"/>
                </a:tc>
                <a:tc>
                  <a:txBody>
                    <a:bodyPr/>
                    <a:lstStyle/>
                    <a:p>
                      <a:pPr algn="ctr" fontAlgn="ctr"/>
                      <a:r>
                        <a:rPr lang="en-GB" sz="1050" b="1" i="0" u="none" strike="noStrike" dirty="0">
                          <a:solidFill>
                            <a:srgbClr val="000000"/>
                          </a:solidFill>
                          <a:effectLst/>
                          <a:latin typeface="+mn-lt"/>
                        </a:rPr>
                        <a:t>4.63</a:t>
                      </a:r>
                    </a:p>
                  </a:txBody>
                  <a:tcPr marL="9525" marR="9525" marT="9525" marB="0" anchor="ctr"/>
                </a:tc>
                <a:tc>
                  <a:txBody>
                    <a:bodyPr/>
                    <a:lstStyle/>
                    <a:p>
                      <a:pPr algn="ctr" fontAlgn="b"/>
                      <a:r>
                        <a:rPr lang="en-GB" sz="1050" u="none" strike="noStrike" dirty="0" smtClean="0">
                          <a:effectLst/>
                          <a:latin typeface="+mn-lt"/>
                        </a:rPr>
                        <a:t>7</a:t>
                      </a:r>
                      <a:endParaRPr lang="en-GB" sz="1050" b="1" i="0" u="none" strike="noStrike" dirty="0">
                        <a:solidFill>
                          <a:srgbClr val="000000"/>
                        </a:solidFill>
                        <a:effectLst/>
                        <a:latin typeface="+mn-lt"/>
                      </a:endParaRPr>
                    </a:p>
                  </a:txBody>
                  <a:tcPr marL="9525" marR="9525" marT="9525" marB="0" anchor="ctr"/>
                </a:tc>
                <a:tc>
                  <a:txBody>
                    <a:bodyPr/>
                    <a:lstStyle/>
                    <a:p>
                      <a:pPr marL="90488" indent="0" algn="l" fontAlgn="b"/>
                      <a:r>
                        <a:rPr lang="en-GB" sz="1050" b="0" i="0" u="none" strike="noStrike" dirty="0">
                          <a:solidFill>
                            <a:srgbClr val="000000"/>
                          </a:solidFill>
                          <a:effectLst/>
                          <a:latin typeface="+mn-lt"/>
                        </a:rPr>
                        <a:t>Public transport - value for money</a:t>
                      </a:r>
                    </a:p>
                  </a:txBody>
                  <a:tcPr marL="9525" marR="9525" marT="9525" marB="0" anchor="ctr"/>
                </a:tc>
                <a:tc>
                  <a:txBody>
                    <a:bodyPr/>
                    <a:lstStyle/>
                    <a:p>
                      <a:pPr algn="ctr" fontAlgn="ctr"/>
                      <a:r>
                        <a:rPr lang="en-GB" sz="1050" b="1" i="0" u="none" strike="noStrike" dirty="0">
                          <a:solidFill>
                            <a:srgbClr val="000000"/>
                          </a:solidFill>
                          <a:effectLst/>
                          <a:latin typeface="+mn-lt"/>
                        </a:rPr>
                        <a:t>4.25</a:t>
                      </a:r>
                    </a:p>
                  </a:txBody>
                  <a:tcPr marL="9525" marR="9525" marT="9525" marB="0" anchor="ctr"/>
                </a:tc>
                <a:tc>
                  <a:txBody>
                    <a:bodyPr/>
                    <a:lstStyle/>
                    <a:p>
                      <a:pPr algn="ctr" fontAlgn="b"/>
                      <a:r>
                        <a:rPr lang="en-GB" sz="1050" u="none" strike="noStrike" dirty="0" smtClean="0">
                          <a:effectLst/>
                          <a:latin typeface="+mn-lt"/>
                        </a:rPr>
                        <a:t>23</a:t>
                      </a:r>
                      <a:endParaRPr lang="en-GB" sz="1050" b="1" i="0" u="none" strike="noStrike" dirty="0">
                        <a:solidFill>
                          <a:srgbClr val="000000"/>
                        </a:solidFill>
                        <a:effectLst/>
                        <a:latin typeface="+mn-lt"/>
                      </a:endParaRPr>
                    </a:p>
                  </a:txBody>
                  <a:tcPr marL="9525" marR="9525" marT="9525" marB="0" anchor="ctr"/>
                </a:tc>
              </a:tr>
              <a:tr h="199190">
                <a:tc>
                  <a:txBody>
                    <a:bodyPr/>
                    <a:lstStyle/>
                    <a:p>
                      <a:pPr marL="90488" indent="0" algn="l" fontAlgn="b"/>
                      <a:r>
                        <a:rPr lang="en-GB" sz="1050" b="0" i="0" u="none" strike="noStrike" dirty="0">
                          <a:solidFill>
                            <a:srgbClr val="000000"/>
                          </a:solidFill>
                          <a:effectLst/>
                          <a:latin typeface="+mn-lt"/>
                        </a:rPr>
                        <a:t>Upkeep of the parks &amp; open spaces</a:t>
                      </a:r>
                    </a:p>
                  </a:txBody>
                  <a:tcPr marL="9525" marR="9525" marT="9525" marB="0" anchor="ctr"/>
                </a:tc>
                <a:tc>
                  <a:txBody>
                    <a:bodyPr/>
                    <a:lstStyle/>
                    <a:p>
                      <a:pPr algn="ctr" fontAlgn="ctr"/>
                      <a:r>
                        <a:rPr lang="en-GB" sz="1050" b="1" i="0" u="none" strike="noStrike" dirty="0">
                          <a:solidFill>
                            <a:srgbClr val="000000"/>
                          </a:solidFill>
                          <a:effectLst/>
                          <a:latin typeface="+mn-lt"/>
                        </a:rPr>
                        <a:t>4.60</a:t>
                      </a:r>
                    </a:p>
                  </a:txBody>
                  <a:tcPr marL="9525" marR="9525" marT="9525" marB="0" anchor="ctr"/>
                </a:tc>
                <a:tc>
                  <a:txBody>
                    <a:bodyPr/>
                    <a:lstStyle/>
                    <a:p>
                      <a:pPr algn="ctr" fontAlgn="b"/>
                      <a:r>
                        <a:rPr lang="en-GB" sz="1050" u="none" strike="noStrike" dirty="0" smtClean="0">
                          <a:effectLst/>
                          <a:latin typeface="+mn-lt"/>
                        </a:rPr>
                        <a:t>8</a:t>
                      </a:r>
                      <a:endParaRPr lang="en-GB" sz="1050" b="1" i="0" u="none" strike="noStrike" dirty="0">
                        <a:solidFill>
                          <a:srgbClr val="000000"/>
                        </a:solidFill>
                        <a:effectLst/>
                        <a:latin typeface="+mn-lt"/>
                      </a:endParaRPr>
                    </a:p>
                  </a:txBody>
                  <a:tcPr marL="9525" marR="9525" marT="9525" marB="0" anchor="ctr"/>
                </a:tc>
                <a:tc>
                  <a:txBody>
                    <a:bodyPr/>
                    <a:lstStyle/>
                    <a:p>
                      <a:pPr marL="90488" indent="0" algn="l" fontAlgn="b"/>
                      <a:r>
                        <a:rPr lang="en-GB" sz="1050" b="0" i="0" u="none" strike="noStrike" dirty="0">
                          <a:solidFill>
                            <a:srgbClr val="000000"/>
                          </a:solidFill>
                          <a:effectLst/>
                          <a:latin typeface="+mn-lt"/>
                        </a:rPr>
                        <a:t>Places to eat &amp; drink - value for money</a:t>
                      </a:r>
                    </a:p>
                  </a:txBody>
                  <a:tcPr marL="9525" marR="9525" marT="9525" marB="0" anchor="ctr"/>
                </a:tc>
                <a:tc>
                  <a:txBody>
                    <a:bodyPr/>
                    <a:lstStyle/>
                    <a:p>
                      <a:pPr algn="ctr" fontAlgn="ctr"/>
                      <a:r>
                        <a:rPr lang="en-GB" sz="1050" b="1" i="0" u="none" strike="noStrike" dirty="0">
                          <a:solidFill>
                            <a:srgbClr val="000000"/>
                          </a:solidFill>
                          <a:effectLst/>
                          <a:latin typeface="+mn-lt"/>
                        </a:rPr>
                        <a:t>4.19</a:t>
                      </a:r>
                    </a:p>
                  </a:txBody>
                  <a:tcPr marL="9525" marR="9525" marT="9525" marB="0" anchor="ctr"/>
                </a:tc>
                <a:tc>
                  <a:txBody>
                    <a:bodyPr/>
                    <a:lstStyle/>
                    <a:p>
                      <a:pPr algn="ctr" fontAlgn="b"/>
                      <a:r>
                        <a:rPr lang="en-GB" sz="1050" u="none" strike="noStrike" dirty="0" smtClean="0">
                          <a:effectLst/>
                          <a:latin typeface="+mn-lt"/>
                        </a:rPr>
                        <a:t>25</a:t>
                      </a:r>
                      <a:endParaRPr lang="en-GB" sz="1050" b="1" i="0" u="none" strike="noStrike" dirty="0">
                        <a:solidFill>
                          <a:srgbClr val="000000"/>
                        </a:solidFill>
                        <a:effectLst/>
                        <a:latin typeface="+mn-lt"/>
                      </a:endParaRPr>
                    </a:p>
                  </a:txBody>
                  <a:tcPr marL="9525" marR="9525" marT="9525" marB="0" anchor="ctr"/>
                </a:tc>
              </a:tr>
              <a:tr h="199190">
                <a:tc>
                  <a:txBody>
                    <a:bodyPr/>
                    <a:lstStyle/>
                    <a:p>
                      <a:pPr marL="90488" indent="0" algn="l" fontAlgn="b"/>
                      <a:r>
                        <a:rPr lang="en-GB" sz="1050" b="0" i="0" u="none" strike="noStrike" dirty="0">
                          <a:solidFill>
                            <a:srgbClr val="000000"/>
                          </a:solidFill>
                          <a:effectLst/>
                          <a:latin typeface="+mn-lt"/>
                        </a:rPr>
                        <a:t>Places to visit/attractions </a:t>
                      </a:r>
                      <a:r>
                        <a:rPr lang="en-GB" sz="1050" b="0" i="0" u="none" strike="noStrike" dirty="0" smtClean="0">
                          <a:solidFill>
                            <a:srgbClr val="000000"/>
                          </a:solidFill>
                          <a:effectLst/>
                          <a:latin typeface="+mn-lt"/>
                        </a:rPr>
                        <a:t>– </a:t>
                      </a:r>
                      <a:r>
                        <a:rPr lang="en-GB" sz="1050" b="0" i="0" u="none" strike="noStrike" dirty="0">
                          <a:solidFill>
                            <a:srgbClr val="000000"/>
                          </a:solidFill>
                          <a:effectLst/>
                          <a:latin typeface="+mn-lt"/>
                        </a:rPr>
                        <a:t>range</a:t>
                      </a:r>
                    </a:p>
                  </a:txBody>
                  <a:tcPr marL="9525" marR="9525" marT="9525" marB="0" anchor="ctr"/>
                </a:tc>
                <a:tc>
                  <a:txBody>
                    <a:bodyPr/>
                    <a:lstStyle/>
                    <a:p>
                      <a:pPr algn="ctr" fontAlgn="ctr"/>
                      <a:r>
                        <a:rPr lang="en-GB" sz="1050" b="1" i="0" u="none" strike="noStrike" dirty="0">
                          <a:solidFill>
                            <a:srgbClr val="000000"/>
                          </a:solidFill>
                          <a:effectLst/>
                          <a:latin typeface="+mn-lt"/>
                        </a:rPr>
                        <a:t>4.58</a:t>
                      </a:r>
                    </a:p>
                  </a:txBody>
                  <a:tcPr marL="9525" marR="9525" marT="9525" marB="0" anchor="ctr"/>
                </a:tc>
                <a:tc>
                  <a:txBody>
                    <a:bodyPr/>
                    <a:lstStyle/>
                    <a:p>
                      <a:pPr algn="ctr" fontAlgn="b"/>
                      <a:r>
                        <a:rPr lang="en-GB" sz="1050" u="none" strike="noStrike" dirty="0" smtClean="0">
                          <a:effectLst/>
                          <a:latin typeface="+mn-lt"/>
                        </a:rPr>
                        <a:t>9</a:t>
                      </a:r>
                      <a:endParaRPr lang="en-GB" sz="1050" b="1" i="0" u="none" strike="noStrike" dirty="0">
                        <a:solidFill>
                          <a:srgbClr val="000000"/>
                        </a:solidFill>
                        <a:effectLst/>
                        <a:latin typeface="+mn-lt"/>
                      </a:endParaRPr>
                    </a:p>
                  </a:txBody>
                  <a:tcPr marL="9525" marR="9525" marT="9525" marB="0" anchor="ctr"/>
                </a:tc>
                <a:tc>
                  <a:txBody>
                    <a:bodyPr/>
                    <a:lstStyle/>
                    <a:p>
                      <a:pPr marL="90488" indent="0" algn="l" fontAlgn="b"/>
                      <a:r>
                        <a:rPr lang="en-GB" sz="1050" b="0" i="0" u="none" strike="noStrike" dirty="0">
                          <a:solidFill>
                            <a:srgbClr val="000000"/>
                          </a:solidFill>
                          <a:effectLst/>
                          <a:latin typeface="+mn-lt"/>
                        </a:rPr>
                        <a:t>Shopping </a:t>
                      </a:r>
                      <a:r>
                        <a:rPr lang="en-GB" sz="1050" b="0" i="0" u="none" strike="noStrike" dirty="0" smtClean="0">
                          <a:solidFill>
                            <a:srgbClr val="000000"/>
                          </a:solidFill>
                          <a:effectLst/>
                          <a:latin typeface="+mn-lt"/>
                        </a:rPr>
                        <a:t>– </a:t>
                      </a:r>
                      <a:r>
                        <a:rPr lang="en-GB" sz="1050" b="0" i="0" u="none" strike="noStrike" dirty="0">
                          <a:solidFill>
                            <a:srgbClr val="000000"/>
                          </a:solidFill>
                          <a:effectLst/>
                          <a:latin typeface="+mn-lt"/>
                        </a:rPr>
                        <a:t>range</a:t>
                      </a:r>
                    </a:p>
                  </a:txBody>
                  <a:tcPr marL="9525" marR="9525" marT="9525" marB="0" anchor="ctr"/>
                </a:tc>
                <a:tc>
                  <a:txBody>
                    <a:bodyPr/>
                    <a:lstStyle/>
                    <a:p>
                      <a:pPr algn="ctr" fontAlgn="ctr"/>
                      <a:r>
                        <a:rPr lang="en-GB" sz="1050" b="1" i="0" u="none" strike="noStrike" dirty="0">
                          <a:solidFill>
                            <a:srgbClr val="000000"/>
                          </a:solidFill>
                          <a:effectLst/>
                          <a:latin typeface="+mn-lt"/>
                        </a:rPr>
                        <a:t>4.15</a:t>
                      </a:r>
                    </a:p>
                  </a:txBody>
                  <a:tcPr marL="9525" marR="9525" marT="9525" marB="0" anchor="ctr"/>
                </a:tc>
                <a:tc>
                  <a:txBody>
                    <a:bodyPr/>
                    <a:lstStyle/>
                    <a:p>
                      <a:pPr algn="ctr" fontAlgn="b"/>
                      <a:r>
                        <a:rPr lang="en-GB" sz="1050" u="none" strike="noStrike" dirty="0" smtClean="0">
                          <a:effectLst/>
                          <a:latin typeface="+mn-lt"/>
                        </a:rPr>
                        <a:t>26</a:t>
                      </a:r>
                      <a:endParaRPr lang="en-GB" sz="1050" b="1" i="0" u="none" strike="noStrike" dirty="0">
                        <a:solidFill>
                          <a:srgbClr val="000000"/>
                        </a:solidFill>
                        <a:effectLst/>
                        <a:latin typeface="+mn-lt"/>
                      </a:endParaRPr>
                    </a:p>
                  </a:txBody>
                  <a:tcPr marL="9525" marR="9525" marT="9525" marB="0" anchor="ctr"/>
                </a:tc>
              </a:tr>
              <a:tr h="199190">
                <a:tc>
                  <a:txBody>
                    <a:bodyPr/>
                    <a:lstStyle/>
                    <a:p>
                      <a:pPr marL="90488" indent="0" algn="l" fontAlgn="b"/>
                      <a:r>
                        <a:rPr lang="en-GB" sz="1050" b="0" i="0" u="none" strike="noStrike" dirty="0" smtClean="0">
                          <a:solidFill>
                            <a:srgbClr val="000000"/>
                          </a:solidFill>
                          <a:effectLst/>
                          <a:latin typeface="+mn-lt"/>
                        </a:rPr>
                        <a:t>Accommodation </a:t>
                      </a:r>
                      <a:r>
                        <a:rPr lang="en-GB" sz="1050" b="0" i="0" u="none" strike="noStrike" dirty="0">
                          <a:solidFill>
                            <a:srgbClr val="000000"/>
                          </a:solidFill>
                          <a:effectLst/>
                          <a:latin typeface="+mn-lt"/>
                        </a:rPr>
                        <a:t>value for money</a:t>
                      </a:r>
                    </a:p>
                  </a:txBody>
                  <a:tcPr marL="9525" marR="9525" marT="9525" marB="0" anchor="ctr"/>
                </a:tc>
                <a:tc>
                  <a:txBody>
                    <a:bodyPr/>
                    <a:lstStyle/>
                    <a:p>
                      <a:pPr algn="ctr" fontAlgn="ctr"/>
                      <a:r>
                        <a:rPr lang="en-GB" sz="1050" b="1" i="0" u="none" strike="noStrike" dirty="0">
                          <a:solidFill>
                            <a:srgbClr val="000000"/>
                          </a:solidFill>
                          <a:effectLst/>
                          <a:latin typeface="+mn-lt"/>
                        </a:rPr>
                        <a:t>4.56</a:t>
                      </a:r>
                    </a:p>
                  </a:txBody>
                  <a:tcPr marL="9525" marR="9525" marT="9525" marB="0" anchor="ctr"/>
                </a:tc>
                <a:tc>
                  <a:txBody>
                    <a:bodyPr/>
                    <a:lstStyle/>
                    <a:p>
                      <a:pPr algn="ctr" fontAlgn="b"/>
                      <a:r>
                        <a:rPr lang="en-GB" sz="1050" u="none" strike="noStrike" dirty="0" smtClean="0">
                          <a:effectLst/>
                          <a:latin typeface="+mn-lt"/>
                        </a:rPr>
                        <a:t>10</a:t>
                      </a:r>
                      <a:endParaRPr lang="en-GB" sz="1050" b="1" i="0" u="none" strike="noStrike" dirty="0">
                        <a:solidFill>
                          <a:srgbClr val="000000"/>
                        </a:solidFill>
                        <a:effectLst/>
                        <a:latin typeface="+mn-lt"/>
                      </a:endParaRPr>
                    </a:p>
                  </a:txBody>
                  <a:tcPr marL="9525" marR="9525" marT="9525" marB="0" anchor="ctr"/>
                </a:tc>
                <a:tc>
                  <a:txBody>
                    <a:bodyPr/>
                    <a:lstStyle/>
                    <a:p>
                      <a:pPr marL="90488" indent="0" algn="l" fontAlgn="b"/>
                      <a:r>
                        <a:rPr lang="en-GB" sz="1050" b="0" i="0" u="none" strike="noStrike" dirty="0">
                          <a:solidFill>
                            <a:srgbClr val="000000"/>
                          </a:solidFill>
                          <a:effectLst/>
                          <a:latin typeface="+mn-lt"/>
                        </a:rPr>
                        <a:t>Nightlife/evening entertainment - quality of service</a:t>
                      </a:r>
                    </a:p>
                  </a:txBody>
                  <a:tcPr marL="9525" marR="9525" marT="9525" marB="0" anchor="ctr"/>
                </a:tc>
                <a:tc>
                  <a:txBody>
                    <a:bodyPr/>
                    <a:lstStyle/>
                    <a:p>
                      <a:pPr algn="ctr" fontAlgn="ctr"/>
                      <a:r>
                        <a:rPr lang="en-GB" sz="1050" b="1" i="0" u="none" strike="noStrike" dirty="0">
                          <a:solidFill>
                            <a:srgbClr val="000000"/>
                          </a:solidFill>
                          <a:effectLst/>
                          <a:latin typeface="+mn-lt"/>
                        </a:rPr>
                        <a:t>4.05</a:t>
                      </a:r>
                    </a:p>
                  </a:txBody>
                  <a:tcPr marL="9525" marR="9525" marT="9525" marB="0" anchor="ctr"/>
                </a:tc>
                <a:tc>
                  <a:txBody>
                    <a:bodyPr/>
                    <a:lstStyle/>
                    <a:p>
                      <a:pPr algn="ctr" fontAlgn="b"/>
                      <a:r>
                        <a:rPr lang="en-GB" sz="1050" u="none" strike="noStrike" dirty="0" smtClean="0">
                          <a:effectLst/>
                          <a:latin typeface="+mn-lt"/>
                        </a:rPr>
                        <a:t>27</a:t>
                      </a:r>
                      <a:endParaRPr lang="en-GB" sz="1050" b="1" i="0" u="none" strike="noStrike" dirty="0">
                        <a:solidFill>
                          <a:srgbClr val="000000"/>
                        </a:solidFill>
                        <a:effectLst/>
                        <a:latin typeface="+mn-lt"/>
                      </a:endParaRPr>
                    </a:p>
                  </a:txBody>
                  <a:tcPr marL="9525" marR="9525" marT="9525" marB="0" anchor="ctr"/>
                </a:tc>
              </a:tr>
              <a:tr h="199190">
                <a:tc>
                  <a:txBody>
                    <a:bodyPr/>
                    <a:lstStyle/>
                    <a:p>
                      <a:pPr marL="90488" indent="0" algn="l" fontAlgn="b"/>
                      <a:r>
                        <a:rPr lang="en-GB" sz="1050" b="0" i="0" u="none" strike="noStrike" dirty="0">
                          <a:solidFill>
                            <a:srgbClr val="000000"/>
                          </a:solidFill>
                          <a:effectLst/>
                          <a:latin typeface="+mn-lt"/>
                        </a:rPr>
                        <a:t>Places to visit/attractions - quality of service</a:t>
                      </a:r>
                    </a:p>
                  </a:txBody>
                  <a:tcPr marL="9525" marR="9525" marT="9525" marB="0" anchor="ctr"/>
                </a:tc>
                <a:tc>
                  <a:txBody>
                    <a:bodyPr/>
                    <a:lstStyle/>
                    <a:p>
                      <a:pPr algn="ctr" fontAlgn="ctr"/>
                      <a:r>
                        <a:rPr lang="en-GB" sz="1050" b="1" i="0" u="none" strike="noStrike" dirty="0">
                          <a:solidFill>
                            <a:srgbClr val="000000"/>
                          </a:solidFill>
                          <a:effectLst/>
                          <a:latin typeface="+mn-lt"/>
                        </a:rPr>
                        <a:t>4.55</a:t>
                      </a:r>
                    </a:p>
                  </a:txBody>
                  <a:tcPr marL="9525" marR="9525" marT="9525" marB="0" anchor="ctr"/>
                </a:tc>
                <a:tc>
                  <a:txBody>
                    <a:bodyPr/>
                    <a:lstStyle/>
                    <a:p>
                      <a:pPr algn="ctr" fontAlgn="b"/>
                      <a:r>
                        <a:rPr lang="en-GB" sz="1050" u="none" strike="noStrike" dirty="0" smtClean="0">
                          <a:effectLst/>
                          <a:latin typeface="+mn-lt"/>
                        </a:rPr>
                        <a:t>10</a:t>
                      </a:r>
                      <a:endParaRPr lang="en-GB" sz="1050" b="1" i="0" u="none" strike="noStrike" dirty="0">
                        <a:solidFill>
                          <a:srgbClr val="000000"/>
                        </a:solidFill>
                        <a:effectLst/>
                        <a:latin typeface="+mn-lt"/>
                      </a:endParaRPr>
                    </a:p>
                  </a:txBody>
                  <a:tcPr marL="9525" marR="9525" marT="9525" marB="0" anchor="ctr"/>
                </a:tc>
                <a:tc>
                  <a:txBody>
                    <a:bodyPr/>
                    <a:lstStyle/>
                    <a:p>
                      <a:pPr marL="90488" indent="0" algn="l" fontAlgn="b"/>
                      <a:r>
                        <a:rPr lang="en-GB" sz="1050" b="0" i="0" u="none" strike="noStrike" dirty="0">
                          <a:solidFill>
                            <a:srgbClr val="000000"/>
                          </a:solidFill>
                          <a:effectLst/>
                          <a:latin typeface="+mn-lt"/>
                        </a:rPr>
                        <a:t>Nightlife/evening entertainment - value for money</a:t>
                      </a:r>
                    </a:p>
                  </a:txBody>
                  <a:tcPr marL="9525" marR="9525" marT="9525" marB="0" anchor="ctr"/>
                </a:tc>
                <a:tc>
                  <a:txBody>
                    <a:bodyPr/>
                    <a:lstStyle/>
                    <a:p>
                      <a:pPr algn="ctr" fontAlgn="ctr"/>
                      <a:r>
                        <a:rPr lang="en-GB" sz="1050" b="1" i="0" u="none" strike="noStrike" dirty="0">
                          <a:solidFill>
                            <a:srgbClr val="000000"/>
                          </a:solidFill>
                          <a:effectLst/>
                          <a:latin typeface="+mn-lt"/>
                        </a:rPr>
                        <a:t>4.05</a:t>
                      </a:r>
                    </a:p>
                  </a:txBody>
                  <a:tcPr marL="9525" marR="9525" marT="9525" marB="0" anchor="ctr"/>
                </a:tc>
                <a:tc>
                  <a:txBody>
                    <a:bodyPr/>
                    <a:lstStyle/>
                    <a:p>
                      <a:pPr algn="ctr" fontAlgn="b"/>
                      <a:r>
                        <a:rPr lang="en-GB" sz="1050" u="none" strike="noStrike" dirty="0" smtClean="0">
                          <a:effectLst/>
                          <a:latin typeface="+mn-lt"/>
                        </a:rPr>
                        <a:t>27</a:t>
                      </a:r>
                      <a:endParaRPr lang="en-GB" sz="1050" b="1" i="0" u="none" strike="noStrike" dirty="0">
                        <a:solidFill>
                          <a:srgbClr val="000000"/>
                        </a:solidFill>
                        <a:effectLst/>
                        <a:latin typeface="+mn-lt"/>
                      </a:endParaRPr>
                    </a:p>
                  </a:txBody>
                  <a:tcPr marL="9525" marR="9525" marT="9525" marB="0" anchor="ctr"/>
                </a:tc>
              </a:tr>
              <a:tr h="199190">
                <a:tc>
                  <a:txBody>
                    <a:bodyPr/>
                    <a:lstStyle/>
                    <a:p>
                      <a:pPr marL="90488" indent="0" algn="l" fontAlgn="b"/>
                      <a:r>
                        <a:rPr lang="en-GB" sz="1050" b="0" i="0" u="none" strike="noStrike" dirty="0">
                          <a:solidFill>
                            <a:srgbClr val="000000"/>
                          </a:solidFill>
                          <a:effectLst/>
                          <a:latin typeface="+mn-lt"/>
                        </a:rPr>
                        <a:t>Places to eat &amp; drink </a:t>
                      </a:r>
                      <a:r>
                        <a:rPr lang="en-GB" sz="1050" b="0" i="0" u="none" strike="noStrike" dirty="0" smtClean="0">
                          <a:solidFill>
                            <a:srgbClr val="000000"/>
                          </a:solidFill>
                          <a:effectLst/>
                          <a:latin typeface="+mn-lt"/>
                        </a:rPr>
                        <a:t>– </a:t>
                      </a:r>
                      <a:r>
                        <a:rPr lang="en-GB" sz="1050" b="0" i="0" u="none" strike="noStrike" dirty="0">
                          <a:solidFill>
                            <a:srgbClr val="000000"/>
                          </a:solidFill>
                          <a:effectLst/>
                          <a:latin typeface="+mn-lt"/>
                        </a:rPr>
                        <a:t>range</a:t>
                      </a:r>
                    </a:p>
                  </a:txBody>
                  <a:tcPr marL="9525" marR="9525" marT="9525" marB="0" anchor="ctr"/>
                </a:tc>
                <a:tc>
                  <a:txBody>
                    <a:bodyPr/>
                    <a:lstStyle/>
                    <a:p>
                      <a:pPr algn="ctr" fontAlgn="ctr"/>
                      <a:r>
                        <a:rPr lang="en-GB" sz="1050" b="1" i="0" u="none" strike="noStrike" dirty="0">
                          <a:solidFill>
                            <a:srgbClr val="000000"/>
                          </a:solidFill>
                          <a:effectLst/>
                          <a:latin typeface="+mn-lt"/>
                        </a:rPr>
                        <a:t>4.54</a:t>
                      </a:r>
                    </a:p>
                  </a:txBody>
                  <a:tcPr marL="9525" marR="9525" marT="9525" marB="0" anchor="ctr"/>
                </a:tc>
                <a:tc>
                  <a:txBody>
                    <a:bodyPr/>
                    <a:lstStyle/>
                    <a:p>
                      <a:pPr algn="ctr" fontAlgn="b"/>
                      <a:r>
                        <a:rPr lang="en-GB" sz="1050" u="none" strike="noStrike" dirty="0" smtClean="0">
                          <a:effectLst/>
                          <a:latin typeface="+mn-lt"/>
                        </a:rPr>
                        <a:t>12</a:t>
                      </a:r>
                      <a:endParaRPr lang="en-GB" sz="1050" b="1" i="0" u="none" strike="noStrike" dirty="0">
                        <a:solidFill>
                          <a:srgbClr val="000000"/>
                        </a:solidFill>
                        <a:effectLst/>
                        <a:latin typeface="+mn-lt"/>
                      </a:endParaRPr>
                    </a:p>
                  </a:txBody>
                  <a:tcPr marL="9525" marR="9525" marT="9525" marB="0" anchor="ctr"/>
                </a:tc>
                <a:tc>
                  <a:txBody>
                    <a:bodyPr/>
                    <a:lstStyle/>
                    <a:p>
                      <a:pPr marL="90488" indent="0" algn="l" fontAlgn="b"/>
                      <a:r>
                        <a:rPr lang="en-GB" sz="1050" b="0" i="0" u="none" strike="noStrike" dirty="0">
                          <a:solidFill>
                            <a:srgbClr val="000000"/>
                          </a:solidFill>
                          <a:effectLst/>
                          <a:latin typeface="+mn-lt"/>
                        </a:rPr>
                        <a:t>Shopping - value for money</a:t>
                      </a:r>
                    </a:p>
                  </a:txBody>
                  <a:tcPr marL="9525" marR="9525" marT="9525" marB="0" anchor="ctr"/>
                </a:tc>
                <a:tc>
                  <a:txBody>
                    <a:bodyPr/>
                    <a:lstStyle/>
                    <a:p>
                      <a:pPr algn="ctr" fontAlgn="ctr"/>
                      <a:r>
                        <a:rPr lang="en-GB" sz="1050" b="1" i="0" u="none" strike="noStrike" dirty="0">
                          <a:solidFill>
                            <a:srgbClr val="000000"/>
                          </a:solidFill>
                          <a:effectLst/>
                          <a:latin typeface="+mn-lt"/>
                        </a:rPr>
                        <a:t>4.04</a:t>
                      </a:r>
                    </a:p>
                  </a:txBody>
                  <a:tcPr marL="9525" marR="9525" marT="9525" marB="0" anchor="ctr"/>
                </a:tc>
                <a:tc>
                  <a:txBody>
                    <a:bodyPr/>
                    <a:lstStyle/>
                    <a:p>
                      <a:pPr algn="ctr" fontAlgn="b"/>
                      <a:r>
                        <a:rPr lang="en-GB" sz="1050" u="none" strike="noStrike" dirty="0" smtClean="0">
                          <a:effectLst/>
                          <a:latin typeface="+mn-lt"/>
                        </a:rPr>
                        <a:t>29</a:t>
                      </a:r>
                      <a:endParaRPr lang="en-GB" sz="1050" b="1" i="0" u="none" strike="noStrike" dirty="0">
                        <a:solidFill>
                          <a:srgbClr val="000000"/>
                        </a:solidFill>
                        <a:effectLst/>
                        <a:latin typeface="+mn-lt"/>
                      </a:endParaRPr>
                    </a:p>
                  </a:txBody>
                  <a:tcPr marL="9525" marR="9525" marT="9525" marB="0" anchor="ctr"/>
                </a:tc>
              </a:tr>
              <a:tr h="199190">
                <a:tc>
                  <a:txBody>
                    <a:bodyPr/>
                    <a:lstStyle/>
                    <a:p>
                      <a:pPr marL="90488" indent="0" algn="l" fontAlgn="b"/>
                      <a:r>
                        <a:rPr lang="en-GB" sz="1050" b="0" i="0" u="none" strike="noStrike" dirty="0">
                          <a:solidFill>
                            <a:srgbClr val="000000"/>
                          </a:solidFill>
                          <a:effectLst/>
                          <a:latin typeface="+mn-lt"/>
                        </a:rPr>
                        <a:t>Places to eat &amp; drink - quality of service </a:t>
                      </a:r>
                    </a:p>
                  </a:txBody>
                  <a:tcPr marL="9525" marR="9525" marT="9525" marB="0" anchor="ctr"/>
                </a:tc>
                <a:tc>
                  <a:txBody>
                    <a:bodyPr/>
                    <a:lstStyle/>
                    <a:p>
                      <a:pPr algn="ctr" fontAlgn="ctr"/>
                      <a:r>
                        <a:rPr lang="en-GB" sz="1050" b="1" i="0" u="none" strike="noStrike" dirty="0">
                          <a:solidFill>
                            <a:srgbClr val="000000"/>
                          </a:solidFill>
                          <a:effectLst/>
                          <a:latin typeface="+mn-lt"/>
                        </a:rPr>
                        <a:t>4.52</a:t>
                      </a:r>
                    </a:p>
                  </a:txBody>
                  <a:tcPr marL="9525" marR="9525" marT="9525" marB="0" anchor="ctr"/>
                </a:tc>
                <a:tc>
                  <a:txBody>
                    <a:bodyPr/>
                    <a:lstStyle/>
                    <a:p>
                      <a:pPr algn="ctr" fontAlgn="b"/>
                      <a:r>
                        <a:rPr lang="en-GB" sz="1050" u="none" strike="noStrike" dirty="0" smtClean="0">
                          <a:effectLst/>
                          <a:latin typeface="+mn-lt"/>
                        </a:rPr>
                        <a:t>13</a:t>
                      </a:r>
                      <a:endParaRPr lang="en-GB" sz="1050" b="1" i="0" u="none" strike="noStrike" dirty="0">
                        <a:solidFill>
                          <a:srgbClr val="000000"/>
                        </a:solidFill>
                        <a:effectLst/>
                        <a:latin typeface="+mn-lt"/>
                      </a:endParaRPr>
                    </a:p>
                  </a:txBody>
                  <a:tcPr marL="9525" marR="9525" marT="9525" marB="0" anchor="ctr"/>
                </a:tc>
                <a:tc>
                  <a:txBody>
                    <a:bodyPr/>
                    <a:lstStyle/>
                    <a:p>
                      <a:pPr marL="90488" indent="0" algn="l" fontAlgn="b"/>
                      <a:r>
                        <a:rPr lang="en-GB" sz="1050" b="0" i="0" u="none" strike="noStrike" dirty="0">
                          <a:solidFill>
                            <a:srgbClr val="000000"/>
                          </a:solidFill>
                          <a:effectLst/>
                          <a:latin typeface="+mn-lt"/>
                        </a:rPr>
                        <a:t>Parking - quality of service</a:t>
                      </a:r>
                    </a:p>
                  </a:txBody>
                  <a:tcPr marL="9525" marR="9525" marT="9525" marB="0" anchor="ctr"/>
                </a:tc>
                <a:tc>
                  <a:txBody>
                    <a:bodyPr/>
                    <a:lstStyle/>
                    <a:p>
                      <a:pPr algn="ctr" fontAlgn="ctr"/>
                      <a:r>
                        <a:rPr lang="en-GB" sz="1050" b="1" i="0" u="none" strike="noStrike" dirty="0">
                          <a:solidFill>
                            <a:srgbClr val="000000"/>
                          </a:solidFill>
                          <a:effectLst/>
                          <a:latin typeface="+mn-lt"/>
                        </a:rPr>
                        <a:t>3.96</a:t>
                      </a:r>
                    </a:p>
                  </a:txBody>
                  <a:tcPr marL="9525" marR="9525" marT="9525" marB="0" anchor="ctr"/>
                </a:tc>
                <a:tc>
                  <a:txBody>
                    <a:bodyPr/>
                    <a:lstStyle/>
                    <a:p>
                      <a:pPr algn="ctr" fontAlgn="b"/>
                      <a:r>
                        <a:rPr lang="en-GB" sz="1050" u="none" strike="noStrike" dirty="0" smtClean="0">
                          <a:effectLst/>
                          <a:latin typeface="+mn-lt"/>
                        </a:rPr>
                        <a:t>30</a:t>
                      </a:r>
                      <a:endParaRPr lang="en-GB" sz="1050" b="1" i="0" u="none" strike="noStrike" dirty="0">
                        <a:solidFill>
                          <a:srgbClr val="000000"/>
                        </a:solidFill>
                        <a:effectLst/>
                        <a:latin typeface="+mn-lt"/>
                      </a:endParaRPr>
                    </a:p>
                  </a:txBody>
                  <a:tcPr marL="9525" marR="9525" marT="9525" marB="0" anchor="ctr"/>
                </a:tc>
              </a:tr>
              <a:tr h="199190">
                <a:tc>
                  <a:txBody>
                    <a:bodyPr/>
                    <a:lstStyle/>
                    <a:p>
                      <a:pPr marL="90488" indent="0" algn="l" fontAlgn="b"/>
                      <a:r>
                        <a:rPr lang="en-GB" sz="1050" b="0" i="0" u="none" strike="noStrike" dirty="0">
                          <a:solidFill>
                            <a:srgbClr val="000000"/>
                          </a:solidFill>
                          <a:effectLst/>
                          <a:latin typeface="+mn-lt"/>
                        </a:rPr>
                        <a:t>Cleanliness of the streets</a:t>
                      </a:r>
                    </a:p>
                  </a:txBody>
                  <a:tcPr marL="9525" marR="9525" marT="9525" marB="0" anchor="ctr"/>
                </a:tc>
                <a:tc>
                  <a:txBody>
                    <a:bodyPr/>
                    <a:lstStyle/>
                    <a:p>
                      <a:pPr algn="ctr" fontAlgn="ctr"/>
                      <a:r>
                        <a:rPr lang="en-GB" sz="1050" b="1" i="0" u="none" strike="noStrike" dirty="0">
                          <a:solidFill>
                            <a:srgbClr val="000000"/>
                          </a:solidFill>
                          <a:effectLst/>
                          <a:latin typeface="+mn-lt"/>
                        </a:rPr>
                        <a:t>4.47</a:t>
                      </a:r>
                    </a:p>
                  </a:txBody>
                  <a:tcPr marL="9525" marR="9525" marT="9525" marB="0" anchor="ctr"/>
                </a:tc>
                <a:tc>
                  <a:txBody>
                    <a:bodyPr/>
                    <a:lstStyle/>
                    <a:p>
                      <a:pPr algn="ctr" fontAlgn="b"/>
                      <a:r>
                        <a:rPr lang="en-GB" sz="1050" u="none" strike="noStrike" dirty="0" smtClean="0">
                          <a:effectLst/>
                          <a:latin typeface="+mn-lt"/>
                        </a:rPr>
                        <a:t>14</a:t>
                      </a:r>
                      <a:endParaRPr lang="en-GB" sz="1050" b="1" i="0" u="none" strike="noStrike" dirty="0">
                        <a:solidFill>
                          <a:srgbClr val="000000"/>
                        </a:solidFill>
                        <a:effectLst/>
                        <a:latin typeface="+mn-lt"/>
                      </a:endParaRPr>
                    </a:p>
                  </a:txBody>
                  <a:tcPr marL="9525" marR="9525" marT="9525" marB="0" anchor="ctr"/>
                </a:tc>
                <a:tc>
                  <a:txBody>
                    <a:bodyPr/>
                    <a:lstStyle/>
                    <a:p>
                      <a:pPr marL="90488" indent="0" algn="l" fontAlgn="b"/>
                      <a:r>
                        <a:rPr lang="en-GB" sz="1050" b="0" i="0" u="none" strike="noStrike" dirty="0">
                          <a:solidFill>
                            <a:srgbClr val="000000"/>
                          </a:solidFill>
                          <a:effectLst/>
                          <a:latin typeface="+mn-lt"/>
                        </a:rPr>
                        <a:t>Nightlife/evening entertainment </a:t>
                      </a:r>
                      <a:r>
                        <a:rPr lang="en-GB" sz="1050" b="0" i="0" u="none" strike="noStrike" dirty="0" smtClean="0">
                          <a:solidFill>
                            <a:srgbClr val="000000"/>
                          </a:solidFill>
                          <a:effectLst/>
                          <a:latin typeface="+mn-lt"/>
                        </a:rPr>
                        <a:t>– </a:t>
                      </a:r>
                      <a:r>
                        <a:rPr lang="en-GB" sz="1050" b="0" i="0" u="none" strike="noStrike" dirty="0">
                          <a:solidFill>
                            <a:srgbClr val="000000"/>
                          </a:solidFill>
                          <a:effectLst/>
                          <a:latin typeface="+mn-lt"/>
                        </a:rPr>
                        <a:t>range</a:t>
                      </a:r>
                    </a:p>
                  </a:txBody>
                  <a:tcPr marL="9525" marR="9525" marT="9525" marB="0" anchor="ctr"/>
                </a:tc>
                <a:tc>
                  <a:txBody>
                    <a:bodyPr/>
                    <a:lstStyle/>
                    <a:p>
                      <a:pPr algn="ctr" fontAlgn="ctr"/>
                      <a:r>
                        <a:rPr lang="en-GB" sz="1050" b="1" i="0" u="none" strike="noStrike" dirty="0">
                          <a:solidFill>
                            <a:srgbClr val="000000"/>
                          </a:solidFill>
                          <a:effectLst/>
                          <a:latin typeface="+mn-lt"/>
                        </a:rPr>
                        <a:t>3.95</a:t>
                      </a:r>
                    </a:p>
                  </a:txBody>
                  <a:tcPr marL="9525" marR="9525" marT="9525" marB="0" anchor="ctr"/>
                </a:tc>
                <a:tc>
                  <a:txBody>
                    <a:bodyPr/>
                    <a:lstStyle/>
                    <a:p>
                      <a:pPr algn="ctr" fontAlgn="b"/>
                      <a:r>
                        <a:rPr lang="en-GB" sz="1050" u="none" strike="noStrike" dirty="0" smtClean="0">
                          <a:effectLst/>
                          <a:latin typeface="+mn-lt"/>
                        </a:rPr>
                        <a:t>31</a:t>
                      </a:r>
                      <a:endParaRPr lang="en-GB" sz="1050" b="1" i="0" u="none" strike="noStrike" dirty="0">
                        <a:solidFill>
                          <a:srgbClr val="000000"/>
                        </a:solidFill>
                        <a:effectLst/>
                        <a:latin typeface="+mn-lt"/>
                      </a:endParaRPr>
                    </a:p>
                  </a:txBody>
                  <a:tcPr marL="9525" marR="9525" marT="9525" marB="0" anchor="ctr"/>
                </a:tc>
              </a:tr>
              <a:tr h="199190">
                <a:tc>
                  <a:txBody>
                    <a:bodyPr/>
                    <a:lstStyle/>
                    <a:p>
                      <a:pPr marL="90488" indent="0" algn="l" fontAlgn="b"/>
                      <a:r>
                        <a:rPr lang="en-GB" sz="1050" b="0" i="0" u="none" strike="noStrike" dirty="0">
                          <a:solidFill>
                            <a:srgbClr val="000000"/>
                          </a:solidFill>
                          <a:effectLst/>
                          <a:latin typeface="+mn-lt"/>
                        </a:rPr>
                        <a:t>Road signs</a:t>
                      </a:r>
                    </a:p>
                  </a:txBody>
                  <a:tcPr marL="9525" marR="9525" marT="9525" marB="0" anchor="ctr"/>
                </a:tc>
                <a:tc>
                  <a:txBody>
                    <a:bodyPr/>
                    <a:lstStyle/>
                    <a:p>
                      <a:pPr algn="ctr" fontAlgn="ctr"/>
                      <a:r>
                        <a:rPr lang="en-GB" sz="1050" b="1" i="0" u="none" strike="noStrike" dirty="0">
                          <a:solidFill>
                            <a:srgbClr val="000000"/>
                          </a:solidFill>
                          <a:effectLst/>
                          <a:latin typeface="+mn-lt"/>
                        </a:rPr>
                        <a:t>4.43</a:t>
                      </a:r>
                    </a:p>
                  </a:txBody>
                  <a:tcPr marL="9525" marR="9525" marT="9525" marB="0" anchor="ctr"/>
                </a:tc>
                <a:tc>
                  <a:txBody>
                    <a:bodyPr/>
                    <a:lstStyle/>
                    <a:p>
                      <a:pPr algn="ctr" fontAlgn="b"/>
                      <a:r>
                        <a:rPr lang="en-GB" sz="1050" u="none" strike="noStrike" dirty="0" smtClean="0">
                          <a:effectLst/>
                          <a:latin typeface="+mn-lt"/>
                        </a:rPr>
                        <a:t>15</a:t>
                      </a:r>
                      <a:endParaRPr lang="en-GB" sz="1050" b="1" i="0" u="none" strike="noStrike" dirty="0">
                        <a:solidFill>
                          <a:srgbClr val="000000"/>
                        </a:solidFill>
                        <a:effectLst/>
                        <a:latin typeface="+mn-lt"/>
                      </a:endParaRPr>
                    </a:p>
                  </a:txBody>
                  <a:tcPr marL="9525" marR="9525" marT="9525" marB="0" anchor="ctr"/>
                </a:tc>
                <a:tc>
                  <a:txBody>
                    <a:bodyPr/>
                    <a:lstStyle/>
                    <a:p>
                      <a:pPr marL="90488" indent="0" algn="l" fontAlgn="b"/>
                      <a:r>
                        <a:rPr lang="en-GB" sz="1050" b="0" i="0" u="none" strike="noStrike" dirty="0">
                          <a:solidFill>
                            <a:srgbClr val="000000"/>
                          </a:solidFill>
                          <a:effectLst/>
                          <a:latin typeface="+mn-lt"/>
                        </a:rPr>
                        <a:t>Parking - ease of parking</a:t>
                      </a:r>
                    </a:p>
                  </a:txBody>
                  <a:tcPr marL="9525" marR="9525" marT="9525" marB="0" anchor="ctr"/>
                </a:tc>
                <a:tc>
                  <a:txBody>
                    <a:bodyPr/>
                    <a:lstStyle/>
                    <a:p>
                      <a:pPr algn="ctr" fontAlgn="ctr"/>
                      <a:r>
                        <a:rPr lang="en-GB" sz="1050" b="1" i="0" u="none" strike="noStrike" dirty="0">
                          <a:solidFill>
                            <a:srgbClr val="000000"/>
                          </a:solidFill>
                          <a:effectLst/>
                          <a:latin typeface="+mn-lt"/>
                        </a:rPr>
                        <a:t>3.92</a:t>
                      </a:r>
                    </a:p>
                  </a:txBody>
                  <a:tcPr marL="9525" marR="9525" marT="9525" marB="0" anchor="ctr"/>
                </a:tc>
                <a:tc>
                  <a:txBody>
                    <a:bodyPr/>
                    <a:lstStyle/>
                    <a:p>
                      <a:pPr algn="ctr" fontAlgn="b"/>
                      <a:r>
                        <a:rPr lang="en-GB" sz="1050" u="none" strike="noStrike" dirty="0" smtClean="0">
                          <a:effectLst/>
                          <a:latin typeface="+mn-lt"/>
                        </a:rPr>
                        <a:t>32</a:t>
                      </a:r>
                      <a:endParaRPr lang="en-GB" sz="1050" b="1" i="0" u="none" strike="noStrike" dirty="0">
                        <a:solidFill>
                          <a:srgbClr val="000000"/>
                        </a:solidFill>
                        <a:effectLst/>
                        <a:latin typeface="+mn-lt"/>
                      </a:endParaRPr>
                    </a:p>
                  </a:txBody>
                  <a:tcPr marL="9525" marR="9525" marT="9525" marB="0" anchor="ctr"/>
                </a:tc>
              </a:tr>
              <a:tr h="199190">
                <a:tc>
                  <a:txBody>
                    <a:bodyPr/>
                    <a:lstStyle/>
                    <a:p>
                      <a:pPr marL="90488" indent="0" algn="l" fontAlgn="b"/>
                      <a:r>
                        <a:rPr lang="en-GB" sz="1050" b="0" i="0" u="none" strike="noStrike" dirty="0">
                          <a:solidFill>
                            <a:srgbClr val="000000"/>
                          </a:solidFill>
                          <a:effectLst/>
                          <a:latin typeface="+mn-lt"/>
                        </a:rPr>
                        <a:t>Theatre/galleries/museums - quality of service</a:t>
                      </a:r>
                    </a:p>
                  </a:txBody>
                  <a:tcPr marL="9525" marR="9525" marT="9525" marB="0" anchor="ctr"/>
                </a:tc>
                <a:tc>
                  <a:txBody>
                    <a:bodyPr/>
                    <a:lstStyle/>
                    <a:p>
                      <a:pPr algn="ctr" fontAlgn="ctr"/>
                      <a:r>
                        <a:rPr lang="en-GB" sz="1050" b="1" i="0" u="none" strike="noStrike" dirty="0">
                          <a:solidFill>
                            <a:srgbClr val="000000"/>
                          </a:solidFill>
                          <a:effectLst/>
                          <a:latin typeface="+mn-lt"/>
                        </a:rPr>
                        <a:t>4.39</a:t>
                      </a:r>
                    </a:p>
                  </a:txBody>
                  <a:tcPr marL="9525" marR="9525" marT="9525" marB="0" anchor="ctr"/>
                </a:tc>
                <a:tc>
                  <a:txBody>
                    <a:bodyPr/>
                    <a:lstStyle/>
                    <a:p>
                      <a:pPr algn="ctr" fontAlgn="b"/>
                      <a:r>
                        <a:rPr lang="en-GB" sz="1050" u="none" strike="noStrike" dirty="0" smtClean="0">
                          <a:effectLst/>
                          <a:latin typeface="+mn-lt"/>
                        </a:rPr>
                        <a:t>16</a:t>
                      </a:r>
                      <a:endParaRPr lang="en-GB" sz="1050" b="1" i="0" u="none" strike="noStrike" dirty="0">
                        <a:solidFill>
                          <a:srgbClr val="000000"/>
                        </a:solidFill>
                        <a:effectLst/>
                        <a:latin typeface="+mn-lt"/>
                      </a:endParaRPr>
                    </a:p>
                  </a:txBody>
                  <a:tcPr marL="9525" marR="9525" marT="9525" marB="0" anchor="ctr"/>
                </a:tc>
                <a:tc>
                  <a:txBody>
                    <a:bodyPr/>
                    <a:lstStyle/>
                    <a:p>
                      <a:pPr marL="90488" indent="0" algn="l" fontAlgn="b"/>
                      <a:r>
                        <a:rPr lang="en-GB" sz="1050" b="0" i="0" u="none" strike="noStrike" dirty="0">
                          <a:solidFill>
                            <a:srgbClr val="000000"/>
                          </a:solidFill>
                          <a:effectLst/>
                          <a:latin typeface="+mn-lt"/>
                        </a:rPr>
                        <a:t>Parking - value for money</a:t>
                      </a:r>
                    </a:p>
                  </a:txBody>
                  <a:tcPr marL="9525" marR="9525" marT="9525" marB="0" anchor="ctr"/>
                </a:tc>
                <a:tc>
                  <a:txBody>
                    <a:bodyPr/>
                    <a:lstStyle/>
                    <a:p>
                      <a:pPr algn="ctr" fontAlgn="ctr"/>
                      <a:r>
                        <a:rPr lang="en-GB" sz="1050" b="1" i="0" u="none" strike="noStrike" dirty="0">
                          <a:solidFill>
                            <a:srgbClr val="000000"/>
                          </a:solidFill>
                          <a:effectLst/>
                          <a:latin typeface="+mn-lt"/>
                        </a:rPr>
                        <a:t>3.49</a:t>
                      </a:r>
                    </a:p>
                  </a:txBody>
                  <a:tcPr marL="9525" marR="9525" marT="9525" marB="0" anchor="ctr"/>
                </a:tc>
                <a:tc>
                  <a:txBody>
                    <a:bodyPr/>
                    <a:lstStyle/>
                    <a:p>
                      <a:pPr algn="ctr" fontAlgn="b"/>
                      <a:r>
                        <a:rPr lang="en-GB" sz="1050" u="none" strike="noStrike" dirty="0" smtClean="0">
                          <a:effectLst/>
                          <a:latin typeface="+mn-lt"/>
                        </a:rPr>
                        <a:t>33</a:t>
                      </a:r>
                      <a:endParaRPr lang="en-GB" sz="1050" b="1" i="0" u="none" strike="noStrike" dirty="0">
                        <a:solidFill>
                          <a:srgbClr val="000000"/>
                        </a:solidFill>
                        <a:effectLst/>
                        <a:latin typeface="+mn-lt"/>
                      </a:endParaRPr>
                    </a:p>
                  </a:txBody>
                  <a:tcPr marL="9525" marR="9525" marT="9525" marB="0" anchor="ctr"/>
                </a:tc>
              </a:tr>
              <a:tr h="199190">
                <a:tc>
                  <a:txBody>
                    <a:bodyPr/>
                    <a:lstStyle/>
                    <a:p>
                      <a:pPr marL="90488" indent="0" algn="l" fontAlgn="b"/>
                      <a:r>
                        <a:rPr lang="en-GB" sz="1050" b="0" i="0" u="none" strike="noStrike" dirty="0">
                          <a:solidFill>
                            <a:srgbClr val="000000"/>
                          </a:solidFill>
                          <a:effectLst/>
                          <a:latin typeface="+mn-lt"/>
                        </a:rPr>
                        <a:t>Pedestrian signs</a:t>
                      </a:r>
                    </a:p>
                  </a:txBody>
                  <a:tcPr marL="9525" marR="9525" marT="9525" marB="0" anchor="ctr"/>
                </a:tc>
                <a:tc>
                  <a:txBody>
                    <a:bodyPr/>
                    <a:lstStyle/>
                    <a:p>
                      <a:pPr algn="ctr" fontAlgn="ctr"/>
                      <a:r>
                        <a:rPr lang="en-GB" sz="1050" b="1" i="0" u="none" strike="noStrike" dirty="0">
                          <a:solidFill>
                            <a:srgbClr val="000000"/>
                          </a:solidFill>
                          <a:effectLst/>
                          <a:latin typeface="+mn-lt"/>
                        </a:rPr>
                        <a:t>4.38</a:t>
                      </a:r>
                    </a:p>
                  </a:txBody>
                  <a:tcPr marL="9525" marR="9525" marT="9525" marB="0" anchor="ctr"/>
                </a:tc>
                <a:tc>
                  <a:txBody>
                    <a:bodyPr/>
                    <a:lstStyle/>
                    <a:p>
                      <a:pPr algn="ctr" fontAlgn="b"/>
                      <a:r>
                        <a:rPr lang="en-GB" sz="1050" u="none" strike="noStrike" dirty="0" smtClean="0">
                          <a:effectLst/>
                          <a:latin typeface="+mn-lt"/>
                        </a:rPr>
                        <a:t>17</a:t>
                      </a:r>
                      <a:endParaRPr lang="en-GB" sz="1050" b="1" i="0" u="none" strike="noStrike" dirty="0">
                        <a:solidFill>
                          <a:srgbClr val="000000"/>
                        </a:solidFill>
                        <a:effectLst/>
                        <a:latin typeface="+mn-lt"/>
                      </a:endParaRPr>
                    </a:p>
                  </a:txBody>
                  <a:tcPr marL="9525" marR="9525" marT="9525" marB="0" anchor="ctr"/>
                </a:tc>
                <a:tc gridSpan="2">
                  <a:txBody>
                    <a:bodyPr/>
                    <a:lstStyle/>
                    <a:p>
                      <a:pPr algn="ctr" fontAlgn="b"/>
                      <a:endParaRPr lang="en-GB" sz="1050" b="1" i="0" u="none" strike="noStrike" dirty="0">
                        <a:solidFill>
                          <a:srgbClr val="000000"/>
                        </a:solidFill>
                        <a:effectLst/>
                        <a:latin typeface="+mn-lt"/>
                      </a:endParaRPr>
                    </a:p>
                  </a:txBody>
                  <a:tcPr marL="9525" marR="9525" marT="9525" marB="0" anchor="ct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GB" sz="1050" b="1" i="0" u="none" strike="noStrike" dirty="0">
                        <a:solidFill>
                          <a:srgbClr val="000000"/>
                        </a:solidFill>
                        <a:effectLst/>
                        <a:latin typeface="+mn-lt"/>
                      </a:endParaRPr>
                    </a:p>
                  </a:txBody>
                  <a:tcPr marL="9525" marR="9525" marT="9525" marB="0" anchor="ctr"/>
                </a:tc>
              </a:tr>
            </a:tbl>
          </a:graphicData>
        </a:graphic>
      </p:graphicFrame>
      <p:sp>
        <p:nvSpPr>
          <p:cNvPr id="14" name="Rectangle 6"/>
          <p:cNvSpPr>
            <a:spLocks noChangeArrowheads="1"/>
          </p:cNvSpPr>
          <p:nvPr/>
        </p:nvSpPr>
        <p:spPr bwMode="auto">
          <a:xfrm>
            <a:off x="5003800" y="5961063"/>
            <a:ext cx="3889375" cy="504825"/>
          </a:xfrm>
          <a:prstGeom prst="rect">
            <a:avLst/>
          </a:prstGeom>
          <a:noFill/>
          <a:ln w="9525">
            <a:noFill/>
            <a:miter lim="800000"/>
            <a:headEnd/>
            <a:tailEnd/>
          </a:ln>
          <a:effectLst/>
        </p:spPr>
        <p:txBody>
          <a:bodyPr/>
          <a:lstStyle/>
          <a:p>
            <a:pPr algn="just">
              <a:lnSpc>
                <a:spcPct val="90000"/>
              </a:lnSpc>
              <a:spcBef>
                <a:spcPct val="20000"/>
              </a:spcBef>
              <a:buSzPct val="80000"/>
              <a:defRPr/>
            </a:pPr>
            <a:endParaRPr lang="en-GB" sz="1350" dirty="0">
              <a:latin typeface="+mn-lt"/>
              <a:cs typeface="Times New Roman" pitchFamily="18" charset="0"/>
            </a:endParaRPr>
          </a:p>
        </p:txBody>
      </p:sp>
      <p:sp>
        <p:nvSpPr>
          <p:cNvPr id="2" name="Slide Number Placeholder 1"/>
          <p:cNvSpPr>
            <a:spLocks noGrp="1"/>
          </p:cNvSpPr>
          <p:nvPr>
            <p:ph type="sldNum" sz="quarter" idx="12"/>
          </p:nvPr>
        </p:nvSpPr>
        <p:spPr>
          <a:xfrm>
            <a:off x="2511979" y="6506374"/>
            <a:ext cx="2133600" cy="365125"/>
          </a:xfrm>
        </p:spPr>
        <p:txBody>
          <a:bodyPr/>
          <a:lstStyle/>
          <a:p>
            <a:fld id="{1543503B-AFBC-43CC-A01D-6F91F9524C89}" type="slidenum">
              <a:rPr lang="en-GB" sz="1000" smtClean="0">
                <a:latin typeface="+mn-lt"/>
              </a:rPr>
              <a:t>70</a:t>
            </a:fld>
            <a:endParaRPr lang="en-GB" sz="1000" dirty="0">
              <a:latin typeface="+mn-lt"/>
            </a:endParaRPr>
          </a:p>
        </p:txBody>
      </p:sp>
      <p:sp>
        <p:nvSpPr>
          <p:cNvPr id="6" name="TextBox 5"/>
          <p:cNvSpPr txBox="1"/>
          <p:nvPr/>
        </p:nvSpPr>
        <p:spPr>
          <a:xfrm>
            <a:off x="179512" y="505222"/>
            <a:ext cx="8902890" cy="2246769"/>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The quality and cleanliness of the beaches were the top two ranked categories out of the thirty three explored by the survey – a fantastic outcome for a county so heavily associated with its’ coastline.</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Categories positioned in 3</a:t>
            </a:r>
            <a:r>
              <a:rPr lang="en-GB" sz="1400" baseline="30000" dirty="0" smtClean="0">
                <a:latin typeface="+mn-lt"/>
              </a:rPr>
              <a:t>rd</a:t>
            </a:r>
            <a:r>
              <a:rPr lang="en-GB" sz="1400" dirty="0" smtClean="0">
                <a:latin typeface="+mn-lt"/>
              </a:rPr>
              <a:t>, 4</a:t>
            </a:r>
            <a:r>
              <a:rPr lang="en-GB" sz="1400" baseline="30000" dirty="0" smtClean="0">
                <a:latin typeface="+mn-lt"/>
              </a:rPr>
              <a:t>th</a:t>
            </a:r>
            <a:r>
              <a:rPr lang="en-GB" sz="1400" dirty="0" smtClean="0">
                <a:latin typeface="+mn-lt"/>
              </a:rPr>
              <a:t> and 5</a:t>
            </a:r>
            <a:r>
              <a:rPr lang="en-GB" sz="1400" baseline="30000" dirty="0" smtClean="0">
                <a:latin typeface="+mn-lt"/>
              </a:rPr>
              <a:t>th</a:t>
            </a:r>
            <a:r>
              <a:rPr lang="en-GB" sz="1400" dirty="0" smtClean="0">
                <a:latin typeface="+mn-lt"/>
              </a:rPr>
              <a:t> positions are also very positive as they reflect on the whole visit to the county (enjoyment of visit, impression of general atmosphere and feeling of welcome) and perhaps offer marketing potential.</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Of the bottom four categories, with scores of less than four, three were related to parking and the fourth was the range of evening entertainment.  With respect to parking there are always things that can be done but whether visitors will ever be ‘happy’ with parking is another matter completely.</a:t>
            </a:r>
            <a:endParaRPr lang="en-GB" sz="1400" dirty="0">
              <a:latin typeface="+mn-lt"/>
            </a:endParaRPr>
          </a:p>
        </p:txBody>
      </p:sp>
      <p:sp>
        <p:nvSpPr>
          <p:cNvPr id="7" name="TextBox 6"/>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Beaches lead the way</a:t>
            </a:r>
            <a:endParaRPr lang="en-GB" sz="2700" dirty="0">
              <a:solidFill>
                <a:schemeClr val="accent5"/>
              </a:solidFill>
              <a:latin typeface="+mn-lt"/>
            </a:endParaRPr>
          </a:p>
        </p:txBody>
      </p:sp>
      <p:sp>
        <p:nvSpPr>
          <p:cNvPr id="10" name="TextBox 9"/>
          <p:cNvSpPr txBox="1"/>
          <p:nvPr/>
        </p:nvSpPr>
        <p:spPr>
          <a:xfrm>
            <a:off x="162444" y="6465888"/>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Tree>
    <p:extLst>
      <p:ext uri="{BB962C8B-B14F-4D97-AF65-F5344CB8AC3E}">
        <p14:creationId xmlns:p14="http://schemas.microsoft.com/office/powerpoint/2010/main" val="29229638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99792" y="6448662"/>
            <a:ext cx="2133600" cy="365125"/>
          </a:xfrm>
        </p:spPr>
        <p:txBody>
          <a:bodyPr/>
          <a:lstStyle/>
          <a:p>
            <a:fld id="{1543503B-AFBC-43CC-A01D-6F91F9524C89}" type="slidenum">
              <a:rPr lang="en-GB" sz="1000" smtClean="0">
                <a:latin typeface="+mn-lt"/>
              </a:rPr>
              <a:t>71</a:t>
            </a:fld>
            <a:endParaRPr lang="en-GB" sz="1000" dirty="0">
              <a:latin typeface="+mn-lt"/>
            </a:endParaRPr>
          </a:p>
        </p:txBody>
      </p:sp>
      <p:graphicFrame>
        <p:nvGraphicFramePr>
          <p:cNvPr id="7" name="Chart 6"/>
          <p:cNvGraphicFramePr/>
          <p:nvPr>
            <p:extLst/>
          </p:nvPr>
        </p:nvGraphicFramePr>
        <p:xfrm>
          <a:off x="96231" y="1340768"/>
          <a:ext cx="8884269" cy="510789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Satisfaction increases as visitor numbers decrease</a:t>
            </a:r>
            <a:endParaRPr lang="en-GB" sz="2700" dirty="0">
              <a:solidFill>
                <a:schemeClr val="accent5"/>
              </a:solidFill>
              <a:latin typeface="+mn-lt"/>
            </a:endParaRPr>
          </a:p>
        </p:txBody>
      </p:sp>
      <p:sp>
        <p:nvSpPr>
          <p:cNvPr id="9" name="TextBox 8"/>
          <p:cNvSpPr txBox="1"/>
          <p:nvPr/>
        </p:nvSpPr>
        <p:spPr>
          <a:xfrm>
            <a:off x="179512" y="505222"/>
            <a:ext cx="8902890"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Whilst not exact and applicable to every category a quick overview of the chart below generally shows higher scores in Autumn/Winter, mid-range scores in Spring and the lowest satisfaction scores in Summer.  This possibly suggests a decrease in quality and subsequently satisfaction caused through increased visitor volume in the peak period.</a:t>
            </a:r>
            <a:endParaRPr lang="en-GB" sz="1400" dirty="0">
              <a:latin typeface="+mn-lt"/>
            </a:endParaRPr>
          </a:p>
        </p:txBody>
      </p:sp>
    </p:spTree>
    <p:extLst>
      <p:ext uri="{BB962C8B-B14F-4D97-AF65-F5344CB8AC3E}">
        <p14:creationId xmlns:p14="http://schemas.microsoft.com/office/powerpoint/2010/main" val="29427977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99792" y="6580384"/>
            <a:ext cx="2133600" cy="365125"/>
          </a:xfrm>
        </p:spPr>
        <p:txBody>
          <a:bodyPr/>
          <a:lstStyle/>
          <a:p>
            <a:fld id="{1543503B-AFBC-43CC-A01D-6F91F9524C89}" type="slidenum">
              <a:rPr lang="en-GB" sz="1000" smtClean="0">
                <a:latin typeface="+mn-lt"/>
              </a:rPr>
              <a:t>72</a:t>
            </a:fld>
            <a:endParaRPr lang="en-GB" sz="1000" dirty="0">
              <a:latin typeface="+mn-lt"/>
            </a:endParaRPr>
          </a:p>
        </p:txBody>
      </p:sp>
      <p:graphicFrame>
        <p:nvGraphicFramePr>
          <p:cNvPr id="7" name="Chart 6"/>
          <p:cNvGraphicFramePr/>
          <p:nvPr>
            <p:extLst/>
          </p:nvPr>
        </p:nvGraphicFramePr>
        <p:xfrm>
          <a:off x="158281" y="1688515"/>
          <a:ext cx="8884269" cy="489186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West is best?</a:t>
            </a:r>
            <a:endParaRPr lang="en-GB" sz="2700" dirty="0">
              <a:solidFill>
                <a:schemeClr val="accent5"/>
              </a:solidFill>
              <a:latin typeface="+mn-lt"/>
            </a:endParaRPr>
          </a:p>
        </p:txBody>
      </p:sp>
      <p:sp>
        <p:nvSpPr>
          <p:cNvPr id="9" name="TextBox 8"/>
          <p:cNvSpPr txBox="1"/>
          <p:nvPr/>
        </p:nvSpPr>
        <p:spPr>
          <a:xfrm>
            <a:off x="179512" y="505222"/>
            <a:ext cx="8902890"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Generally speaking there is no consistent trend displayed in the chart below for the area of interview.  However, it is noticeable that there are some spikes and higher scores for West Cornwall which are probably linked to the sample points of St Ives and Penzance.  This has led to the area receiving far better scores for nightlife/evening entertainment and public transport categories and the best scores for places to eat and drink and places to visit (quality and range only in both examples).</a:t>
            </a:r>
            <a:endParaRPr lang="en-GB" sz="1400" dirty="0">
              <a:latin typeface="+mn-lt"/>
            </a:endParaRPr>
          </a:p>
        </p:txBody>
      </p:sp>
    </p:spTree>
    <p:extLst>
      <p:ext uri="{BB962C8B-B14F-4D97-AF65-F5344CB8AC3E}">
        <p14:creationId xmlns:p14="http://schemas.microsoft.com/office/powerpoint/2010/main" val="39638771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99792" y="6448662"/>
            <a:ext cx="2133600" cy="365125"/>
          </a:xfrm>
        </p:spPr>
        <p:txBody>
          <a:bodyPr/>
          <a:lstStyle/>
          <a:p>
            <a:fld id="{1543503B-AFBC-43CC-A01D-6F91F9524C89}" type="slidenum">
              <a:rPr lang="en-GB" sz="1000" smtClean="0">
                <a:latin typeface="+mn-lt"/>
              </a:rPr>
              <a:t>73</a:t>
            </a:fld>
            <a:endParaRPr lang="en-GB" sz="1000" dirty="0">
              <a:latin typeface="+mn-lt"/>
            </a:endParaRPr>
          </a:p>
        </p:txBody>
      </p:sp>
      <p:graphicFrame>
        <p:nvGraphicFramePr>
          <p:cNvPr id="7" name="Chart 6"/>
          <p:cNvGraphicFramePr/>
          <p:nvPr>
            <p:extLst/>
          </p:nvPr>
        </p:nvGraphicFramePr>
        <p:xfrm>
          <a:off x="96231" y="1340768"/>
          <a:ext cx="8884269" cy="510789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Consistent on the coast</a:t>
            </a:r>
            <a:endParaRPr lang="en-GB" sz="2700" dirty="0">
              <a:solidFill>
                <a:schemeClr val="accent5"/>
              </a:solidFill>
              <a:latin typeface="+mn-lt"/>
            </a:endParaRPr>
          </a:p>
        </p:txBody>
      </p:sp>
      <p:sp>
        <p:nvSpPr>
          <p:cNvPr id="9" name="TextBox 8"/>
          <p:cNvSpPr txBox="1"/>
          <p:nvPr/>
        </p:nvSpPr>
        <p:spPr>
          <a:xfrm>
            <a:off x="179512" y="505222"/>
            <a:ext cx="8902890"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Generally speaking interviews in coastal areas appear to score highest or on a par with the highest across the majority of categories and as such offer the most complete tourism product.  However, the propensity to travel should be remembered when interpreting the data and visitors will experience most location types during their visit.</a:t>
            </a:r>
            <a:endParaRPr lang="en-GB" sz="1400" dirty="0">
              <a:latin typeface="+mn-lt"/>
            </a:endParaRPr>
          </a:p>
        </p:txBody>
      </p:sp>
    </p:spTree>
    <p:extLst>
      <p:ext uri="{BB962C8B-B14F-4D97-AF65-F5344CB8AC3E}">
        <p14:creationId xmlns:p14="http://schemas.microsoft.com/office/powerpoint/2010/main" val="33493316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99792" y="6448662"/>
            <a:ext cx="2133600" cy="365125"/>
          </a:xfrm>
        </p:spPr>
        <p:txBody>
          <a:bodyPr/>
          <a:lstStyle/>
          <a:p>
            <a:fld id="{1543503B-AFBC-43CC-A01D-6F91F9524C89}" type="slidenum">
              <a:rPr lang="en-GB" sz="1000" smtClean="0">
                <a:latin typeface="+mn-lt"/>
              </a:rPr>
              <a:t>74</a:t>
            </a:fld>
            <a:endParaRPr lang="en-GB" sz="1000" dirty="0">
              <a:latin typeface="+mn-lt"/>
            </a:endParaRPr>
          </a:p>
        </p:txBody>
      </p:sp>
      <p:graphicFrame>
        <p:nvGraphicFramePr>
          <p:cNvPr id="7" name="Chart 6"/>
          <p:cNvGraphicFramePr/>
          <p:nvPr>
            <p:extLst/>
          </p:nvPr>
        </p:nvGraphicFramePr>
        <p:xfrm>
          <a:off x="179512" y="1628800"/>
          <a:ext cx="8800988" cy="481986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Staying visitors rate their satisfaction more highly</a:t>
            </a:r>
            <a:endParaRPr lang="en-GB" sz="2700" dirty="0">
              <a:solidFill>
                <a:schemeClr val="accent5"/>
              </a:solidFill>
              <a:latin typeface="+mn-lt"/>
            </a:endParaRPr>
          </a:p>
        </p:txBody>
      </p:sp>
      <p:sp>
        <p:nvSpPr>
          <p:cNvPr id="9" name="TextBox 8"/>
          <p:cNvSpPr txBox="1"/>
          <p:nvPr/>
        </p:nvSpPr>
        <p:spPr>
          <a:xfrm>
            <a:off x="179512" y="505222"/>
            <a:ext cx="8902890"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Whilst the comparison between staying and day visitors is provided below it should be remembered that the day visit sample collected was relatively small and as such may not offer a reliable comparison.  However, it is not unusual for day visitors to rate factors less highly than staying visitors in studies of this sort and is likely to be because a day visit sample will consist of people more local to the area who perhaps undervalue the tourism product on offer due to over familiarity.</a:t>
            </a:r>
            <a:endParaRPr lang="en-GB" sz="1400" dirty="0">
              <a:latin typeface="+mn-lt"/>
            </a:endParaRPr>
          </a:p>
        </p:txBody>
      </p:sp>
    </p:spTree>
    <p:extLst>
      <p:ext uri="{BB962C8B-B14F-4D97-AF65-F5344CB8AC3E}">
        <p14:creationId xmlns:p14="http://schemas.microsoft.com/office/powerpoint/2010/main" val="17655710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54798"/>
            <a:ext cx="2133600" cy="365125"/>
          </a:xfrm>
        </p:spPr>
        <p:txBody>
          <a:bodyPr/>
          <a:lstStyle/>
          <a:p>
            <a:pPr>
              <a:defRPr/>
            </a:pPr>
            <a:fld id="{7D4B6CAA-6499-4556-9094-AF6608292E68}" type="slidenum">
              <a:rPr lang="en-GB" altLang="en-US" sz="1000" smtClean="0">
                <a:latin typeface="+mn-lt"/>
              </a:rPr>
              <a:pPr>
                <a:defRPr/>
              </a:pPr>
              <a:t>75</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3744071138"/>
              </p:ext>
            </p:extLst>
          </p:nvPr>
        </p:nvGraphicFramePr>
        <p:xfrm>
          <a:off x="395536" y="2321298"/>
          <a:ext cx="8496944" cy="41335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Quality accommodation</a:t>
            </a:r>
            <a:endParaRPr lang="en-GB" sz="2700" dirty="0">
              <a:solidFill>
                <a:schemeClr val="accent5"/>
              </a:solidFill>
              <a:latin typeface="+mn-lt"/>
            </a:endParaRPr>
          </a:p>
        </p:txBody>
      </p:sp>
      <p:sp>
        <p:nvSpPr>
          <p:cNvPr id="7" name="TextBox 6"/>
          <p:cNvSpPr txBox="1"/>
          <p:nvPr/>
        </p:nvSpPr>
        <p:spPr>
          <a:xfrm>
            <a:off x="395536" y="692697"/>
            <a:ext cx="8496944"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Accommodation is such a key component of any staying visit that poor quality can impact upon the whole visit and the general impression of an area making it vitally important that this aspect is well received.</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Satisfaction scores for Cornwall are high with a score of 4.56 for quality of service and more impressively a higher score of 4.63 for value for money.  If visitors have a perception of receiving value for money it can go a long way to achieving satisfaction overall.</a:t>
            </a:r>
            <a:endParaRPr lang="en-GB" sz="1400" dirty="0">
              <a:latin typeface="+mn-lt"/>
            </a:endParaRPr>
          </a:p>
        </p:txBody>
      </p:sp>
    </p:spTree>
    <p:extLst>
      <p:ext uri="{BB962C8B-B14F-4D97-AF65-F5344CB8AC3E}">
        <p14:creationId xmlns:p14="http://schemas.microsoft.com/office/powerpoint/2010/main" val="1337411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54798"/>
            <a:ext cx="2133600" cy="365125"/>
          </a:xfrm>
        </p:spPr>
        <p:txBody>
          <a:bodyPr/>
          <a:lstStyle/>
          <a:p>
            <a:pPr>
              <a:defRPr/>
            </a:pPr>
            <a:fld id="{7D4B6CAA-6499-4556-9094-AF6608292E68}" type="slidenum">
              <a:rPr lang="en-GB" altLang="en-US" sz="1000" smtClean="0">
                <a:latin typeface="+mn-lt"/>
              </a:rPr>
              <a:pPr>
                <a:defRPr/>
              </a:pPr>
              <a:t>76</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1849065084"/>
              </p:ext>
            </p:extLst>
          </p:nvPr>
        </p:nvGraphicFramePr>
        <p:xfrm>
          <a:off x="395536" y="3296860"/>
          <a:ext cx="8496944" cy="31579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A mixed bag for shopping</a:t>
            </a:r>
            <a:endParaRPr lang="en-GB" sz="2700" dirty="0">
              <a:solidFill>
                <a:schemeClr val="accent5"/>
              </a:solidFill>
              <a:latin typeface="+mn-lt"/>
            </a:endParaRPr>
          </a:p>
        </p:txBody>
      </p:sp>
      <p:sp>
        <p:nvSpPr>
          <p:cNvPr id="7" name="TextBox 6"/>
          <p:cNvSpPr txBox="1"/>
          <p:nvPr/>
        </p:nvSpPr>
        <p:spPr>
          <a:xfrm>
            <a:off x="395535" y="692696"/>
            <a:ext cx="8496945" cy="2462213"/>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The satisfaction scores achieved for shopping can be categorised as good with scores above four for each aspect rated.  However, they are all towards the bottom end of the scores for the thirty three categories rated in the survey and as such there is room for improvement.</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The top rated aspect of shopping is the quality of service and a sign that businesses are taking this most important aspect seriously.</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This is perhaps an area which requires a better understanding before considering taking any action.  Whilst the majority of visitors will shop during their visit it is not a main reason or driver for a visit and it’s probably true to say that a potential visitor wanting a shopping break wouldn’t be likely choose Cornwall as a destination.  The main attraction is the natural beauty which doesn’t necessarily mix well with shopping.</a:t>
            </a:r>
            <a:endParaRPr lang="en-GB" sz="1400" dirty="0">
              <a:latin typeface="+mn-lt"/>
            </a:endParaRPr>
          </a:p>
        </p:txBody>
      </p:sp>
    </p:spTree>
    <p:extLst>
      <p:ext uri="{BB962C8B-B14F-4D97-AF65-F5344CB8AC3E}">
        <p14:creationId xmlns:p14="http://schemas.microsoft.com/office/powerpoint/2010/main" val="25376252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54798"/>
            <a:ext cx="2133600" cy="365125"/>
          </a:xfrm>
        </p:spPr>
        <p:txBody>
          <a:bodyPr/>
          <a:lstStyle/>
          <a:p>
            <a:pPr>
              <a:defRPr/>
            </a:pPr>
            <a:fld id="{7D4B6CAA-6499-4556-9094-AF6608292E68}" type="slidenum">
              <a:rPr lang="en-GB" altLang="en-US" sz="1000" smtClean="0">
                <a:latin typeface="+mn-lt"/>
              </a:rPr>
              <a:pPr>
                <a:defRPr/>
              </a:pPr>
              <a:t>77</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2995021843"/>
              </p:ext>
            </p:extLst>
          </p:nvPr>
        </p:nvGraphicFramePr>
        <p:xfrm>
          <a:off x="395536" y="2219642"/>
          <a:ext cx="8496944" cy="423515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High scores for eating and drinking out</a:t>
            </a:r>
            <a:endParaRPr lang="en-GB" sz="2700" dirty="0">
              <a:solidFill>
                <a:schemeClr val="accent5"/>
              </a:solidFill>
              <a:latin typeface="+mn-lt"/>
            </a:endParaRPr>
          </a:p>
        </p:txBody>
      </p:sp>
      <p:sp>
        <p:nvSpPr>
          <p:cNvPr id="7" name="TextBox 6"/>
          <p:cNvSpPr txBox="1"/>
          <p:nvPr/>
        </p:nvSpPr>
        <p:spPr>
          <a:xfrm>
            <a:off x="395535" y="692696"/>
            <a:ext cx="8496945"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Scores were high for all aspects of eating and drinking out in Cornwall with the range and quality of service particularly both achieving scores in excess of 4.5.</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The value for money aspect of eating and drinking out scored lower and below value for money scores for accommodation, attractions, museums/galleries and public transport so whilst good is an area that can be improved upon.</a:t>
            </a:r>
            <a:endParaRPr lang="en-GB" sz="1400" dirty="0">
              <a:latin typeface="+mn-lt"/>
            </a:endParaRPr>
          </a:p>
        </p:txBody>
      </p:sp>
    </p:spTree>
    <p:extLst>
      <p:ext uri="{BB962C8B-B14F-4D97-AF65-F5344CB8AC3E}">
        <p14:creationId xmlns:p14="http://schemas.microsoft.com/office/powerpoint/2010/main" val="27073455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54798"/>
            <a:ext cx="2133600" cy="365125"/>
          </a:xfrm>
        </p:spPr>
        <p:txBody>
          <a:bodyPr/>
          <a:lstStyle/>
          <a:p>
            <a:pPr>
              <a:defRPr/>
            </a:pPr>
            <a:fld id="{7D4B6CAA-6499-4556-9094-AF6608292E68}" type="slidenum">
              <a:rPr lang="en-GB" altLang="en-US" sz="1000" smtClean="0">
                <a:latin typeface="+mn-lt"/>
              </a:rPr>
              <a:pPr>
                <a:defRPr/>
              </a:pPr>
              <a:t>78</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2242274310"/>
              </p:ext>
            </p:extLst>
          </p:nvPr>
        </p:nvGraphicFramePr>
        <p:xfrm>
          <a:off x="395536" y="1988840"/>
          <a:ext cx="8496944" cy="446595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Healthy state of visitor attractions</a:t>
            </a:r>
            <a:endParaRPr lang="en-GB" sz="2700" dirty="0">
              <a:solidFill>
                <a:schemeClr val="accent5"/>
              </a:solidFill>
              <a:latin typeface="+mn-lt"/>
            </a:endParaRPr>
          </a:p>
        </p:txBody>
      </p:sp>
      <p:sp>
        <p:nvSpPr>
          <p:cNvPr id="7" name="TextBox 6"/>
          <p:cNvSpPr txBox="1"/>
          <p:nvPr/>
        </p:nvSpPr>
        <p:spPr>
          <a:xfrm>
            <a:off x="395536" y="571537"/>
            <a:ext cx="8496944"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Satisfaction scores achieved across all aspects of visitor attractions were high with the range of attractions and quality of service both achieving scores in excess of 4.5.</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Whilst value for money achieved a lower score of 4.29 this is the joint second highest value for money aspect explored in the survey behind the value for money of accommodation. </a:t>
            </a:r>
            <a:endParaRPr lang="en-GB" sz="1400" dirty="0">
              <a:latin typeface="+mn-lt"/>
            </a:endParaRPr>
          </a:p>
        </p:txBody>
      </p:sp>
    </p:spTree>
    <p:extLst>
      <p:ext uri="{BB962C8B-B14F-4D97-AF65-F5344CB8AC3E}">
        <p14:creationId xmlns:p14="http://schemas.microsoft.com/office/powerpoint/2010/main" val="27531724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54798"/>
            <a:ext cx="2133600" cy="365125"/>
          </a:xfrm>
        </p:spPr>
        <p:txBody>
          <a:bodyPr/>
          <a:lstStyle/>
          <a:p>
            <a:pPr>
              <a:defRPr/>
            </a:pPr>
            <a:fld id="{7D4B6CAA-6499-4556-9094-AF6608292E68}" type="slidenum">
              <a:rPr lang="en-GB" altLang="en-US" sz="1000" smtClean="0">
                <a:latin typeface="+mn-lt"/>
              </a:rPr>
              <a:pPr>
                <a:defRPr/>
              </a:pPr>
              <a:t>79</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2043337752"/>
              </p:ext>
            </p:extLst>
          </p:nvPr>
        </p:nvGraphicFramePr>
        <p:xfrm>
          <a:off x="395536" y="2132856"/>
          <a:ext cx="8496944" cy="432194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Satisfaction levels good for cultural attractions</a:t>
            </a:r>
            <a:endParaRPr lang="en-GB" sz="2700" dirty="0">
              <a:solidFill>
                <a:schemeClr val="accent5"/>
              </a:solidFill>
              <a:latin typeface="+mn-lt"/>
            </a:endParaRPr>
          </a:p>
        </p:txBody>
      </p:sp>
      <p:sp>
        <p:nvSpPr>
          <p:cNvPr id="7" name="TextBox 6"/>
          <p:cNvSpPr txBox="1"/>
          <p:nvPr/>
        </p:nvSpPr>
        <p:spPr>
          <a:xfrm>
            <a:off x="395535" y="692697"/>
            <a:ext cx="8496945"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Theatres, galleries and museums also achieved good satisfaction scores generally speaking although the range and quality of service were rated significantly lower than visitor attractions in Cornwall generally.</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The score of 4.29 achieved for value for money at theatres, museums and galleries is equal to that achieved by visitor attractions and the joint second rated of all the value for money aspects explored by this survey.</a:t>
            </a:r>
            <a:endParaRPr lang="en-GB" sz="1400" dirty="0">
              <a:latin typeface="+mn-lt"/>
            </a:endParaRPr>
          </a:p>
        </p:txBody>
      </p:sp>
    </p:spTree>
    <p:extLst>
      <p:ext uri="{BB962C8B-B14F-4D97-AF65-F5344CB8AC3E}">
        <p14:creationId xmlns:p14="http://schemas.microsoft.com/office/powerpoint/2010/main" val="1589219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6"/>
          <p:cNvSpPr txBox="1">
            <a:spLocks noChangeArrowheads="1"/>
          </p:cNvSpPr>
          <p:nvPr/>
        </p:nvSpPr>
        <p:spPr bwMode="auto">
          <a:xfrm>
            <a:off x="188913" y="260350"/>
            <a:ext cx="8456612" cy="503238"/>
          </a:xfrm>
          <a:prstGeom prst="rect">
            <a:avLst/>
          </a:prstGeom>
          <a:noFill/>
          <a:ln w="9525">
            <a:noFill/>
            <a:miter lim="800000"/>
            <a:headEnd/>
            <a:tailEnd/>
          </a:ln>
        </p:spPr>
        <p:txBody>
          <a:bodyPr/>
          <a:lstStyle/>
          <a:p>
            <a:pPr marL="342900" indent="-342900" eaLnBrk="1" hangingPunct="1">
              <a:lnSpc>
                <a:spcPct val="75000"/>
              </a:lnSpc>
              <a:defRPr/>
            </a:pPr>
            <a:r>
              <a:rPr lang="en-GB" altLang="en-US" sz="2700" dirty="0" smtClean="0">
                <a:solidFill>
                  <a:schemeClr val="accent5"/>
                </a:solidFill>
                <a:latin typeface="+mn-lt"/>
              </a:rPr>
              <a:t>Methodology</a:t>
            </a:r>
            <a:endParaRPr lang="en-GB" sz="2700" dirty="0">
              <a:solidFill>
                <a:schemeClr val="accent5"/>
              </a:solidFill>
              <a:latin typeface="+mn-lt"/>
            </a:endParaRPr>
          </a:p>
        </p:txBody>
      </p:sp>
      <p:sp>
        <p:nvSpPr>
          <p:cNvPr id="5123" name="Rectangle 19"/>
          <p:cNvSpPr>
            <a:spLocks noChangeArrowheads="1"/>
          </p:cNvSpPr>
          <p:nvPr/>
        </p:nvSpPr>
        <p:spPr bwMode="auto">
          <a:xfrm>
            <a:off x="188913" y="718344"/>
            <a:ext cx="8702675" cy="7286610"/>
          </a:xfrm>
          <a:prstGeom prst="rect">
            <a:avLst/>
          </a:prstGeom>
          <a:noFill/>
          <a:ln w="9525">
            <a:noFill/>
            <a:miter lim="800000"/>
            <a:headEnd/>
            <a:tailEnd/>
          </a:ln>
        </p:spPr>
        <p:txBody>
          <a:bodyPr>
            <a:spAutoFit/>
          </a:bodyPr>
          <a:lstStyle/>
          <a:p>
            <a:pPr>
              <a:lnSpc>
                <a:spcPct val="120000"/>
              </a:lnSpc>
              <a:spcBef>
                <a:spcPts val="312"/>
              </a:spcBef>
              <a:buClr>
                <a:schemeClr val="accent5"/>
              </a:buClr>
            </a:pPr>
            <a:r>
              <a:rPr lang="en-GB" sz="1400" dirty="0">
                <a:latin typeface="+mn-lt"/>
                <a:ea typeface="Tahoma" panose="020B0604030504040204" pitchFamily="34" charset="0"/>
                <a:cs typeface="Tahoma" panose="020B0604030504040204" pitchFamily="34" charset="0"/>
              </a:rPr>
              <a:t>A</a:t>
            </a:r>
            <a:r>
              <a:rPr lang="en-GB" sz="1400" dirty="0" smtClean="0">
                <a:latin typeface="+mn-lt"/>
                <a:ea typeface="Tahoma" panose="020B0604030504040204" pitchFamily="34" charset="0"/>
                <a:cs typeface="Tahoma" panose="020B0604030504040204" pitchFamily="34" charset="0"/>
              </a:rPr>
              <a:t> </a:t>
            </a:r>
            <a:r>
              <a:rPr lang="en-GB" sz="1400" dirty="0">
                <a:latin typeface="+mn-lt"/>
                <a:ea typeface="Tahoma" panose="020B0604030504040204" pitchFamily="34" charset="0"/>
                <a:cs typeface="Tahoma" panose="020B0604030504040204" pitchFamily="34" charset="0"/>
              </a:rPr>
              <a:t>face to face survey was conducted by a team of experienced fieldwork interviewers over the course of the </a:t>
            </a:r>
            <a:r>
              <a:rPr lang="en-GB" sz="1400" dirty="0" smtClean="0">
                <a:latin typeface="+mn-lt"/>
                <a:ea typeface="Tahoma" panose="020B0604030504040204" pitchFamily="34" charset="0"/>
                <a:cs typeface="Tahoma" panose="020B0604030504040204" pitchFamily="34" charset="0"/>
              </a:rPr>
              <a:t>survey year between August 2016 and July 2017.   Adults aged 16+ were interviewed on a random basis and </a:t>
            </a:r>
            <a:r>
              <a:rPr lang="en-US" sz="1400" dirty="0">
                <a:latin typeface="+mn-lt"/>
                <a:cs typeface="Times New Roman" pitchFamily="18" charset="0"/>
              </a:rPr>
              <a:t>t</a:t>
            </a:r>
            <a:r>
              <a:rPr lang="en-US" sz="1400" dirty="0" smtClean="0">
                <a:latin typeface="+mn-lt"/>
                <a:cs typeface="Times New Roman" pitchFamily="18" charset="0"/>
              </a:rPr>
              <a:t>o </a:t>
            </a:r>
            <a:r>
              <a:rPr lang="en-US" sz="1400" dirty="0">
                <a:latin typeface="+mn-lt"/>
                <a:cs typeface="Times New Roman" pitchFamily="18" charset="0"/>
              </a:rPr>
              <a:t>ensure only ‘visitors’ </a:t>
            </a:r>
            <a:r>
              <a:rPr lang="en-US" sz="1400" dirty="0" smtClean="0">
                <a:latin typeface="+mn-lt"/>
                <a:cs typeface="Times New Roman" pitchFamily="18" charset="0"/>
              </a:rPr>
              <a:t>to the county were </a:t>
            </a:r>
            <a:r>
              <a:rPr lang="en-US" sz="1400" dirty="0">
                <a:latin typeface="+mn-lt"/>
                <a:cs typeface="Times New Roman" pitchFamily="18" charset="0"/>
              </a:rPr>
              <a:t>interviewed filter questions were used to exclude residents of </a:t>
            </a:r>
            <a:r>
              <a:rPr lang="en-US" sz="1400" dirty="0" smtClean="0">
                <a:latin typeface="+mn-lt"/>
                <a:cs typeface="Times New Roman" pitchFamily="18" charset="0"/>
              </a:rPr>
              <a:t>Cornwall and </a:t>
            </a:r>
            <a:r>
              <a:rPr lang="en-US" sz="1400" dirty="0">
                <a:latin typeface="+mn-lt"/>
                <a:cs typeface="Times New Roman" pitchFamily="18" charset="0"/>
              </a:rPr>
              <a:t>those on day visits concerned with their normal work or regular/household </a:t>
            </a:r>
            <a:r>
              <a:rPr lang="en-US" sz="1400" dirty="0" smtClean="0">
                <a:latin typeface="+mn-lt"/>
                <a:cs typeface="Times New Roman" pitchFamily="18" charset="0"/>
              </a:rPr>
              <a:t>shopping.  </a:t>
            </a:r>
            <a:r>
              <a:rPr lang="en-GB" sz="1400" dirty="0" smtClean="0">
                <a:latin typeface="+mn-lt"/>
                <a:ea typeface="Tahoma" panose="020B0604030504040204" pitchFamily="34" charset="0"/>
                <a:cs typeface="Tahoma" panose="020B0604030504040204" pitchFamily="34" charset="0"/>
              </a:rPr>
              <a:t>A total of 1,123 interviews were achieved in total and </a:t>
            </a:r>
            <a:r>
              <a:rPr lang="en-US" sz="1400" dirty="0">
                <a:latin typeface="+mn-lt"/>
                <a:cs typeface="Times New Roman" pitchFamily="18" charset="0"/>
              </a:rPr>
              <a:t>f</a:t>
            </a:r>
            <a:r>
              <a:rPr lang="en-US" sz="1400" dirty="0" smtClean="0">
                <a:latin typeface="+mn-lt"/>
                <a:cs typeface="Times New Roman" pitchFamily="18" charset="0"/>
              </a:rPr>
              <a:t>or </a:t>
            </a:r>
            <a:r>
              <a:rPr lang="en-US" sz="1400" dirty="0">
                <a:latin typeface="+mn-lt"/>
                <a:cs typeface="Times New Roman" pitchFamily="18" charset="0"/>
              </a:rPr>
              <a:t>the purposes of data collection and </a:t>
            </a:r>
            <a:r>
              <a:rPr lang="en-US" sz="1400" dirty="0" smtClean="0">
                <a:latin typeface="+mn-lt"/>
                <a:cs typeface="Times New Roman" pitchFamily="18" charset="0"/>
              </a:rPr>
              <a:t>analysis, </a:t>
            </a:r>
            <a:r>
              <a:rPr lang="en-US" sz="1400" dirty="0">
                <a:latin typeface="+mn-lt"/>
                <a:cs typeface="Times New Roman" pitchFamily="18" charset="0"/>
              </a:rPr>
              <a:t>and to ensure that the survey was reflective of the flow of visitors to the </a:t>
            </a:r>
            <a:r>
              <a:rPr lang="en-US" sz="1400" dirty="0" smtClean="0">
                <a:latin typeface="+mn-lt"/>
                <a:cs typeface="Times New Roman" pitchFamily="18" charset="0"/>
              </a:rPr>
              <a:t>county throughout </a:t>
            </a:r>
            <a:r>
              <a:rPr lang="en-US" sz="1400" dirty="0">
                <a:latin typeface="+mn-lt"/>
                <a:cs typeface="Times New Roman" pitchFamily="18" charset="0"/>
              </a:rPr>
              <a:t>the different months of the year, it was divided into </a:t>
            </a:r>
            <a:r>
              <a:rPr lang="en-US" sz="1400" dirty="0" smtClean="0">
                <a:latin typeface="+mn-lt"/>
                <a:cs typeface="Times New Roman" pitchFamily="18" charset="0"/>
              </a:rPr>
              <a:t>three periods as follows:</a:t>
            </a:r>
          </a:p>
          <a:p>
            <a:pPr>
              <a:lnSpc>
                <a:spcPct val="120000"/>
              </a:lnSpc>
              <a:spcBef>
                <a:spcPts val="312"/>
              </a:spcBef>
              <a:buClr>
                <a:schemeClr val="accent5"/>
              </a:buClr>
            </a:pPr>
            <a:endParaRPr lang="en-US" sz="1400" dirty="0">
              <a:latin typeface="+mn-lt"/>
              <a:ea typeface="Tahoma" panose="020B0604030504040204" pitchFamily="34" charset="0"/>
              <a:cs typeface="Times New Roman" pitchFamily="18" charset="0"/>
            </a:endParaRPr>
          </a:p>
          <a:p>
            <a:pPr>
              <a:lnSpc>
                <a:spcPct val="120000"/>
              </a:lnSpc>
              <a:spcBef>
                <a:spcPts val="312"/>
              </a:spcBef>
              <a:buClr>
                <a:schemeClr val="accent5"/>
              </a:buClr>
            </a:pPr>
            <a:endParaRPr lang="en-US" sz="1400" dirty="0" smtClean="0">
              <a:latin typeface="+mn-lt"/>
              <a:ea typeface="Tahoma" panose="020B0604030504040204" pitchFamily="34" charset="0"/>
              <a:cs typeface="Times New Roman" pitchFamily="18" charset="0"/>
            </a:endParaRPr>
          </a:p>
          <a:p>
            <a:pPr>
              <a:lnSpc>
                <a:spcPct val="120000"/>
              </a:lnSpc>
              <a:spcBef>
                <a:spcPts val="312"/>
              </a:spcBef>
              <a:buClr>
                <a:schemeClr val="accent5"/>
              </a:buClr>
            </a:pPr>
            <a:endParaRPr lang="en-US" sz="1400" dirty="0">
              <a:latin typeface="+mn-lt"/>
              <a:ea typeface="Tahoma" panose="020B0604030504040204" pitchFamily="34" charset="0"/>
              <a:cs typeface="Times New Roman" pitchFamily="18" charset="0"/>
            </a:endParaRPr>
          </a:p>
          <a:p>
            <a:pPr>
              <a:lnSpc>
                <a:spcPct val="120000"/>
              </a:lnSpc>
              <a:spcBef>
                <a:spcPts val="312"/>
              </a:spcBef>
              <a:buClr>
                <a:schemeClr val="accent5"/>
              </a:buClr>
            </a:pPr>
            <a:endParaRPr lang="en-US" sz="1400" dirty="0" smtClean="0">
              <a:latin typeface="+mn-lt"/>
              <a:ea typeface="Tahoma" panose="020B0604030504040204" pitchFamily="34" charset="0"/>
              <a:cs typeface="Times New Roman" pitchFamily="18" charset="0"/>
            </a:endParaRPr>
          </a:p>
          <a:p>
            <a:pPr>
              <a:lnSpc>
                <a:spcPct val="120000"/>
              </a:lnSpc>
              <a:spcBef>
                <a:spcPts val="312"/>
              </a:spcBef>
              <a:buClr>
                <a:schemeClr val="accent5"/>
              </a:buClr>
            </a:pPr>
            <a:endParaRPr lang="en-US" sz="1400" dirty="0">
              <a:latin typeface="+mn-lt"/>
              <a:ea typeface="Tahoma" panose="020B0604030504040204" pitchFamily="34" charset="0"/>
              <a:cs typeface="Times New Roman" pitchFamily="18" charset="0"/>
            </a:endParaRPr>
          </a:p>
          <a:p>
            <a:pPr>
              <a:lnSpc>
                <a:spcPct val="120000"/>
              </a:lnSpc>
              <a:spcBef>
                <a:spcPts val="312"/>
              </a:spcBef>
              <a:buClr>
                <a:schemeClr val="accent5"/>
              </a:buClr>
            </a:pPr>
            <a:endParaRPr lang="en-US" sz="1400" dirty="0" smtClean="0">
              <a:latin typeface="+mn-lt"/>
              <a:ea typeface="Tahoma" panose="020B0604030504040204" pitchFamily="34" charset="0"/>
              <a:cs typeface="Times New Roman" pitchFamily="18" charset="0"/>
            </a:endParaRPr>
          </a:p>
          <a:p>
            <a:pPr>
              <a:lnSpc>
                <a:spcPct val="120000"/>
              </a:lnSpc>
              <a:spcBef>
                <a:spcPts val="312"/>
              </a:spcBef>
              <a:buClr>
                <a:schemeClr val="accent5"/>
              </a:buClr>
            </a:pPr>
            <a:endParaRPr lang="en-US" sz="1400" dirty="0" smtClean="0">
              <a:latin typeface="+mn-lt"/>
              <a:ea typeface="Tahoma" panose="020B0604030504040204" pitchFamily="34" charset="0"/>
              <a:cs typeface="Times New Roman" pitchFamily="18" charset="0"/>
            </a:endParaRPr>
          </a:p>
          <a:p>
            <a:pPr>
              <a:lnSpc>
                <a:spcPct val="120000"/>
              </a:lnSpc>
              <a:spcBef>
                <a:spcPts val="312"/>
              </a:spcBef>
              <a:buClr>
                <a:schemeClr val="accent5"/>
              </a:buClr>
            </a:pPr>
            <a:r>
              <a:rPr lang="en-US" sz="1400" dirty="0" smtClean="0">
                <a:latin typeface="+mn-lt"/>
                <a:ea typeface="Tahoma" panose="020B0604030504040204" pitchFamily="34" charset="0"/>
                <a:cs typeface="Times New Roman" pitchFamily="18" charset="0"/>
              </a:rPr>
              <a:t>The </a:t>
            </a:r>
            <a:r>
              <a:rPr lang="en-GB" sz="1400" dirty="0" smtClean="0">
                <a:latin typeface="+mn-lt"/>
                <a:ea typeface="Tahoma" panose="020B0604030504040204" pitchFamily="34" charset="0"/>
                <a:cs typeface="Times New Roman" pitchFamily="18" charset="0"/>
              </a:rPr>
              <a:t>sample points </a:t>
            </a:r>
            <a:r>
              <a:rPr lang="en-GB" sz="1400" dirty="0" smtClean="0">
                <a:latin typeface="+mn-lt"/>
                <a:ea typeface="Tahoma" panose="020B0604030504040204" pitchFamily="34" charset="0"/>
                <a:cs typeface="Tahoma" panose="020B0604030504040204" pitchFamily="34" charset="0"/>
              </a:rPr>
              <a:t>were </a:t>
            </a:r>
            <a:r>
              <a:rPr lang="en-GB" sz="1400" dirty="0">
                <a:latin typeface="+mn-lt"/>
                <a:ea typeface="Tahoma" panose="020B0604030504040204" pitchFamily="34" charset="0"/>
                <a:cs typeface="Tahoma" panose="020B0604030504040204" pitchFamily="34" charset="0"/>
              </a:rPr>
              <a:t>split between four sample </a:t>
            </a:r>
            <a:r>
              <a:rPr lang="en-GB" sz="1400" dirty="0" smtClean="0">
                <a:latin typeface="+mn-lt"/>
                <a:ea typeface="Tahoma" panose="020B0604030504040204" pitchFamily="34" charset="0"/>
                <a:cs typeface="Tahoma" panose="020B0604030504040204" pitchFamily="34" charset="0"/>
              </a:rPr>
              <a:t>areas and three types of sample locations as follows:</a:t>
            </a:r>
          </a:p>
          <a:p>
            <a:pPr>
              <a:lnSpc>
                <a:spcPct val="120000"/>
              </a:lnSpc>
              <a:spcBef>
                <a:spcPts val="312"/>
              </a:spcBef>
              <a:buClr>
                <a:schemeClr val="accent5"/>
              </a:buClr>
            </a:pPr>
            <a:endParaRPr lang="en-GB" sz="1400" dirty="0" smtClean="0">
              <a:latin typeface="+mn-lt"/>
              <a:ea typeface="Tahoma" panose="020B0604030504040204" pitchFamily="34" charset="0"/>
              <a:cs typeface="Tahoma" panose="020B0604030504040204" pitchFamily="34" charset="0"/>
            </a:endParaRPr>
          </a:p>
          <a:p>
            <a:pPr>
              <a:lnSpc>
                <a:spcPct val="120000"/>
              </a:lnSpc>
              <a:spcBef>
                <a:spcPts val="312"/>
              </a:spcBef>
              <a:buClr>
                <a:schemeClr val="accent5"/>
              </a:buClr>
            </a:pPr>
            <a:endParaRPr lang="en-GB" sz="1400" dirty="0" smtClean="0">
              <a:latin typeface="+mn-lt"/>
              <a:ea typeface="Tahoma" panose="020B0604030504040204" pitchFamily="34" charset="0"/>
              <a:cs typeface="Tahoma" panose="020B0604030504040204" pitchFamily="34" charset="0"/>
            </a:endParaRPr>
          </a:p>
          <a:p>
            <a:pPr>
              <a:lnSpc>
                <a:spcPct val="120000"/>
              </a:lnSpc>
              <a:spcBef>
                <a:spcPts val="312"/>
              </a:spcBef>
              <a:buClr>
                <a:schemeClr val="accent5"/>
              </a:buClr>
            </a:pPr>
            <a:endParaRPr lang="en-GB" sz="1400" dirty="0" smtClean="0">
              <a:latin typeface="+mn-lt"/>
            </a:endParaRPr>
          </a:p>
          <a:p>
            <a:pPr>
              <a:lnSpc>
                <a:spcPct val="120000"/>
              </a:lnSpc>
              <a:spcBef>
                <a:spcPts val="312"/>
              </a:spcBef>
              <a:buClr>
                <a:schemeClr val="accent5"/>
              </a:buClr>
            </a:pPr>
            <a:endParaRPr lang="en-GB" sz="1400" dirty="0" smtClean="0">
              <a:latin typeface="+mn-lt"/>
            </a:endParaRPr>
          </a:p>
          <a:p>
            <a:pPr>
              <a:lnSpc>
                <a:spcPct val="120000"/>
              </a:lnSpc>
              <a:spcBef>
                <a:spcPts val="312"/>
              </a:spcBef>
              <a:buClr>
                <a:schemeClr val="accent5"/>
              </a:buClr>
            </a:pPr>
            <a:endParaRPr lang="en-GB" sz="1400" dirty="0">
              <a:latin typeface="+mn-lt"/>
            </a:endParaRPr>
          </a:p>
          <a:p>
            <a:pPr>
              <a:lnSpc>
                <a:spcPct val="120000"/>
              </a:lnSpc>
              <a:spcBef>
                <a:spcPts val="312"/>
              </a:spcBef>
              <a:buClr>
                <a:schemeClr val="accent5"/>
              </a:buClr>
            </a:pPr>
            <a:endParaRPr lang="en-GB" sz="1400" dirty="0" smtClean="0">
              <a:latin typeface="+mn-lt"/>
            </a:endParaRPr>
          </a:p>
          <a:p>
            <a:pPr>
              <a:lnSpc>
                <a:spcPct val="120000"/>
              </a:lnSpc>
              <a:spcBef>
                <a:spcPts val="312"/>
              </a:spcBef>
              <a:buClr>
                <a:schemeClr val="accent5"/>
              </a:buClr>
            </a:pPr>
            <a:endParaRPr lang="en-GB" sz="1400" dirty="0">
              <a:latin typeface="+mn-lt"/>
            </a:endParaRPr>
          </a:p>
          <a:p>
            <a:pPr>
              <a:lnSpc>
                <a:spcPct val="120000"/>
              </a:lnSpc>
              <a:spcBef>
                <a:spcPts val="312"/>
              </a:spcBef>
              <a:buClr>
                <a:schemeClr val="accent5"/>
              </a:buClr>
            </a:pPr>
            <a:endParaRPr lang="en-GB" sz="1400" dirty="0" smtClean="0">
              <a:latin typeface="+mn-lt"/>
            </a:endParaRPr>
          </a:p>
          <a:p>
            <a:pPr>
              <a:lnSpc>
                <a:spcPct val="120000"/>
              </a:lnSpc>
              <a:spcBef>
                <a:spcPts val="312"/>
              </a:spcBef>
              <a:buClr>
                <a:schemeClr val="accent5"/>
              </a:buClr>
            </a:pPr>
            <a:endParaRPr lang="en-GB" sz="1400" dirty="0">
              <a:latin typeface="+mn-lt"/>
            </a:endParaRPr>
          </a:p>
          <a:p>
            <a:pPr>
              <a:lnSpc>
                <a:spcPct val="120000"/>
              </a:lnSpc>
              <a:spcBef>
                <a:spcPts val="312"/>
              </a:spcBef>
              <a:buClr>
                <a:schemeClr val="accent5"/>
              </a:buClr>
            </a:pPr>
            <a:endParaRPr lang="en-GB" sz="1400" dirty="0">
              <a:latin typeface="+mn-lt"/>
            </a:endParaRPr>
          </a:p>
          <a:p>
            <a:pPr eaLnBrk="1" hangingPunct="1">
              <a:lnSpc>
                <a:spcPct val="120000"/>
              </a:lnSpc>
              <a:spcBef>
                <a:spcPts val="312"/>
              </a:spcBef>
              <a:defRPr/>
            </a:pPr>
            <a:endParaRPr lang="en-GB" sz="1400" dirty="0">
              <a:latin typeface="+mn-lt"/>
            </a:endParaRPr>
          </a:p>
        </p:txBody>
      </p:sp>
      <p:sp>
        <p:nvSpPr>
          <p:cNvPr id="4100" name="Slide Number Placeholder 4"/>
          <p:cNvSpPr>
            <a:spLocks noGrp="1"/>
          </p:cNvSpPr>
          <p:nvPr>
            <p:ph type="sldNum" sz="quarter" idx="12"/>
          </p:nvPr>
        </p:nvSpPr>
        <p:spPr bwMode="auto">
          <a:xfrm>
            <a:off x="6978650" y="6359117"/>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A5ADA11-27BB-430D-94CB-9319B663F034}" type="slidenum">
              <a:rPr lang="en-GB" altLang="en-US" sz="1100" smtClean="0">
                <a:solidFill>
                  <a:schemeClr val="bg1">
                    <a:lumMod val="50000"/>
                  </a:schemeClr>
                </a:solidFill>
                <a:latin typeface="+mn-lt"/>
              </a:rPr>
              <a:pPr eaLnBrk="1" hangingPunct="1">
                <a:defRPr/>
              </a:pPr>
              <a:t>8</a:t>
            </a:fld>
            <a:endParaRPr lang="en-GB" altLang="en-US" sz="1100" dirty="0" smtClean="0">
              <a:solidFill>
                <a:schemeClr val="bg1">
                  <a:lumMod val="50000"/>
                </a:schemeClr>
              </a:solidFill>
              <a:latin typeface="+mn-lt"/>
            </a:endParaRPr>
          </a:p>
        </p:txBody>
      </p:sp>
      <p:graphicFrame>
        <p:nvGraphicFramePr>
          <p:cNvPr id="7" name="Chart 6"/>
          <p:cNvGraphicFramePr/>
          <p:nvPr>
            <p:extLst>
              <p:ext uri="{D42A27DB-BD31-4B8C-83A1-F6EECF244321}">
                <p14:modId xmlns:p14="http://schemas.microsoft.com/office/powerpoint/2010/main" val="2363842240"/>
              </p:ext>
            </p:extLst>
          </p:nvPr>
        </p:nvGraphicFramePr>
        <p:xfrm>
          <a:off x="327782" y="2517571"/>
          <a:ext cx="8424936" cy="16315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1107250148"/>
              </p:ext>
            </p:extLst>
          </p:nvPr>
        </p:nvGraphicFramePr>
        <p:xfrm>
          <a:off x="327782" y="4747179"/>
          <a:ext cx="8424936" cy="1850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88660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54798"/>
            <a:ext cx="2133600" cy="365125"/>
          </a:xfrm>
        </p:spPr>
        <p:txBody>
          <a:bodyPr/>
          <a:lstStyle/>
          <a:p>
            <a:pPr>
              <a:defRPr/>
            </a:pPr>
            <a:fld id="{7D4B6CAA-6499-4556-9094-AF6608292E68}" type="slidenum">
              <a:rPr lang="en-GB" altLang="en-US" sz="1000" smtClean="0">
                <a:latin typeface="+mn-lt"/>
              </a:rPr>
              <a:pPr>
                <a:defRPr/>
              </a:pPr>
              <a:t>80</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2115882818"/>
              </p:ext>
            </p:extLst>
          </p:nvPr>
        </p:nvGraphicFramePr>
        <p:xfrm>
          <a:off x="395536" y="2276872"/>
          <a:ext cx="8496944" cy="41779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Cornwall’s wonderful beaches</a:t>
            </a:r>
            <a:endParaRPr lang="en-GB" sz="2700" dirty="0">
              <a:solidFill>
                <a:schemeClr val="accent5"/>
              </a:solidFill>
              <a:latin typeface="+mn-lt"/>
            </a:endParaRPr>
          </a:p>
        </p:txBody>
      </p:sp>
      <p:sp>
        <p:nvSpPr>
          <p:cNvPr id="7" name="TextBox 6"/>
          <p:cNvSpPr txBox="1"/>
          <p:nvPr/>
        </p:nvSpPr>
        <p:spPr>
          <a:xfrm>
            <a:off x="395535" y="692696"/>
            <a:ext cx="8496945" cy="1815882"/>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As previously highlighted in this chapter, the scores achieved for both aspects relating to beaches in Cornwall were the top two highest rated factors explored by this survey and again offer potential marketing material to Visit Cornwall.</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98% of visitors rated the quality of the beaches as good or very good and 97% rated the cleanliness of the beaches to a similar standard.  In both instances the large majority felt both factors were very good.</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endParaRPr lang="en-GB" sz="1400" dirty="0">
              <a:latin typeface="+mn-lt"/>
            </a:endParaRPr>
          </a:p>
        </p:txBody>
      </p:sp>
    </p:spTree>
    <p:extLst>
      <p:ext uri="{BB962C8B-B14F-4D97-AF65-F5344CB8AC3E}">
        <p14:creationId xmlns:p14="http://schemas.microsoft.com/office/powerpoint/2010/main" val="3604267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54798"/>
            <a:ext cx="2133600" cy="365125"/>
          </a:xfrm>
        </p:spPr>
        <p:txBody>
          <a:bodyPr/>
          <a:lstStyle/>
          <a:p>
            <a:pPr>
              <a:defRPr/>
            </a:pPr>
            <a:fld id="{7D4B6CAA-6499-4556-9094-AF6608292E68}" type="slidenum">
              <a:rPr lang="en-GB" altLang="en-US" sz="1000" smtClean="0">
                <a:latin typeface="+mn-lt"/>
              </a:rPr>
              <a:pPr>
                <a:defRPr/>
              </a:pPr>
              <a:t>81</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2279115231"/>
              </p:ext>
            </p:extLst>
          </p:nvPr>
        </p:nvGraphicFramePr>
        <p:xfrm>
          <a:off x="395536" y="2314010"/>
          <a:ext cx="8496944" cy="41407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Signage heading in the right direction</a:t>
            </a:r>
            <a:endParaRPr lang="en-GB" sz="2700" dirty="0">
              <a:solidFill>
                <a:schemeClr val="accent5"/>
              </a:solidFill>
              <a:latin typeface="+mn-lt"/>
            </a:endParaRPr>
          </a:p>
        </p:txBody>
      </p:sp>
      <p:sp>
        <p:nvSpPr>
          <p:cNvPr id="7" name="TextBox 6"/>
          <p:cNvSpPr txBox="1"/>
          <p:nvPr/>
        </p:nvSpPr>
        <p:spPr>
          <a:xfrm>
            <a:off x="395535" y="739880"/>
            <a:ext cx="8496945"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Signage for both road users and pedestrians and display maps and information boards all received good visitor satisfaction scores.</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The scores are generally positioned around the mid-point of the thirty three factors explored through this survey and as such there is room for improvement (as always) but it would appear that this is not a priority at this moment in time.</a:t>
            </a:r>
            <a:endParaRPr lang="en-GB" sz="1400" dirty="0">
              <a:latin typeface="+mn-lt"/>
            </a:endParaRPr>
          </a:p>
        </p:txBody>
      </p:sp>
    </p:spTree>
    <p:extLst>
      <p:ext uri="{BB962C8B-B14F-4D97-AF65-F5344CB8AC3E}">
        <p14:creationId xmlns:p14="http://schemas.microsoft.com/office/powerpoint/2010/main" val="4672881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54798"/>
            <a:ext cx="2133600" cy="365125"/>
          </a:xfrm>
        </p:spPr>
        <p:txBody>
          <a:bodyPr/>
          <a:lstStyle/>
          <a:p>
            <a:pPr>
              <a:defRPr/>
            </a:pPr>
            <a:fld id="{7D4B6CAA-6499-4556-9094-AF6608292E68}" type="slidenum">
              <a:rPr lang="en-GB" altLang="en-US" sz="1000" smtClean="0">
                <a:latin typeface="+mn-lt"/>
              </a:rPr>
              <a:pPr>
                <a:defRPr/>
              </a:pPr>
              <a:t>82</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1651084041"/>
              </p:ext>
            </p:extLst>
          </p:nvPr>
        </p:nvGraphicFramePr>
        <p:xfrm>
          <a:off x="395536" y="2060848"/>
          <a:ext cx="8496944" cy="43939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All positive for public transport</a:t>
            </a:r>
            <a:endParaRPr lang="en-GB" sz="2700" dirty="0">
              <a:solidFill>
                <a:schemeClr val="accent5"/>
              </a:solidFill>
              <a:latin typeface="+mn-lt"/>
            </a:endParaRPr>
          </a:p>
        </p:txBody>
      </p:sp>
      <p:sp>
        <p:nvSpPr>
          <p:cNvPr id="7" name="TextBox 6"/>
          <p:cNvSpPr txBox="1"/>
          <p:nvPr/>
        </p:nvSpPr>
        <p:spPr>
          <a:xfrm>
            <a:off x="395536" y="692696"/>
            <a:ext cx="8496944"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Both aspects of public transport tested also received good satisfaction scores with the quality of service and value for money rated to similar levels.</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Considering that generally speaking public transport is the sort of topic that people are usually very quick to highlight the inefficiencies of the results of this survey should be viewed very positively.</a:t>
            </a:r>
            <a:endParaRPr lang="en-GB" sz="1400" dirty="0">
              <a:latin typeface="+mn-lt"/>
            </a:endParaRPr>
          </a:p>
        </p:txBody>
      </p:sp>
    </p:spTree>
    <p:extLst>
      <p:ext uri="{BB962C8B-B14F-4D97-AF65-F5344CB8AC3E}">
        <p14:creationId xmlns:p14="http://schemas.microsoft.com/office/powerpoint/2010/main" val="13205056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54798"/>
            <a:ext cx="2133600" cy="365125"/>
          </a:xfrm>
        </p:spPr>
        <p:txBody>
          <a:bodyPr/>
          <a:lstStyle/>
          <a:p>
            <a:pPr>
              <a:defRPr/>
            </a:pPr>
            <a:fld id="{7D4B6CAA-6499-4556-9094-AF6608292E68}" type="slidenum">
              <a:rPr lang="en-GB" altLang="en-US" sz="1000" smtClean="0">
                <a:latin typeface="+mn-lt"/>
              </a:rPr>
              <a:pPr>
                <a:defRPr/>
              </a:pPr>
              <a:t>83</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289479211"/>
              </p:ext>
            </p:extLst>
          </p:nvPr>
        </p:nvGraphicFramePr>
        <p:xfrm>
          <a:off x="395536" y="2132856"/>
          <a:ext cx="8496944" cy="43219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The county cleans up well</a:t>
            </a:r>
            <a:endParaRPr lang="en-GB" sz="2700" dirty="0">
              <a:solidFill>
                <a:schemeClr val="accent5"/>
              </a:solidFill>
              <a:latin typeface="+mn-lt"/>
            </a:endParaRPr>
          </a:p>
        </p:txBody>
      </p:sp>
      <p:sp>
        <p:nvSpPr>
          <p:cNvPr id="8" name="TextBox 7"/>
          <p:cNvSpPr txBox="1"/>
          <p:nvPr/>
        </p:nvSpPr>
        <p:spPr>
          <a:xfrm>
            <a:off x="351944" y="692696"/>
            <a:ext cx="8496944"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Scores for both the cleanliness of the streets (4.47) and upkeep of the parks and open spaces in the county (4.60) were high.</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The score for the parks and open spaces was within the top 10 ranked indicators of those explored by the 2016/17 survey.</a:t>
            </a:r>
            <a:endParaRPr lang="en-GB" sz="1400" dirty="0">
              <a:latin typeface="+mn-lt"/>
            </a:endParaRPr>
          </a:p>
        </p:txBody>
      </p:sp>
    </p:spTree>
    <p:extLst>
      <p:ext uri="{BB962C8B-B14F-4D97-AF65-F5344CB8AC3E}">
        <p14:creationId xmlns:p14="http://schemas.microsoft.com/office/powerpoint/2010/main" val="17619405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54798"/>
            <a:ext cx="2133600" cy="365125"/>
          </a:xfrm>
        </p:spPr>
        <p:txBody>
          <a:bodyPr/>
          <a:lstStyle/>
          <a:p>
            <a:pPr>
              <a:defRPr/>
            </a:pPr>
            <a:fld id="{7D4B6CAA-6499-4556-9094-AF6608292E68}" type="slidenum">
              <a:rPr lang="en-GB" altLang="en-US" sz="1000" smtClean="0">
                <a:latin typeface="+mn-lt"/>
              </a:rPr>
              <a:pPr>
                <a:defRPr/>
              </a:pPr>
              <a:t>84</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434393871"/>
              </p:ext>
            </p:extLst>
          </p:nvPr>
        </p:nvGraphicFramePr>
        <p:xfrm>
          <a:off x="395536" y="2218999"/>
          <a:ext cx="8496944" cy="42357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29903" y="43557"/>
            <a:ext cx="8728144" cy="507831"/>
          </a:xfrm>
          <a:prstGeom prst="rect">
            <a:avLst/>
          </a:prstGeom>
          <a:noFill/>
        </p:spPr>
        <p:txBody>
          <a:bodyPr wrap="square" rtlCol="0">
            <a:spAutoFit/>
          </a:bodyPr>
          <a:lstStyle/>
          <a:p>
            <a:pPr algn="ctr"/>
            <a:r>
              <a:rPr lang="en-GB" sz="2700" dirty="0" smtClean="0">
                <a:solidFill>
                  <a:schemeClr val="accent5"/>
                </a:solidFill>
                <a:latin typeface="+mn-lt"/>
              </a:rPr>
              <a:t>Enjoyment of the South West Coast Path is very high</a:t>
            </a:r>
            <a:endParaRPr lang="en-GB" sz="2700" dirty="0">
              <a:solidFill>
                <a:schemeClr val="accent5"/>
              </a:solidFill>
              <a:latin typeface="+mn-lt"/>
            </a:endParaRPr>
          </a:p>
        </p:txBody>
      </p:sp>
      <p:sp>
        <p:nvSpPr>
          <p:cNvPr id="6" name="TextBox 5"/>
          <p:cNvSpPr txBox="1"/>
          <p:nvPr/>
        </p:nvSpPr>
        <p:spPr>
          <a:xfrm>
            <a:off x="290956" y="692696"/>
            <a:ext cx="8706103"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The score for enjoyment of using the South West Coast Path, at 4.77, was one of the highest ranked indicators of all those explored during the 2016/17 survey (ranked sixth overall).</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With the coast an </a:t>
            </a:r>
            <a:r>
              <a:rPr lang="en-GB" sz="1400" dirty="0">
                <a:latin typeface="+mn-lt"/>
              </a:rPr>
              <a:t>important </a:t>
            </a:r>
            <a:r>
              <a:rPr lang="en-GB" sz="1400" dirty="0" smtClean="0">
                <a:latin typeface="+mn-lt"/>
              </a:rPr>
              <a:t>driver in visits </a:t>
            </a:r>
            <a:r>
              <a:rPr lang="en-GB" sz="1400" dirty="0">
                <a:latin typeface="+mn-lt"/>
              </a:rPr>
              <a:t>to the </a:t>
            </a:r>
            <a:r>
              <a:rPr lang="en-GB" sz="1400" dirty="0" smtClean="0">
                <a:latin typeface="+mn-lt"/>
              </a:rPr>
              <a:t>county coupled with 11% of visitors to Cornwall stating that their main reason for choosing to visit was to go for a long walk of more than 2 miles and a further 6% for a short walk of up to 2 miles, this is an important indicator in driving up satisfaction levels overall.  </a:t>
            </a:r>
            <a:endParaRPr lang="en-GB" sz="1400" dirty="0">
              <a:latin typeface="+mn-lt"/>
            </a:endParaRPr>
          </a:p>
        </p:txBody>
      </p:sp>
    </p:spTree>
    <p:extLst>
      <p:ext uri="{BB962C8B-B14F-4D97-AF65-F5344CB8AC3E}">
        <p14:creationId xmlns:p14="http://schemas.microsoft.com/office/powerpoint/2010/main" val="36835711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54798"/>
            <a:ext cx="2133600" cy="365125"/>
          </a:xfrm>
        </p:spPr>
        <p:txBody>
          <a:bodyPr/>
          <a:lstStyle/>
          <a:p>
            <a:pPr>
              <a:defRPr/>
            </a:pPr>
            <a:fld id="{7D4B6CAA-6499-4556-9094-AF6608292E68}" type="slidenum">
              <a:rPr lang="en-GB" altLang="en-US" sz="1000" smtClean="0">
                <a:latin typeface="+mn-lt"/>
              </a:rPr>
              <a:pPr>
                <a:defRPr/>
              </a:pPr>
              <a:t>85</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2442844758"/>
              </p:ext>
            </p:extLst>
          </p:nvPr>
        </p:nvGraphicFramePr>
        <p:xfrm>
          <a:off x="395536" y="3212976"/>
          <a:ext cx="8496944" cy="324182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Parking priority for improvement?</a:t>
            </a:r>
            <a:endParaRPr lang="en-GB" sz="2700" dirty="0">
              <a:solidFill>
                <a:schemeClr val="accent5"/>
              </a:solidFill>
              <a:latin typeface="+mn-lt"/>
            </a:endParaRPr>
          </a:p>
        </p:txBody>
      </p:sp>
      <p:sp>
        <p:nvSpPr>
          <p:cNvPr id="7" name="TextBox 6"/>
          <p:cNvSpPr txBox="1"/>
          <p:nvPr/>
        </p:nvSpPr>
        <p:spPr>
          <a:xfrm>
            <a:off x="370363" y="585840"/>
            <a:ext cx="8594125" cy="3108543"/>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The satisfaction scores achieved for parking are among the bottom four scores recorded for the thirty three aspects explored by this survey and are also three of only four scores calculated below four out of the maximum of five.  As such it could be assumed that these are priorities for improvement and especially considering that 88% of visitors to the county arrive by car.</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Whilst it would appear that parking is a major issue it is probably an area that again requires further investigation before investing time and money into making any changes.  For example, what would value for money look like for parking and is it feasible?  Would reducing parking costs increase dwell time and visitor spend to negate any loss in revenue?  Is there a need for more year round parking or is capacity just a peak period issue?  It is also the sort of issue where the ability to really change opinions has to be questioned and a balance reached – will people generally ever be happy with parking?</a:t>
            </a:r>
          </a:p>
          <a:p>
            <a:pPr marL="285750" indent="-285750">
              <a:buFont typeface="Arial" panose="020B0604020202020204" pitchFamily="34" charset="0"/>
              <a:buChar char="•"/>
            </a:pPr>
            <a:endParaRPr lang="en-GB" sz="1400" dirty="0">
              <a:latin typeface="+mn-lt"/>
            </a:endParaRPr>
          </a:p>
          <a:p>
            <a:endParaRPr lang="en-GB" sz="1400" dirty="0">
              <a:latin typeface="+mn-lt"/>
            </a:endParaRPr>
          </a:p>
          <a:p>
            <a:pPr marL="285750" indent="-285750">
              <a:buFont typeface="Arial" panose="020B0604020202020204" pitchFamily="34" charset="0"/>
              <a:buChar char="•"/>
            </a:pPr>
            <a:endParaRPr lang="en-GB" sz="1400" dirty="0">
              <a:latin typeface="+mn-lt"/>
            </a:endParaRPr>
          </a:p>
        </p:txBody>
      </p:sp>
    </p:spTree>
    <p:extLst>
      <p:ext uri="{BB962C8B-B14F-4D97-AF65-F5344CB8AC3E}">
        <p14:creationId xmlns:p14="http://schemas.microsoft.com/office/powerpoint/2010/main" val="15053600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54798"/>
            <a:ext cx="2133600" cy="365125"/>
          </a:xfrm>
        </p:spPr>
        <p:txBody>
          <a:bodyPr/>
          <a:lstStyle/>
          <a:p>
            <a:pPr>
              <a:defRPr/>
            </a:pPr>
            <a:fld id="{7D4B6CAA-6499-4556-9094-AF6608292E68}" type="slidenum">
              <a:rPr lang="en-GB" altLang="en-US" sz="1000" smtClean="0">
                <a:latin typeface="+mn-lt"/>
              </a:rPr>
              <a:pPr>
                <a:defRPr/>
              </a:pPr>
              <a:t>86</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41122303"/>
              </p:ext>
            </p:extLst>
          </p:nvPr>
        </p:nvGraphicFramePr>
        <p:xfrm>
          <a:off x="395536" y="2132856"/>
          <a:ext cx="8496944" cy="432194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Low scores for nightlife</a:t>
            </a:r>
            <a:endParaRPr lang="en-GB" sz="2700" dirty="0">
              <a:solidFill>
                <a:schemeClr val="accent5"/>
              </a:solidFill>
              <a:latin typeface="+mn-lt"/>
            </a:endParaRPr>
          </a:p>
        </p:txBody>
      </p:sp>
      <p:sp>
        <p:nvSpPr>
          <p:cNvPr id="7" name="TextBox 6"/>
          <p:cNvSpPr txBox="1"/>
          <p:nvPr/>
        </p:nvSpPr>
        <p:spPr>
          <a:xfrm>
            <a:off x="395536" y="692696"/>
            <a:ext cx="8496944"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All aspects of nightlife/evening entertainment received relatively low satisfaction scores compared to the other factors tested through this survey with all three factors ranked in the bottom seven scores.</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That said, the range of nightlife/evening entertainment and quality of service scores of 4.05 for each aspect could still be classed as good.</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endParaRPr lang="en-GB" sz="1400" dirty="0">
              <a:latin typeface="+mn-lt"/>
            </a:endParaRPr>
          </a:p>
        </p:txBody>
      </p:sp>
    </p:spTree>
    <p:extLst>
      <p:ext uri="{BB962C8B-B14F-4D97-AF65-F5344CB8AC3E}">
        <p14:creationId xmlns:p14="http://schemas.microsoft.com/office/powerpoint/2010/main" val="18315737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54798"/>
            <a:ext cx="2133600" cy="365125"/>
          </a:xfrm>
        </p:spPr>
        <p:txBody>
          <a:bodyPr/>
          <a:lstStyle/>
          <a:p>
            <a:pPr>
              <a:defRPr/>
            </a:pPr>
            <a:fld id="{7D4B6CAA-6499-4556-9094-AF6608292E68}" type="slidenum">
              <a:rPr lang="en-GB" altLang="en-US" sz="1000" smtClean="0">
                <a:latin typeface="+mn-lt"/>
              </a:rPr>
              <a:pPr>
                <a:defRPr/>
              </a:pPr>
              <a:t>87</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339085083"/>
              </p:ext>
            </p:extLst>
          </p:nvPr>
        </p:nvGraphicFramePr>
        <p:xfrm>
          <a:off x="395536" y="2132856"/>
          <a:ext cx="8496944" cy="432194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Overall satisfaction levels are very good</a:t>
            </a:r>
            <a:endParaRPr lang="en-GB" sz="2700" dirty="0">
              <a:solidFill>
                <a:schemeClr val="accent5"/>
              </a:solidFill>
              <a:latin typeface="+mn-lt"/>
            </a:endParaRPr>
          </a:p>
        </p:txBody>
      </p:sp>
      <p:sp>
        <p:nvSpPr>
          <p:cNvPr id="7" name="TextBox 6"/>
          <p:cNvSpPr txBox="1"/>
          <p:nvPr/>
        </p:nvSpPr>
        <p:spPr>
          <a:xfrm>
            <a:off x="395535" y="692696"/>
            <a:ext cx="8496945"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Scores relating to factors which relate to the holiday experience overall were very high and featured in the top five factors ranked.  The overall enjoyment of visit, general atmosphere and feeling of welcome all received scores in of 4.8 out of 5 or greater.</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This provides a good indication that overall visitors are highly satisfied with their visitor experience in Cornwall.</a:t>
            </a:r>
            <a:endParaRPr lang="en-GB" sz="1400" dirty="0">
              <a:latin typeface="+mn-lt"/>
            </a:endParaRPr>
          </a:p>
        </p:txBody>
      </p:sp>
    </p:spTree>
    <p:extLst>
      <p:ext uri="{BB962C8B-B14F-4D97-AF65-F5344CB8AC3E}">
        <p14:creationId xmlns:p14="http://schemas.microsoft.com/office/powerpoint/2010/main" val="13617105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4"/>
          <p:cNvGraphicFramePr>
            <a:graphicFrameLocks/>
          </p:cNvGraphicFramePr>
          <p:nvPr>
            <p:extLst/>
          </p:nvPr>
        </p:nvGraphicFramePr>
        <p:xfrm>
          <a:off x="4262935" y="561778"/>
          <a:ext cx="4711968" cy="32047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a:xfrm>
            <a:off x="2555776" y="6492875"/>
            <a:ext cx="2133600" cy="365125"/>
          </a:xfrm>
        </p:spPr>
        <p:txBody>
          <a:bodyPr/>
          <a:lstStyle/>
          <a:p>
            <a:pPr>
              <a:defRPr/>
            </a:pPr>
            <a:fld id="{192C2386-BE0F-4E30-A7E8-DD60A8DC8C5A}" type="slidenum">
              <a:rPr lang="en-GB" altLang="en-US" sz="1000" smtClean="0">
                <a:latin typeface="+mn-lt"/>
              </a:rPr>
              <a:pPr>
                <a:defRPr/>
              </a:pPr>
              <a:t>88</a:t>
            </a:fld>
            <a:endParaRPr lang="en-GB" altLang="en-US" sz="1000" dirty="0">
              <a:latin typeface="+mn-lt"/>
            </a:endParaRPr>
          </a:p>
        </p:txBody>
      </p:sp>
      <p:sp>
        <p:nvSpPr>
          <p:cNvPr id="6" name="TextBox 5"/>
          <p:cNvSpPr txBox="1"/>
          <p:nvPr/>
        </p:nvSpPr>
        <p:spPr>
          <a:xfrm>
            <a:off x="309522" y="567191"/>
            <a:ext cx="4492508" cy="3436325"/>
          </a:xfrm>
          <a:prstGeom prst="rect">
            <a:avLst/>
          </a:prstGeom>
          <a:noFill/>
          <a:ln>
            <a:noFill/>
          </a:ln>
        </p:spPr>
        <p:txBody>
          <a:bodyPr wrap="square">
            <a:spAutoFit/>
          </a:bodyPr>
          <a:lstStyle/>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endParaRPr lang="en-GB" sz="1100" dirty="0">
              <a:latin typeface="+mn-lt"/>
            </a:endParaRPr>
          </a:p>
          <a:p>
            <a:pPr>
              <a:lnSpc>
                <a:spcPct val="120000"/>
              </a:lnSpc>
              <a:spcBef>
                <a:spcPts val="312"/>
              </a:spcBef>
              <a:defRPr/>
            </a:pPr>
            <a:endParaRPr lang="en-GB" sz="1100" dirty="0" smtClean="0">
              <a:latin typeface="+mn-lt"/>
            </a:endParaRPr>
          </a:p>
          <a:p>
            <a:pPr>
              <a:lnSpc>
                <a:spcPct val="120000"/>
              </a:lnSpc>
              <a:spcBef>
                <a:spcPts val="312"/>
              </a:spcBef>
              <a:defRPr/>
            </a:pPr>
            <a:r>
              <a:rPr lang="en-GB" sz="1100" dirty="0" smtClean="0">
                <a:latin typeface="+mn-lt"/>
              </a:rPr>
              <a:t>.</a:t>
            </a:r>
            <a:endParaRPr lang="en-GB" sz="1100" dirty="0">
              <a:latin typeface="+mn-lt"/>
            </a:endParaRPr>
          </a:p>
        </p:txBody>
      </p:sp>
      <p:sp>
        <p:nvSpPr>
          <p:cNvPr id="4" name="TextBox 3"/>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Visit expectations continue to be met and exceeded</a:t>
            </a:r>
            <a:endParaRPr lang="en-GB" sz="2700" dirty="0">
              <a:solidFill>
                <a:schemeClr val="accent5"/>
              </a:solidFill>
              <a:latin typeface="+mn-lt"/>
            </a:endParaRPr>
          </a:p>
        </p:txBody>
      </p:sp>
      <p:graphicFrame>
        <p:nvGraphicFramePr>
          <p:cNvPr id="7" name="Table 6"/>
          <p:cNvGraphicFramePr>
            <a:graphicFrameLocks noGrp="1"/>
          </p:cNvGraphicFramePr>
          <p:nvPr>
            <p:extLst/>
          </p:nvPr>
        </p:nvGraphicFramePr>
        <p:xfrm>
          <a:off x="270130" y="3967640"/>
          <a:ext cx="8712000" cy="2541034"/>
        </p:xfrm>
        <a:graphic>
          <a:graphicData uri="http://schemas.openxmlformats.org/drawingml/2006/table">
            <a:tbl>
              <a:tblPr firstRow="1" bandRow="1">
                <a:tableStyleId>{7DF18680-E054-41AD-8BC1-D1AEF772440D}</a:tableStyleId>
              </a:tblPr>
              <a:tblGrid>
                <a:gridCol w="1224000"/>
                <a:gridCol w="648000"/>
                <a:gridCol w="648000"/>
                <a:gridCol w="612000"/>
                <a:gridCol w="540000"/>
                <a:gridCol w="684000"/>
                <a:gridCol w="576000"/>
                <a:gridCol w="576000"/>
                <a:gridCol w="612000"/>
                <a:gridCol w="576000"/>
                <a:gridCol w="540000"/>
                <a:gridCol w="468000"/>
                <a:gridCol w="432000"/>
                <a:gridCol w="576000"/>
              </a:tblGrid>
              <a:tr h="0">
                <a:tc rowSpan="2">
                  <a:txBody>
                    <a:bodyPr/>
                    <a:lstStyle/>
                    <a:p>
                      <a:r>
                        <a:rPr lang="en-GB" sz="1100" dirty="0" smtClean="0">
                          <a:solidFill>
                            <a:schemeClr val="bg1"/>
                          </a:solidFill>
                        </a:rPr>
                        <a:t>How did your visit to Cornwall live up to your expectations?</a:t>
                      </a:r>
                      <a:endParaRPr lang="en-GB" sz="1100" dirty="0">
                        <a:solidFill>
                          <a:schemeClr val="bg1"/>
                        </a:solidFill>
                      </a:endParaRPr>
                    </a:p>
                  </a:txBody>
                  <a:tcPr marL="91421" marR="91421" marT="45661" marB="45661" anchor="ctr"/>
                </a:tc>
                <a:tc gridSpan="4">
                  <a:txBody>
                    <a:bodyPr/>
                    <a:lstStyle/>
                    <a:p>
                      <a:pPr algn="ctr"/>
                      <a:r>
                        <a:rPr lang="en-GB" sz="1100" dirty="0" smtClean="0"/>
                        <a:t>Period</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300" dirty="0">
                        <a:solidFill>
                          <a:schemeClr val="bg1"/>
                        </a:solidFill>
                      </a:endParaRPr>
                    </a:p>
                  </a:txBody>
                  <a:tcPr marL="91433" marR="91433" marT="45656" marB="45656" anchor="ctr"/>
                </a:tc>
                <a:tc hMerge="1">
                  <a:txBody>
                    <a:bodyPr/>
                    <a:lstStyle/>
                    <a:p>
                      <a:pPr algn="ctr"/>
                      <a:endParaRPr lang="en-GB" sz="1300" dirty="0">
                        <a:solidFill>
                          <a:schemeClr val="bg1"/>
                        </a:solidFill>
                      </a:endParaRPr>
                    </a:p>
                  </a:txBody>
                  <a:tcPr marL="91433" marR="91433" marT="45656" marB="45656"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0">
                <a:tc vMerge="1">
                  <a:txBody>
                    <a:bodyPr/>
                    <a:lstStyle/>
                    <a:p>
                      <a:endParaRPr lang="en-GB" sz="1400" dirty="0">
                        <a:solidFill>
                          <a:schemeClr val="bg1"/>
                        </a:solidFill>
                      </a:endParaRPr>
                    </a:p>
                  </a:txBody>
                  <a:tcPr marL="91433" marR="91433" marT="45656" marB="45656" anchor="ctr"/>
                </a:tc>
                <a:tc>
                  <a:txBody>
                    <a:bodyPr/>
                    <a:lstStyle/>
                    <a:p>
                      <a:pPr algn="ctr"/>
                      <a:r>
                        <a:rPr lang="en-GB" sz="1000" b="1" dirty="0" smtClean="0">
                          <a:solidFill>
                            <a:schemeClr val="tx1"/>
                          </a:solidFill>
                        </a:rPr>
                        <a:t>2016/17</a:t>
                      </a:r>
                      <a:endParaRPr lang="en-GB" sz="1000" b="1" dirty="0">
                        <a:solidFill>
                          <a:schemeClr val="tx1"/>
                        </a:solidFill>
                      </a:endParaRPr>
                    </a:p>
                  </a:txBody>
                  <a:tcPr marL="91421" marR="91421" marT="45661" marB="45661" anchor="ctr"/>
                </a:tc>
                <a:tc>
                  <a:txBody>
                    <a:bodyPr/>
                    <a:lstStyle/>
                    <a:p>
                      <a:pPr algn="ctr"/>
                      <a:r>
                        <a:rPr lang="en-GB" sz="1000" b="1" dirty="0" smtClean="0"/>
                        <a:t>Summer</a:t>
                      </a:r>
                      <a:endParaRPr lang="en-GB" sz="1000" b="1" dirty="0">
                        <a:solidFill>
                          <a:schemeClr val="bg1"/>
                        </a:solidFill>
                      </a:endParaRPr>
                    </a:p>
                  </a:txBody>
                  <a:tcPr marL="91421" marR="91421" marT="45661" marB="45661" anchor="ctr"/>
                </a:tc>
                <a:tc>
                  <a:txBody>
                    <a:bodyPr/>
                    <a:lstStyle/>
                    <a:p>
                      <a:pPr algn="ctr"/>
                      <a:r>
                        <a:rPr lang="en-GB" sz="1000" b="1" dirty="0" smtClean="0"/>
                        <a:t>Autumn/Winter</a:t>
                      </a:r>
                      <a:endParaRPr lang="en-GB" sz="1000" b="1" dirty="0">
                        <a:solidFill>
                          <a:schemeClr val="bg1"/>
                        </a:solidFill>
                      </a:endParaRPr>
                    </a:p>
                  </a:txBody>
                  <a:tcPr marL="91421" marR="91421" marT="45661" marB="45661" anchor="ctr"/>
                </a:tc>
                <a:tc>
                  <a:txBody>
                    <a:bodyPr/>
                    <a:lstStyle/>
                    <a:p>
                      <a:pPr algn="ctr"/>
                      <a:r>
                        <a:rPr lang="en-GB" sz="1000" b="1" dirty="0" smtClean="0"/>
                        <a:t>Spring</a:t>
                      </a:r>
                      <a:endParaRPr lang="en-GB" sz="1000" b="1" dirty="0">
                        <a:solidFill>
                          <a:schemeClr val="bg1"/>
                        </a:solidFill>
                      </a:endParaRPr>
                    </a:p>
                  </a:txBody>
                  <a:tcPr marL="91421" marR="91421" marT="45661" marB="45661" anchor="ctr"/>
                </a:tc>
                <a:tc>
                  <a:txBody>
                    <a:bodyPr/>
                    <a:lstStyle/>
                    <a:p>
                      <a:pPr algn="ctr"/>
                      <a:r>
                        <a:rPr lang="en-GB" sz="1000" b="1" dirty="0" smtClean="0"/>
                        <a:t>West Cornwall</a:t>
                      </a:r>
                      <a:endParaRPr lang="en-GB" sz="1000" b="1" dirty="0">
                        <a:solidFill>
                          <a:schemeClr val="bg1"/>
                        </a:solidFill>
                      </a:endParaRPr>
                    </a:p>
                  </a:txBody>
                  <a:tcPr marL="91421" marR="91421" marT="45661" marB="45661" anchor="ctr"/>
                </a:tc>
                <a:tc>
                  <a:txBody>
                    <a:bodyPr/>
                    <a:lstStyle/>
                    <a:p>
                      <a:pPr algn="ctr"/>
                      <a:r>
                        <a:rPr lang="en-GB" sz="1000" b="1" dirty="0" smtClean="0"/>
                        <a:t>North Coast</a:t>
                      </a:r>
                      <a:endParaRPr lang="en-GB" sz="1000" b="1" dirty="0">
                        <a:solidFill>
                          <a:schemeClr val="bg1"/>
                        </a:solidFill>
                      </a:endParaRPr>
                    </a:p>
                  </a:txBody>
                  <a:tcPr marL="91421" marR="91421" marT="45661" marB="45661" anchor="ctr"/>
                </a:tc>
                <a:tc>
                  <a:txBody>
                    <a:bodyPr/>
                    <a:lstStyle/>
                    <a:p>
                      <a:pPr algn="ctr"/>
                      <a:r>
                        <a:rPr lang="en-GB" sz="1000" b="1" dirty="0" smtClean="0"/>
                        <a:t>South Coast</a:t>
                      </a:r>
                      <a:endParaRPr lang="en-GB" sz="1000" b="1" dirty="0">
                        <a:solidFill>
                          <a:schemeClr val="bg1"/>
                        </a:solidFill>
                      </a:endParaRPr>
                    </a:p>
                  </a:txBody>
                  <a:tcPr marL="91421" marR="91421" marT="45661" marB="45661" anchor="ctr"/>
                </a:tc>
                <a:tc>
                  <a:txBody>
                    <a:bodyPr/>
                    <a:lstStyle/>
                    <a:p>
                      <a:pPr algn="ctr"/>
                      <a:r>
                        <a:rPr lang="en-GB" sz="1000" b="1" dirty="0" smtClean="0"/>
                        <a:t>Bodmin/ Tamar Valley</a:t>
                      </a:r>
                      <a:endParaRPr lang="en-GB" sz="1000" b="1" dirty="0">
                        <a:solidFill>
                          <a:schemeClr val="bg1"/>
                        </a:solidFill>
                      </a:endParaRPr>
                    </a:p>
                  </a:txBody>
                  <a:tcPr marL="91421" marR="91421" marT="45661" marB="45661" anchor="ctr"/>
                </a:tc>
                <a:tc>
                  <a:txBody>
                    <a:bodyPr/>
                    <a:lstStyle/>
                    <a:p>
                      <a:pPr algn="ctr"/>
                      <a:r>
                        <a:rPr lang="en-GB" sz="1000" b="1" dirty="0" smtClean="0"/>
                        <a:t>Coastal</a:t>
                      </a:r>
                      <a:endParaRPr lang="en-GB" sz="1000" b="1" dirty="0">
                        <a:solidFill>
                          <a:schemeClr val="bg1"/>
                        </a:solidFill>
                      </a:endParaRPr>
                    </a:p>
                  </a:txBody>
                  <a:tcPr marL="91421" marR="91421" marT="45661" marB="45661" anchor="ctr"/>
                </a:tc>
                <a:tc>
                  <a:txBody>
                    <a:bodyPr/>
                    <a:lstStyle/>
                    <a:p>
                      <a:pPr algn="ctr"/>
                      <a:r>
                        <a:rPr lang="en-GB" sz="1000" b="1" dirty="0" smtClean="0"/>
                        <a:t>Urban</a:t>
                      </a:r>
                      <a:endParaRPr lang="en-GB" sz="1000" b="1" dirty="0">
                        <a:solidFill>
                          <a:schemeClr val="bg1"/>
                        </a:solidFill>
                      </a:endParaRPr>
                    </a:p>
                  </a:txBody>
                  <a:tcPr marL="91421" marR="91421" marT="45661" marB="45661" anchor="ctr"/>
                </a:tc>
                <a:tc>
                  <a:txBody>
                    <a:bodyPr/>
                    <a:lstStyle/>
                    <a:p>
                      <a:pPr algn="ctr"/>
                      <a:r>
                        <a:rPr lang="en-GB" sz="1000" b="1" dirty="0" smtClean="0"/>
                        <a:t>Rural</a:t>
                      </a:r>
                      <a:endParaRPr lang="en-GB" sz="1000" b="1" dirty="0">
                        <a:solidFill>
                          <a:schemeClr val="bg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70754">
                <a:tc>
                  <a:txBody>
                    <a:bodyPr/>
                    <a:lstStyle/>
                    <a:p>
                      <a:pPr marL="90488" indent="0" algn="l" fontAlgn="b"/>
                      <a:r>
                        <a:rPr lang="en-GB" sz="1100" b="0" i="0" u="none" strike="noStrike" dirty="0">
                          <a:solidFill>
                            <a:srgbClr val="000000"/>
                          </a:solidFill>
                          <a:effectLst/>
                          <a:latin typeface="Calibri" panose="020F0502020204030204" pitchFamily="34" charset="0"/>
                        </a:rPr>
                        <a:t>Much worse than expected</a:t>
                      </a:r>
                    </a:p>
                  </a:txBody>
                  <a:tcPr marL="9525" marR="9525" marT="9525" marB="0" anchor="b"/>
                </a:tc>
                <a:tc>
                  <a:txBody>
                    <a:bodyPr/>
                    <a:lstStyle/>
                    <a:p>
                      <a:pPr algn="ctr" fontAlgn="b"/>
                      <a:r>
                        <a:rPr lang="en-GB" sz="11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r>
              <a:tr h="70754">
                <a:tc>
                  <a:txBody>
                    <a:bodyPr/>
                    <a:lstStyle/>
                    <a:p>
                      <a:pPr marL="90488" indent="0" algn="l" fontAlgn="b"/>
                      <a:r>
                        <a:rPr lang="en-GB" sz="1100" b="0" i="0" u="none" strike="noStrike" dirty="0">
                          <a:solidFill>
                            <a:srgbClr val="000000"/>
                          </a:solidFill>
                          <a:effectLst/>
                          <a:latin typeface="Calibri" panose="020F0502020204030204" pitchFamily="34" charset="0"/>
                        </a:rPr>
                        <a:t>Worse than expected</a:t>
                      </a:r>
                    </a:p>
                  </a:txBody>
                  <a:tcPr marL="9525" marR="9525" marT="9525" marB="0" anchor="b"/>
                </a:tc>
                <a:tc>
                  <a:txBody>
                    <a:bodyPr/>
                    <a:lstStyle/>
                    <a:p>
                      <a:pPr algn="ctr" fontAlgn="b"/>
                      <a:r>
                        <a:rPr lang="en-GB" sz="11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r>
              <a:tr h="36354">
                <a:tc>
                  <a:txBody>
                    <a:bodyPr/>
                    <a:lstStyle/>
                    <a:p>
                      <a:pPr marL="90488" indent="0" algn="l" fontAlgn="b"/>
                      <a:r>
                        <a:rPr lang="en-GB" sz="1100" b="0" i="0" u="none" strike="noStrike" dirty="0">
                          <a:solidFill>
                            <a:srgbClr val="000000"/>
                          </a:solidFill>
                          <a:effectLst/>
                          <a:latin typeface="Calibri" panose="020F0502020204030204" pitchFamily="34" charset="0"/>
                        </a:rPr>
                        <a:t>As expected</a:t>
                      </a:r>
                    </a:p>
                  </a:txBody>
                  <a:tcPr marL="9525" marR="9525" marT="9525" marB="0" anchor="b"/>
                </a:tc>
                <a:tc>
                  <a:txBody>
                    <a:bodyPr/>
                    <a:lstStyle/>
                    <a:p>
                      <a:pPr algn="ctr" fontAlgn="b"/>
                      <a:r>
                        <a:rPr lang="en-GB" sz="1100" b="1" i="0" u="none" strike="noStrike" dirty="0">
                          <a:solidFill>
                            <a:srgbClr val="000000"/>
                          </a:solidFill>
                          <a:effectLst/>
                          <a:latin typeface="Calibri" panose="020F0502020204030204" pitchFamily="34" charset="0"/>
                        </a:rPr>
                        <a:t>71%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71%</a:t>
                      </a:r>
                    </a:p>
                  </a:txBody>
                  <a:tcPr marL="9525" marR="9525" marT="9525" marB="0" anchor="ctr"/>
                </a:tc>
              </a:tr>
              <a:tr h="70754">
                <a:tc>
                  <a:txBody>
                    <a:bodyPr/>
                    <a:lstStyle/>
                    <a:p>
                      <a:pPr marL="90488" indent="0" algn="l" fontAlgn="b"/>
                      <a:r>
                        <a:rPr lang="en-GB" sz="1100" b="0" i="0" u="none" strike="noStrike" dirty="0">
                          <a:solidFill>
                            <a:srgbClr val="000000"/>
                          </a:solidFill>
                          <a:effectLst/>
                          <a:latin typeface="Calibri" panose="020F0502020204030204" pitchFamily="34" charset="0"/>
                        </a:rPr>
                        <a:t>Better than expected</a:t>
                      </a:r>
                    </a:p>
                  </a:txBody>
                  <a:tcPr marL="9525" marR="9525" marT="9525" marB="0" anchor="b"/>
                </a:tc>
                <a:tc>
                  <a:txBody>
                    <a:bodyPr/>
                    <a:lstStyle/>
                    <a:p>
                      <a:pPr algn="ctr" fontAlgn="b"/>
                      <a:r>
                        <a:rPr lang="en-GB" sz="1100" b="1"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ctr"/>
                </a:tc>
              </a:tr>
              <a:tr h="70754">
                <a:tc>
                  <a:txBody>
                    <a:bodyPr/>
                    <a:lstStyle/>
                    <a:p>
                      <a:pPr marL="90488" indent="0" algn="l" fontAlgn="b"/>
                      <a:r>
                        <a:rPr lang="en-GB" sz="1100" b="0" i="0" u="none" strike="noStrike" dirty="0">
                          <a:solidFill>
                            <a:srgbClr val="000000"/>
                          </a:solidFill>
                          <a:effectLst/>
                          <a:latin typeface="Calibri" panose="020F0502020204030204" pitchFamily="34" charset="0"/>
                        </a:rPr>
                        <a:t>Much better than expected</a:t>
                      </a:r>
                    </a:p>
                  </a:txBody>
                  <a:tcPr marL="9525" marR="9525" marT="9525" marB="0" anchor="b"/>
                </a:tc>
                <a:tc>
                  <a:txBody>
                    <a:bodyPr/>
                    <a:lstStyle/>
                    <a:p>
                      <a:pPr algn="ctr" fontAlgn="b"/>
                      <a:r>
                        <a:rPr lang="en-GB" sz="1100" b="1"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9525" marR="9525" marT="9525" marB="0" anchor="ctr"/>
                </a:tc>
              </a:tr>
              <a:tr h="36354">
                <a:tc>
                  <a:txBody>
                    <a:bodyPr/>
                    <a:lstStyle/>
                    <a:p>
                      <a:pPr marL="90488" indent="0" algn="l" fontAlgn="b"/>
                      <a:r>
                        <a:rPr lang="en-GB" sz="1100" b="0" i="0" u="none" strike="noStrike" dirty="0">
                          <a:solidFill>
                            <a:srgbClr val="000000"/>
                          </a:solidFill>
                          <a:effectLst/>
                          <a:latin typeface="Calibri" panose="020F0502020204030204" pitchFamily="34" charset="0"/>
                        </a:rPr>
                        <a:t>Don't know</a:t>
                      </a:r>
                    </a:p>
                  </a:txBody>
                  <a:tcPr marL="9525" marR="9525" marT="9525" marB="0" anchor="b"/>
                </a:tc>
                <a:tc>
                  <a:txBody>
                    <a:bodyPr/>
                    <a:lstStyle/>
                    <a:p>
                      <a:pPr algn="ctr" fontAlgn="b"/>
                      <a:r>
                        <a:rPr lang="en-GB" sz="11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r>
            </a:tbl>
          </a:graphicData>
        </a:graphic>
      </p:graphicFrame>
      <p:sp>
        <p:nvSpPr>
          <p:cNvPr id="5" name="Rectangle 4"/>
          <p:cNvSpPr/>
          <p:nvPr/>
        </p:nvSpPr>
        <p:spPr>
          <a:xfrm>
            <a:off x="4802031" y="705501"/>
            <a:ext cx="994106" cy="23010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270154" y="567191"/>
            <a:ext cx="3797790" cy="6370975"/>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71% of visitors stated that their visit to Cornwall met with their expectations, a further 21% said that it was better than expected and 6% said that it was much better than expected.</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The proportion of visitors whose expectations were exceeded (27%) decreased slightly from 2015/16 (32%) although still remains high and especially considering the large majority of visitors were repeat visitors.</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Expectations were more likely to be exceeded in the Summer, in the Bodmin/Tamar Valley and in rural areas.</a:t>
            </a: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a:p>
            <a:pPr marL="285750" indent="-285750">
              <a:buFont typeface="Arial" panose="020B0604020202020204" pitchFamily="34" charset="0"/>
              <a:buChar char="•"/>
            </a:pPr>
            <a:endParaRPr lang="en-GB" dirty="0" smtClean="0">
              <a:latin typeface="+mn-lt"/>
            </a:endParaRPr>
          </a:p>
          <a:p>
            <a:pPr marL="285750" indent="-285750">
              <a:buFont typeface="Arial" panose="020B0604020202020204" pitchFamily="34" charset="0"/>
              <a:buChar char="•"/>
            </a:pPr>
            <a:endParaRPr lang="en-GB" dirty="0">
              <a:latin typeface="+mn-lt"/>
            </a:endParaRPr>
          </a:p>
        </p:txBody>
      </p:sp>
    </p:spTree>
    <p:extLst>
      <p:ext uri="{BB962C8B-B14F-4D97-AF65-F5344CB8AC3E}">
        <p14:creationId xmlns:p14="http://schemas.microsoft.com/office/powerpoint/2010/main" val="28688432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416695" y="6517895"/>
            <a:ext cx="2133600" cy="365125"/>
          </a:xfrm>
        </p:spPr>
        <p:txBody>
          <a:bodyPr/>
          <a:lstStyle/>
          <a:p>
            <a:pPr>
              <a:defRPr/>
            </a:pPr>
            <a:fld id="{9D3D1882-42A1-4824-8558-3D599DAFEB6E}" type="slidenum">
              <a:rPr lang="en-GB" altLang="en-US" sz="1000" smtClean="0">
                <a:latin typeface="+mn-lt"/>
              </a:rPr>
              <a:pPr>
                <a:defRPr/>
              </a:pPr>
              <a:t>89</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2059846779"/>
              </p:ext>
            </p:extLst>
          </p:nvPr>
        </p:nvGraphicFramePr>
        <p:xfrm>
          <a:off x="215354" y="764704"/>
          <a:ext cx="5544740"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nvPr>
        </p:nvGraphicFramePr>
        <p:xfrm>
          <a:off x="215354" y="4117870"/>
          <a:ext cx="8749134" cy="2391484"/>
        </p:xfrm>
        <a:graphic>
          <a:graphicData uri="http://schemas.openxmlformats.org/drawingml/2006/table">
            <a:tbl>
              <a:tblPr firstRow="1" bandRow="1">
                <a:tableStyleId>{7DF18680-E054-41AD-8BC1-D1AEF772440D}</a:tableStyleId>
              </a:tblPr>
              <a:tblGrid>
                <a:gridCol w="1444666"/>
                <a:gridCol w="812625"/>
                <a:gridCol w="857771"/>
                <a:gridCol w="742401"/>
                <a:gridCol w="742401"/>
                <a:gridCol w="767479"/>
                <a:gridCol w="720189"/>
                <a:gridCol w="677187"/>
                <a:gridCol w="631041"/>
                <a:gridCol w="631041"/>
                <a:gridCol w="722333"/>
              </a:tblGrid>
              <a:tr h="212204">
                <a:tc rowSpan="2">
                  <a:txBody>
                    <a:bodyPr/>
                    <a:lstStyle/>
                    <a:p>
                      <a:r>
                        <a:rPr lang="en-GB" sz="1100" dirty="0" smtClean="0">
                          <a:solidFill>
                            <a:schemeClr val="bg1"/>
                          </a:solidFill>
                        </a:rPr>
                        <a:t>Recommendation score for Cornwall as a place to visit</a:t>
                      </a:r>
                      <a:endParaRPr lang="en-GB" sz="1100" dirty="0">
                        <a:solidFill>
                          <a:schemeClr val="bg1"/>
                        </a:solidFill>
                      </a:endParaRPr>
                    </a:p>
                  </a:txBody>
                  <a:tcPr marL="91421" marR="91421" marT="45661" marB="45661" anchor="ctr"/>
                </a:tc>
                <a:tc>
                  <a:txBody>
                    <a:bodyPr/>
                    <a:lstStyle/>
                    <a:p>
                      <a:pPr algn="ctr"/>
                      <a:r>
                        <a:rPr lang="en-GB" sz="1100" dirty="0" smtClean="0"/>
                        <a:t>Period</a:t>
                      </a:r>
                      <a:endParaRPr lang="en-GB" sz="1100" dirty="0">
                        <a:solidFill>
                          <a:schemeClr val="bg1"/>
                        </a:solidFill>
                      </a:endParaRPr>
                    </a:p>
                  </a:txBody>
                  <a:tcPr marL="91421" marR="91421" marT="45661" marB="45661"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540000">
                <a:tc vMerge="1">
                  <a:txBody>
                    <a:bodyPr/>
                    <a:lstStyle/>
                    <a:p>
                      <a:endParaRPr lang="en-GB" sz="1400" dirty="0">
                        <a:solidFill>
                          <a:schemeClr val="bg1"/>
                        </a:solidFill>
                      </a:endParaRPr>
                    </a:p>
                  </a:txBody>
                  <a:tcPr marL="91433" marR="91433" marT="45656" marB="45656" anchor="ctr"/>
                </a:tc>
                <a:tc>
                  <a:txBody>
                    <a:bodyPr/>
                    <a:lstStyle/>
                    <a:p>
                      <a:pPr algn="ctr"/>
                      <a:r>
                        <a:rPr lang="en-GB" sz="1000" b="1" dirty="0" smtClean="0">
                          <a:solidFill>
                            <a:schemeClr val="tx1"/>
                          </a:solidFill>
                        </a:rPr>
                        <a:t>2016/17</a:t>
                      </a:r>
                      <a:endParaRPr lang="en-GB" sz="1000" b="1" dirty="0">
                        <a:solidFill>
                          <a:schemeClr val="tx1"/>
                        </a:solidFill>
                      </a:endParaRPr>
                    </a:p>
                  </a:txBody>
                  <a:tcPr marL="91421" marR="91421" marT="45661" marB="45661" anchor="ctr"/>
                </a:tc>
                <a:tc>
                  <a:txBody>
                    <a:bodyPr/>
                    <a:lstStyle/>
                    <a:p>
                      <a:pPr algn="ctr"/>
                      <a:r>
                        <a:rPr lang="en-GB" sz="1000" b="1" dirty="0" smtClean="0"/>
                        <a:t>West Cornwall</a:t>
                      </a:r>
                      <a:endParaRPr lang="en-GB" sz="1000" b="1" dirty="0">
                        <a:solidFill>
                          <a:schemeClr val="bg1"/>
                        </a:solidFill>
                      </a:endParaRPr>
                    </a:p>
                  </a:txBody>
                  <a:tcPr marL="91421" marR="91421" marT="45661" marB="45661" anchor="ctr"/>
                </a:tc>
                <a:tc>
                  <a:txBody>
                    <a:bodyPr/>
                    <a:lstStyle/>
                    <a:p>
                      <a:pPr algn="ctr"/>
                      <a:r>
                        <a:rPr lang="en-GB" sz="1000" b="1" dirty="0" smtClean="0"/>
                        <a:t>North Coast</a:t>
                      </a:r>
                      <a:endParaRPr lang="en-GB" sz="1000" b="1" dirty="0">
                        <a:solidFill>
                          <a:schemeClr val="bg1"/>
                        </a:solidFill>
                      </a:endParaRPr>
                    </a:p>
                  </a:txBody>
                  <a:tcPr marL="91421" marR="91421" marT="45661" marB="45661" anchor="ctr"/>
                </a:tc>
                <a:tc>
                  <a:txBody>
                    <a:bodyPr/>
                    <a:lstStyle/>
                    <a:p>
                      <a:pPr algn="ctr"/>
                      <a:r>
                        <a:rPr lang="en-GB" sz="1000" b="1" dirty="0" smtClean="0"/>
                        <a:t>South Coast</a:t>
                      </a:r>
                      <a:endParaRPr lang="en-GB" sz="1000" b="1" dirty="0">
                        <a:solidFill>
                          <a:schemeClr val="bg1"/>
                        </a:solidFill>
                      </a:endParaRPr>
                    </a:p>
                  </a:txBody>
                  <a:tcPr marL="91421" marR="91421" marT="45661" marB="45661" anchor="ctr"/>
                </a:tc>
                <a:tc>
                  <a:txBody>
                    <a:bodyPr/>
                    <a:lstStyle/>
                    <a:p>
                      <a:pPr algn="ctr"/>
                      <a:r>
                        <a:rPr lang="en-GB" sz="1000" b="1" dirty="0" smtClean="0"/>
                        <a:t>Bodmin/ Tamar Valley</a:t>
                      </a:r>
                      <a:endParaRPr lang="en-GB" sz="1000" b="1" dirty="0">
                        <a:solidFill>
                          <a:schemeClr val="bg1"/>
                        </a:solidFill>
                      </a:endParaRPr>
                    </a:p>
                  </a:txBody>
                  <a:tcPr marL="91421" marR="91421" marT="45661" marB="45661" anchor="ctr"/>
                </a:tc>
                <a:tc>
                  <a:txBody>
                    <a:bodyPr/>
                    <a:lstStyle/>
                    <a:p>
                      <a:pPr algn="ctr"/>
                      <a:r>
                        <a:rPr lang="en-GB" sz="1000" b="1" dirty="0" smtClean="0"/>
                        <a:t>Coastal</a:t>
                      </a:r>
                      <a:endParaRPr lang="en-GB" sz="1000" b="1" dirty="0">
                        <a:solidFill>
                          <a:schemeClr val="bg1"/>
                        </a:solidFill>
                      </a:endParaRPr>
                    </a:p>
                  </a:txBody>
                  <a:tcPr marL="91421" marR="91421" marT="45661" marB="45661" anchor="ctr"/>
                </a:tc>
                <a:tc>
                  <a:txBody>
                    <a:bodyPr/>
                    <a:lstStyle/>
                    <a:p>
                      <a:pPr algn="ctr"/>
                      <a:r>
                        <a:rPr lang="en-GB" sz="1000" b="1" dirty="0" smtClean="0"/>
                        <a:t>Urban</a:t>
                      </a:r>
                      <a:endParaRPr lang="en-GB" sz="1000" b="1" dirty="0">
                        <a:solidFill>
                          <a:schemeClr val="bg1"/>
                        </a:solidFill>
                      </a:endParaRPr>
                    </a:p>
                  </a:txBody>
                  <a:tcPr marL="91421" marR="91421" marT="45661" marB="45661" anchor="ctr"/>
                </a:tc>
                <a:tc>
                  <a:txBody>
                    <a:bodyPr/>
                    <a:lstStyle/>
                    <a:p>
                      <a:pPr algn="ctr"/>
                      <a:r>
                        <a:rPr lang="en-GB" sz="1000" b="1" dirty="0" smtClean="0"/>
                        <a:t>Rural</a:t>
                      </a:r>
                      <a:endParaRPr lang="en-GB" sz="1000" b="1" dirty="0">
                        <a:solidFill>
                          <a:schemeClr val="bg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396000">
                <a:tc>
                  <a:txBody>
                    <a:bodyPr/>
                    <a:lstStyle/>
                    <a:p>
                      <a:pPr marL="85725" indent="0" algn="l" fontAlgn="b"/>
                      <a:r>
                        <a:rPr lang="en-GB" sz="1100" b="0" i="0" u="none" strike="noStrike" dirty="0">
                          <a:solidFill>
                            <a:srgbClr val="000000"/>
                          </a:solidFill>
                          <a:effectLst/>
                          <a:latin typeface="Calibri" panose="020F0502020204030204" pitchFamily="34" charset="0"/>
                        </a:rPr>
                        <a:t>Detractors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ctr"/>
                </a:tc>
              </a:tr>
              <a:tr h="396000">
                <a:tc>
                  <a:txBody>
                    <a:bodyPr/>
                    <a:lstStyle/>
                    <a:p>
                      <a:pPr marL="85725" indent="0" algn="l" fontAlgn="b"/>
                      <a:r>
                        <a:rPr lang="en-GB" sz="1100" b="0" i="0" u="none" strike="noStrike" dirty="0">
                          <a:solidFill>
                            <a:srgbClr val="000000"/>
                          </a:solidFill>
                          <a:effectLst/>
                          <a:latin typeface="Calibri" panose="020F0502020204030204" pitchFamily="34" charset="0"/>
                        </a:rPr>
                        <a:t>Passives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525" marR="9525" marT="9525" marB="0" anchor="ctr"/>
                </a:tc>
              </a:tr>
              <a:tr h="396000">
                <a:tc>
                  <a:txBody>
                    <a:bodyPr/>
                    <a:lstStyle/>
                    <a:p>
                      <a:pPr marL="85725" indent="0" algn="l" fontAlgn="b"/>
                      <a:r>
                        <a:rPr lang="en-GB" sz="1100" b="0" i="0" u="none" strike="noStrike" dirty="0">
                          <a:solidFill>
                            <a:srgbClr val="000000"/>
                          </a:solidFill>
                          <a:effectLst/>
                          <a:latin typeface="Calibri" panose="020F0502020204030204" pitchFamily="34" charset="0"/>
                        </a:rPr>
                        <a:t>Promoters</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75%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74%</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74%</a:t>
                      </a:r>
                    </a:p>
                  </a:txBody>
                  <a:tcPr marL="9525" marR="9525" marT="9525" marB="0" anchor="ctr"/>
                </a:tc>
              </a:tr>
              <a:tr h="396000">
                <a:tc>
                  <a:txBody>
                    <a:bodyPr/>
                    <a:lstStyle/>
                    <a:p>
                      <a:pPr marL="85725" indent="0" algn="l" fontAlgn="b"/>
                      <a:r>
                        <a:rPr lang="en-GB" sz="1100" b="0" i="0" u="none" strike="noStrike" dirty="0" smtClean="0">
                          <a:solidFill>
                            <a:srgbClr val="000000"/>
                          </a:solidFill>
                          <a:effectLst/>
                          <a:latin typeface="Calibri" panose="020F0502020204030204" pitchFamily="34" charset="0"/>
                        </a:rPr>
                        <a:t>RECOMMENDATION SCORE</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b="1" i="0" u="none" strike="noStrike" dirty="0" smtClean="0">
                          <a:solidFill>
                            <a:srgbClr val="000000"/>
                          </a:solidFill>
                          <a:effectLst/>
                          <a:latin typeface="Calibri" panose="020F0502020204030204" pitchFamily="34" charset="0"/>
                        </a:rPr>
                        <a:t>+73</a:t>
                      </a:r>
                      <a:r>
                        <a:rPr lang="en-GB" sz="11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+71</a:t>
                      </a:r>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+74</a:t>
                      </a:r>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+74</a:t>
                      </a:r>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+70</a:t>
                      </a:r>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+75</a:t>
                      </a:r>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+66</a:t>
                      </a:r>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+74</a:t>
                      </a:r>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+75</a:t>
                      </a:r>
                      <a:r>
                        <a:rPr lang="en-GB" sz="11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en-GB" sz="1100" b="0" i="0" u="none" strike="noStrike" dirty="0" smtClean="0">
                          <a:solidFill>
                            <a:srgbClr val="000000"/>
                          </a:solidFill>
                          <a:effectLst/>
                          <a:latin typeface="Calibri" panose="020F0502020204030204" pitchFamily="34" charset="0"/>
                        </a:rPr>
                        <a:t>+72</a:t>
                      </a:r>
                      <a:r>
                        <a:rPr lang="en-GB" sz="1100" b="0" i="0" u="none" strike="noStrike" dirty="0">
                          <a:solidFill>
                            <a:srgbClr val="000000"/>
                          </a:solidFill>
                          <a:effectLst/>
                          <a:latin typeface="Calibri" panose="020F0502020204030204" pitchFamily="34" charset="0"/>
                        </a:rPr>
                        <a:t>%</a:t>
                      </a:r>
                    </a:p>
                  </a:txBody>
                  <a:tcPr marL="9525" marR="9525" marT="9525" marB="0" anchor="ctr"/>
                </a:tc>
              </a:tr>
            </a:tbl>
          </a:graphicData>
        </a:graphic>
      </p:graphicFrame>
      <p:sp>
        <p:nvSpPr>
          <p:cNvPr id="8" name="TextBox 7"/>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Cornwall received a very high recommendation score </a:t>
            </a:r>
            <a:endParaRPr lang="en-GB" sz="2700" dirty="0">
              <a:solidFill>
                <a:schemeClr val="accent5"/>
              </a:solidFill>
              <a:latin typeface="+mn-lt"/>
            </a:endParaRPr>
          </a:p>
        </p:txBody>
      </p:sp>
      <p:sp>
        <p:nvSpPr>
          <p:cNvPr id="9" name="TextBox 8"/>
          <p:cNvSpPr txBox="1"/>
          <p:nvPr/>
        </p:nvSpPr>
        <p:spPr>
          <a:xfrm>
            <a:off x="5760094" y="764704"/>
            <a:ext cx="3204394" cy="3877985"/>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Visitors were very likely to recommend Cornwall as a place to visit to friends and family and a recommendation score of +73% was calculated.</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This is a very high score on a metric that ranges from -100% to +100% and provides Cornwall with a wealth of invaluable free word of mouth promotion from its’ visitors.</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The recommendations score was highest in the Spring, on the North and South Coast and in coastal areas.</a:t>
            </a:r>
          </a:p>
          <a:p>
            <a:endParaRPr lang="en-GB" dirty="0" smtClean="0">
              <a:latin typeface="+mn-lt"/>
            </a:endParaRPr>
          </a:p>
          <a:p>
            <a:pPr marL="285750" indent="-285750">
              <a:buFont typeface="Arial" panose="020B0604020202020204" pitchFamily="34" charset="0"/>
              <a:buChar char="•"/>
            </a:pPr>
            <a:endParaRPr lang="en-GB" dirty="0">
              <a:latin typeface="+mn-lt"/>
            </a:endParaRPr>
          </a:p>
        </p:txBody>
      </p:sp>
      <p:sp>
        <p:nvSpPr>
          <p:cNvPr id="10" name="TextBox 9"/>
          <p:cNvSpPr txBox="1"/>
          <p:nvPr/>
        </p:nvSpPr>
        <p:spPr>
          <a:xfrm>
            <a:off x="170441" y="6536053"/>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Tree>
    <p:extLst>
      <p:ext uri="{BB962C8B-B14F-4D97-AF65-F5344CB8AC3E}">
        <p14:creationId xmlns:p14="http://schemas.microsoft.com/office/powerpoint/2010/main" val="155744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71450" y="692150"/>
            <a:ext cx="8793163" cy="3312914"/>
          </a:xfrm>
          <a:prstGeom prst="rect">
            <a:avLst/>
          </a:prstGeom>
          <a:noFill/>
          <a:ln w="9525">
            <a:noFill/>
            <a:miter lim="800000"/>
            <a:headEnd/>
            <a:tailEnd/>
          </a:ln>
        </p:spPr>
        <p:txBody>
          <a:bodyPr/>
          <a:lstStyle/>
          <a:p>
            <a:pPr>
              <a:lnSpc>
                <a:spcPct val="120000"/>
              </a:lnSpc>
              <a:spcBef>
                <a:spcPts val="312"/>
              </a:spcBef>
              <a:defRPr/>
            </a:pPr>
            <a:r>
              <a:rPr lang="en-GB" sz="1400" dirty="0">
                <a:latin typeface="+mn-lt"/>
              </a:rPr>
              <a:t>All sample surveys are subject to statistical error.  The size of this error varies with the sample size and also with the order of magnitude of the research findings being considered.</a:t>
            </a:r>
          </a:p>
          <a:p>
            <a:pPr marL="342900" indent="-342900">
              <a:lnSpc>
                <a:spcPct val="120000"/>
              </a:lnSpc>
              <a:spcBef>
                <a:spcPts val="312"/>
              </a:spcBef>
              <a:defRPr/>
            </a:pPr>
            <a:endParaRPr lang="en-GB" sz="800" dirty="0">
              <a:latin typeface="+mn-lt"/>
            </a:endParaRPr>
          </a:p>
          <a:p>
            <a:pPr>
              <a:lnSpc>
                <a:spcPct val="120000"/>
              </a:lnSpc>
              <a:spcBef>
                <a:spcPts val="312"/>
              </a:spcBef>
              <a:defRPr/>
            </a:pPr>
            <a:r>
              <a:rPr lang="en-GB" sz="1400" dirty="0">
                <a:latin typeface="+mn-lt"/>
              </a:rPr>
              <a:t>The survey results in this report are presented for all visitors </a:t>
            </a:r>
            <a:r>
              <a:rPr lang="en-GB" sz="1400" dirty="0" smtClean="0">
                <a:latin typeface="+mn-lt"/>
              </a:rPr>
              <a:t>and separately for period of interview, area and location of interview and for day </a:t>
            </a:r>
            <a:r>
              <a:rPr lang="en-GB" sz="1400" dirty="0">
                <a:latin typeface="+mn-lt"/>
              </a:rPr>
              <a:t>and staying </a:t>
            </a:r>
            <a:r>
              <a:rPr lang="en-GB" sz="1400" dirty="0" smtClean="0">
                <a:latin typeface="+mn-lt"/>
              </a:rPr>
              <a:t>visitors.  </a:t>
            </a:r>
            <a:r>
              <a:rPr lang="en-GB" sz="1400" dirty="0">
                <a:latin typeface="+mn-lt"/>
              </a:rPr>
              <a:t>The table below shows the sample achieved for all </a:t>
            </a:r>
            <a:r>
              <a:rPr lang="en-GB" sz="1400" dirty="0" smtClean="0">
                <a:latin typeface="+mn-lt"/>
              </a:rPr>
              <a:t>visitors and for each of the sub-samples and </a:t>
            </a:r>
            <a:r>
              <a:rPr lang="en-GB" sz="1400" dirty="0">
                <a:latin typeface="+mn-lt"/>
              </a:rPr>
              <a:t>gives the margins within which one can be 95% certain that the true figures will fall (assuming the sample is random</a:t>
            </a:r>
            <a:r>
              <a:rPr lang="en-GB" sz="1400" dirty="0" smtClean="0">
                <a:latin typeface="+mn-lt"/>
              </a:rPr>
              <a:t>).  Please note that the analysis breakdowns below are only included in the report to follow where it is meaningful to do so and where value is added to the report findings and interpretation of the results by doing so.</a:t>
            </a:r>
            <a:endParaRPr lang="en-GB" sz="1400" dirty="0">
              <a:latin typeface="+mn-lt"/>
            </a:endParaRPr>
          </a:p>
          <a:p>
            <a:pPr>
              <a:lnSpc>
                <a:spcPct val="120000"/>
              </a:lnSpc>
              <a:spcBef>
                <a:spcPts val="312"/>
              </a:spcBef>
              <a:defRPr/>
            </a:pPr>
            <a:endParaRPr lang="en-GB" sz="800" dirty="0">
              <a:latin typeface="+mn-lt"/>
            </a:endParaRPr>
          </a:p>
          <a:p>
            <a:pPr>
              <a:lnSpc>
                <a:spcPct val="120000"/>
              </a:lnSpc>
              <a:spcBef>
                <a:spcPts val="312"/>
              </a:spcBef>
              <a:defRPr/>
            </a:pPr>
            <a:r>
              <a:rPr lang="en-GB" sz="1400" dirty="0">
                <a:latin typeface="+mn-lt"/>
              </a:rPr>
              <a:t>The figures shown are at the 95% confidence limits.  Thus, for example, we can be 95% certain that, for all visitors, with a result of 50%, the true percentage is the range </a:t>
            </a:r>
            <a:r>
              <a:rPr lang="en-GB" sz="1400" dirty="0" smtClean="0">
                <a:latin typeface="+mn-lt"/>
              </a:rPr>
              <a:t>47.1% to 52.9%.  </a:t>
            </a:r>
            <a:r>
              <a:rPr lang="en-GB" sz="1400" dirty="0">
                <a:latin typeface="+mn-lt"/>
              </a:rPr>
              <a:t>For </a:t>
            </a:r>
            <a:r>
              <a:rPr lang="en-GB" sz="1400" dirty="0" smtClean="0">
                <a:latin typeface="+mn-lt"/>
              </a:rPr>
              <a:t>day visitors, where the sample is much smaller, the </a:t>
            </a:r>
            <a:r>
              <a:rPr lang="en-GB" sz="1400" dirty="0">
                <a:latin typeface="+mn-lt"/>
              </a:rPr>
              <a:t>range is much </a:t>
            </a:r>
            <a:r>
              <a:rPr lang="en-GB" sz="1400" dirty="0" smtClean="0">
                <a:latin typeface="+mn-lt"/>
              </a:rPr>
              <a:t>wider as a result – 40.2% </a:t>
            </a:r>
            <a:r>
              <a:rPr lang="en-GB" sz="1400" dirty="0">
                <a:latin typeface="+mn-lt"/>
              </a:rPr>
              <a:t>to </a:t>
            </a:r>
            <a:r>
              <a:rPr lang="en-GB" sz="1400" dirty="0" smtClean="0">
                <a:latin typeface="+mn-lt"/>
              </a:rPr>
              <a:t>59.8%.  </a:t>
            </a:r>
            <a:r>
              <a:rPr lang="en-GB" sz="1400" dirty="0">
                <a:latin typeface="+mn-lt"/>
              </a:rPr>
              <a:t>These margins of error shown below should be borne in mind when interpreting the results contained in this </a:t>
            </a:r>
            <a:r>
              <a:rPr lang="en-GB" sz="1400" dirty="0" smtClean="0">
                <a:latin typeface="+mn-lt"/>
              </a:rPr>
              <a:t>report and particularly where the results have been included for day visitors.</a:t>
            </a:r>
            <a:endParaRPr lang="en-GB" sz="1400" dirty="0">
              <a:latin typeface="+mn-lt"/>
            </a:endParaRPr>
          </a:p>
        </p:txBody>
      </p:sp>
      <p:sp>
        <p:nvSpPr>
          <p:cNvPr id="7" name="Rectangle 2"/>
          <p:cNvSpPr txBox="1">
            <a:spLocks noChangeArrowheads="1"/>
          </p:cNvSpPr>
          <p:nvPr/>
        </p:nvSpPr>
        <p:spPr>
          <a:xfrm>
            <a:off x="171450" y="249238"/>
            <a:ext cx="7772400" cy="442912"/>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200" dirty="0" smtClean="0">
                <a:solidFill>
                  <a:schemeClr val="accent5"/>
                </a:solidFill>
              </a:rPr>
              <a:t>Statistical reliability</a:t>
            </a:r>
            <a:endParaRPr lang="en-US" sz="3200" dirty="0">
              <a:solidFill>
                <a:schemeClr val="accent5"/>
              </a:solidFill>
            </a:endParaRPr>
          </a:p>
        </p:txBody>
      </p:sp>
      <p:sp>
        <p:nvSpPr>
          <p:cNvPr id="8" name="Slide Number Placeholder 1"/>
          <p:cNvSpPr>
            <a:spLocks noGrp="1"/>
          </p:cNvSpPr>
          <p:nvPr>
            <p:ph type="sldNum" sz="quarter" idx="12"/>
          </p:nvPr>
        </p:nvSpPr>
        <p:spPr>
          <a:xfrm>
            <a:off x="2555776" y="6492875"/>
            <a:ext cx="2133600" cy="365125"/>
          </a:xfrm>
        </p:spPr>
        <p:txBody>
          <a:bodyPr/>
          <a:lstStyle/>
          <a:p>
            <a:pPr>
              <a:defRPr/>
            </a:pPr>
            <a:r>
              <a:rPr lang="en-GB" altLang="en-US" sz="1000" dirty="0">
                <a:latin typeface="+mn-lt"/>
              </a:rPr>
              <a:t>5</a:t>
            </a:r>
          </a:p>
        </p:txBody>
      </p:sp>
      <p:graphicFrame>
        <p:nvGraphicFramePr>
          <p:cNvPr id="9" name="Table 8"/>
          <p:cNvGraphicFramePr>
            <a:graphicFrameLocks noGrp="1"/>
          </p:cNvGraphicFramePr>
          <p:nvPr>
            <p:extLst>
              <p:ext uri="{D42A27DB-BD31-4B8C-83A1-F6EECF244321}">
                <p14:modId xmlns:p14="http://schemas.microsoft.com/office/powerpoint/2010/main" val="3471520213"/>
              </p:ext>
            </p:extLst>
          </p:nvPr>
        </p:nvGraphicFramePr>
        <p:xfrm>
          <a:off x="216613" y="4413600"/>
          <a:ext cx="8820000" cy="2152418"/>
        </p:xfrm>
        <a:graphic>
          <a:graphicData uri="http://schemas.openxmlformats.org/drawingml/2006/table">
            <a:tbl>
              <a:tblPr firstRow="1" bandRow="1">
                <a:tableStyleId>{7DF18680-E054-41AD-8BC1-D1AEF772440D}</a:tableStyleId>
              </a:tblPr>
              <a:tblGrid>
                <a:gridCol w="900000"/>
                <a:gridCol w="684000"/>
                <a:gridCol w="648000"/>
                <a:gridCol w="648000"/>
                <a:gridCol w="576000"/>
                <a:gridCol w="684000"/>
                <a:gridCol w="540000"/>
                <a:gridCol w="540000"/>
                <a:gridCol w="648000"/>
                <a:gridCol w="612000"/>
                <a:gridCol w="576000"/>
                <a:gridCol w="576000"/>
                <a:gridCol w="576000"/>
                <a:gridCol w="612000"/>
              </a:tblGrid>
              <a:tr h="4684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smtClean="0">
                          <a:ln>
                            <a:noFill/>
                          </a:ln>
                          <a:solidFill>
                            <a:schemeClr val="bg1"/>
                          </a:solidFill>
                          <a:effectLst/>
                          <a:latin typeface="+mn-lt"/>
                        </a:rPr>
                        <a:t>Research findings</a:t>
                      </a:r>
                      <a:endParaRPr kumimoji="0" lang="en-GB" sz="1100" b="1" i="0" u="none" strike="noStrike" cap="none" normalizeH="0" baseline="0" dirty="0" smtClean="0">
                        <a:ln>
                          <a:noFill/>
                        </a:ln>
                        <a:solidFill>
                          <a:schemeClr val="bg1"/>
                        </a:solidFill>
                        <a:effectLst/>
                        <a:latin typeface="+mn-lt"/>
                        <a:cs typeface="Arial" pitchFamily="34" charset="0"/>
                      </a:endParaRPr>
                    </a:p>
                  </a:txBody>
                  <a:tcPr marL="91434" marR="91434" marT="45703" marB="45703" anchor="ctr" horzOverflow="overflow"/>
                </a:tc>
                <a:tc>
                  <a:txBody>
                    <a:bodyPr/>
                    <a:lstStyle/>
                    <a:p>
                      <a:pPr algn="ctr"/>
                      <a:r>
                        <a:rPr lang="en-GB" sz="1050" b="1" i="0" dirty="0" smtClean="0">
                          <a:solidFill>
                            <a:schemeClr val="bg1"/>
                          </a:solidFill>
                          <a:latin typeface="+mn-lt"/>
                        </a:rPr>
                        <a:t>All visitors 2016/17</a:t>
                      </a:r>
                      <a:endParaRPr lang="en-GB" sz="1050" b="1" i="0" dirty="0">
                        <a:solidFill>
                          <a:schemeClr val="bg1"/>
                        </a:solidFill>
                        <a:latin typeface="+mn-lt"/>
                      </a:endParaRPr>
                    </a:p>
                  </a:txBody>
                  <a:tcPr marL="91421" marR="91421" marT="45661" marB="45661" anchor="ctr"/>
                </a:tc>
                <a:tc>
                  <a:txBody>
                    <a:bodyPr/>
                    <a:lstStyle/>
                    <a:p>
                      <a:pPr algn="ctr"/>
                      <a:r>
                        <a:rPr lang="en-GB" sz="1050" b="1" i="0" dirty="0" smtClean="0">
                          <a:solidFill>
                            <a:schemeClr val="bg1"/>
                          </a:solidFill>
                          <a:latin typeface="+mn-lt"/>
                        </a:rPr>
                        <a:t>Summer</a:t>
                      </a:r>
                      <a:endParaRPr lang="en-GB" sz="1050" b="1" i="0" dirty="0">
                        <a:solidFill>
                          <a:schemeClr val="bg1"/>
                        </a:solidFill>
                        <a:latin typeface="+mn-lt"/>
                      </a:endParaRPr>
                    </a:p>
                  </a:txBody>
                  <a:tcPr marL="91421" marR="91421" marT="45661" marB="45661" anchor="ctr"/>
                </a:tc>
                <a:tc>
                  <a:txBody>
                    <a:bodyPr/>
                    <a:lstStyle/>
                    <a:p>
                      <a:pPr algn="ctr"/>
                      <a:r>
                        <a:rPr lang="en-GB" sz="1050" b="1" i="0" dirty="0" smtClean="0">
                          <a:solidFill>
                            <a:schemeClr val="bg1"/>
                          </a:solidFill>
                          <a:latin typeface="+mn-lt"/>
                        </a:rPr>
                        <a:t>Autumn/Winter</a:t>
                      </a:r>
                      <a:endParaRPr lang="en-GB" sz="1050" b="1" i="0" dirty="0">
                        <a:solidFill>
                          <a:schemeClr val="bg1"/>
                        </a:solidFill>
                        <a:latin typeface="+mn-lt"/>
                      </a:endParaRPr>
                    </a:p>
                  </a:txBody>
                  <a:tcPr marL="91421" marR="91421" marT="45661" marB="45661" anchor="ctr"/>
                </a:tc>
                <a:tc>
                  <a:txBody>
                    <a:bodyPr/>
                    <a:lstStyle/>
                    <a:p>
                      <a:pPr algn="ctr"/>
                      <a:r>
                        <a:rPr lang="en-GB" sz="1050" b="1" i="0" dirty="0" smtClean="0">
                          <a:solidFill>
                            <a:schemeClr val="bg1"/>
                          </a:solidFill>
                          <a:latin typeface="+mn-lt"/>
                        </a:rPr>
                        <a:t>Spring</a:t>
                      </a:r>
                      <a:endParaRPr lang="en-GB" sz="1050" b="1" i="0" dirty="0">
                        <a:solidFill>
                          <a:schemeClr val="bg1"/>
                        </a:solidFill>
                        <a:latin typeface="+mn-lt"/>
                      </a:endParaRPr>
                    </a:p>
                  </a:txBody>
                  <a:tcPr marL="91421" marR="91421" marT="45661" marB="45661" anchor="ctr"/>
                </a:tc>
                <a:tc>
                  <a:txBody>
                    <a:bodyPr/>
                    <a:lstStyle/>
                    <a:p>
                      <a:pPr algn="ctr"/>
                      <a:r>
                        <a:rPr lang="en-GB" sz="1050" b="1" i="0" dirty="0" smtClean="0">
                          <a:solidFill>
                            <a:schemeClr val="bg1"/>
                          </a:solidFill>
                          <a:latin typeface="+mn-lt"/>
                        </a:rPr>
                        <a:t>West Cornwall</a:t>
                      </a:r>
                      <a:endParaRPr lang="en-GB" sz="1050" b="1" i="0" dirty="0">
                        <a:solidFill>
                          <a:schemeClr val="bg1"/>
                        </a:solidFill>
                        <a:latin typeface="+mn-lt"/>
                      </a:endParaRPr>
                    </a:p>
                  </a:txBody>
                  <a:tcPr marL="91421" marR="91421" marT="45661" marB="45661" anchor="ctr"/>
                </a:tc>
                <a:tc>
                  <a:txBody>
                    <a:bodyPr/>
                    <a:lstStyle/>
                    <a:p>
                      <a:pPr algn="ctr"/>
                      <a:r>
                        <a:rPr lang="en-GB" sz="1050" b="1" i="0" dirty="0" smtClean="0">
                          <a:solidFill>
                            <a:schemeClr val="bg1"/>
                          </a:solidFill>
                          <a:latin typeface="+mn-lt"/>
                        </a:rPr>
                        <a:t>North Coast</a:t>
                      </a:r>
                      <a:endParaRPr lang="en-GB" sz="1050" b="1" i="0" dirty="0">
                        <a:solidFill>
                          <a:schemeClr val="bg1"/>
                        </a:solidFill>
                        <a:latin typeface="+mn-lt"/>
                      </a:endParaRPr>
                    </a:p>
                  </a:txBody>
                  <a:tcPr marL="91421" marR="91421" marT="45661" marB="45661" anchor="ctr"/>
                </a:tc>
                <a:tc>
                  <a:txBody>
                    <a:bodyPr/>
                    <a:lstStyle/>
                    <a:p>
                      <a:pPr algn="ctr"/>
                      <a:r>
                        <a:rPr lang="en-GB" sz="1050" b="1" i="0" dirty="0" smtClean="0">
                          <a:solidFill>
                            <a:schemeClr val="bg1"/>
                          </a:solidFill>
                          <a:latin typeface="+mn-lt"/>
                        </a:rPr>
                        <a:t>South Coast</a:t>
                      </a:r>
                      <a:endParaRPr lang="en-GB" sz="1050" b="1" i="0" dirty="0">
                        <a:solidFill>
                          <a:schemeClr val="bg1"/>
                        </a:solidFill>
                        <a:latin typeface="+mn-lt"/>
                      </a:endParaRPr>
                    </a:p>
                  </a:txBody>
                  <a:tcPr marL="91421" marR="91421" marT="45661" marB="45661" anchor="ctr"/>
                </a:tc>
                <a:tc>
                  <a:txBody>
                    <a:bodyPr/>
                    <a:lstStyle/>
                    <a:p>
                      <a:pPr algn="ctr"/>
                      <a:r>
                        <a:rPr lang="en-GB" sz="1050" b="1" i="0" dirty="0" smtClean="0">
                          <a:solidFill>
                            <a:schemeClr val="bg1"/>
                          </a:solidFill>
                          <a:latin typeface="+mn-lt"/>
                        </a:rPr>
                        <a:t>Bodmin/ Tamar Valley</a:t>
                      </a:r>
                      <a:endParaRPr lang="en-GB" sz="1050" b="1" i="0" dirty="0">
                        <a:solidFill>
                          <a:schemeClr val="bg1"/>
                        </a:solidFill>
                        <a:latin typeface="+mn-lt"/>
                      </a:endParaRPr>
                    </a:p>
                  </a:txBody>
                  <a:tcPr marL="91421" marR="91421" marT="45661" marB="45661" anchor="ctr"/>
                </a:tc>
                <a:tc>
                  <a:txBody>
                    <a:bodyPr/>
                    <a:lstStyle/>
                    <a:p>
                      <a:pPr algn="ctr"/>
                      <a:r>
                        <a:rPr lang="en-GB" sz="1050" b="1" i="0" dirty="0" smtClean="0">
                          <a:solidFill>
                            <a:schemeClr val="bg1"/>
                          </a:solidFill>
                          <a:latin typeface="+mn-lt"/>
                        </a:rPr>
                        <a:t>Coastal</a:t>
                      </a:r>
                      <a:endParaRPr lang="en-GB" sz="1050" b="1" i="0" dirty="0">
                        <a:solidFill>
                          <a:schemeClr val="bg1"/>
                        </a:solidFill>
                        <a:latin typeface="+mn-lt"/>
                      </a:endParaRPr>
                    </a:p>
                  </a:txBody>
                  <a:tcPr marL="91421" marR="91421" marT="45661" marB="45661" anchor="ctr"/>
                </a:tc>
                <a:tc>
                  <a:txBody>
                    <a:bodyPr/>
                    <a:lstStyle/>
                    <a:p>
                      <a:pPr algn="ctr"/>
                      <a:r>
                        <a:rPr lang="en-GB" sz="1050" b="1" i="0" dirty="0" smtClean="0">
                          <a:solidFill>
                            <a:schemeClr val="bg1"/>
                          </a:solidFill>
                          <a:latin typeface="+mn-lt"/>
                        </a:rPr>
                        <a:t>Urban</a:t>
                      </a:r>
                      <a:endParaRPr lang="en-GB" sz="1050" b="1" i="0" dirty="0">
                        <a:solidFill>
                          <a:schemeClr val="bg1"/>
                        </a:solidFill>
                        <a:latin typeface="+mn-lt"/>
                      </a:endParaRPr>
                    </a:p>
                  </a:txBody>
                  <a:tcPr marL="91421" marR="91421" marT="45661" marB="45661" anchor="ctr"/>
                </a:tc>
                <a:tc>
                  <a:txBody>
                    <a:bodyPr/>
                    <a:lstStyle/>
                    <a:p>
                      <a:pPr algn="ctr"/>
                      <a:r>
                        <a:rPr lang="en-GB" sz="1050" b="1" i="0" dirty="0" smtClean="0">
                          <a:solidFill>
                            <a:schemeClr val="bg1"/>
                          </a:solidFill>
                          <a:latin typeface="+mn-lt"/>
                        </a:rPr>
                        <a:t>Rural</a:t>
                      </a:r>
                      <a:endParaRPr lang="en-GB" sz="1050" b="1" i="0" dirty="0">
                        <a:solidFill>
                          <a:schemeClr val="bg1"/>
                        </a:solidFill>
                        <a:latin typeface="+mn-lt"/>
                      </a:endParaRPr>
                    </a:p>
                  </a:txBody>
                  <a:tcPr marL="91421" marR="91421" marT="45661" marB="45661" anchor="ctr"/>
                </a:tc>
                <a:tc>
                  <a:txBody>
                    <a:bodyPr/>
                    <a:lstStyle/>
                    <a:p>
                      <a:pPr algn="ctr"/>
                      <a:r>
                        <a:rPr lang="en-GB" sz="1050" b="1" i="0" dirty="0" smtClean="0">
                          <a:solidFill>
                            <a:schemeClr val="bg1"/>
                          </a:solidFill>
                          <a:latin typeface="+mn-lt"/>
                        </a:rPr>
                        <a:t>Day</a:t>
                      </a:r>
                      <a:endParaRPr lang="en-GB" sz="1050" b="1" i="0" dirty="0">
                        <a:solidFill>
                          <a:schemeClr val="bg1"/>
                        </a:solidFill>
                        <a:latin typeface="+mn-lt"/>
                      </a:endParaRPr>
                    </a:p>
                  </a:txBody>
                  <a:tcPr marL="91421" marR="91421" marT="45661" marB="45661" anchor="ctr"/>
                </a:tc>
                <a:tc>
                  <a:txBody>
                    <a:bodyPr/>
                    <a:lstStyle/>
                    <a:p>
                      <a:pPr algn="ctr"/>
                      <a:r>
                        <a:rPr lang="en-GB" sz="1050" b="1" i="0" dirty="0" smtClean="0">
                          <a:solidFill>
                            <a:schemeClr val="bg1"/>
                          </a:solidFill>
                          <a:latin typeface="+mn-lt"/>
                        </a:rPr>
                        <a:t>Staying</a:t>
                      </a:r>
                      <a:endParaRPr lang="en-GB" sz="1050" b="1" i="0" dirty="0">
                        <a:solidFill>
                          <a:schemeClr val="bg1"/>
                        </a:solidFill>
                        <a:latin typeface="+mn-lt"/>
                      </a:endParaRPr>
                    </a:p>
                  </a:txBody>
                  <a:tcPr marL="91421" marR="91421" marT="45661" marB="45661" anchor="ctr"/>
                </a:tc>
              </a:tr>
              <a:tr h="2635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smtClean="0">
                          <a:ln>
                            <a:noFill/>
                          </a:ln>
                          <a:solidFill>
                            <a:schemeClr val="tx1"/>
                          </a:solidFill>
                          <a:effectLst/>
                          <a:latin typeface="+mn-lt"/>
                          <a:cs typeface="Arial" pitchFamily="34" charset="0"/>
                        </a:rPr>
                        <a:t>Sample size:</a:t>
                      </a:r>
                    </a:p>
                  </a:txBody>
                  <a:tcPr marL="91434" marR="91434" marT="45703" marB="4570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smtClean="0">
                          <a:ln>
                            <a:noFill/>
                          </a:ln>
                          <a:effectLst/>
                          <a:latin typeface="+mn-lt"/>
                        </a:rPr>
                        <a:t>1,123</a:t>
                      </a:r>
                      <a:endParaRPr kumimoji="0" lang="en-GB" sz="1100" b="1"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i="0" u="none" strike="noStrike" cap="none" normalizeH="0" baseline="0" dirty="0" smtClean="0">
                          <a:ln>
                            <a:noFill/>
                          </a:ln>
                          <a:effectLst/>
                          <a:latin typeface="+mn-lt"/>
                        </a:rPr>
                        <a:t>499</a:t>
                      </a:r>
                      <a:endParaRPr kumimoji="0" lang="en-GB" sz="1100" b="1"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i="0" u="none" strike="noStrike" cap="none" normalizeH="0" baseline="0" dirty="0" smtClean="0">
                          <a:ln>
                            <a:noFill/>
                          </a:ln>
                          <a:effectLst/>
                          <a:latin typeface="+mn-lt"/>
                        </a:rPr>
                        <a:t>369</a:t>
                      </a:r>
                      <a:endParaRPr kumimoji="0" lang="en-GB" sz="1100" b="1"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i="0" u="none" strike="noStrike" cap="none" normalizeH="0" baseline="0" dirty="0" smtClean="0">
                          <a:ln>
                            <a:noFill/>
                          </a:ln>
                          <a:effectLst/>
                          <a:latin typeface="+mn-lt"/>
                        </a:rPr>
                        <a:t>255</a:t>
                      </a:r>
                      <a:endParaRPr kumimoji="0" lang="en-GB" sz="1100" b="1"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i="0" u="none" strike="noStrike" cap="none" normalizeH="0" baseline="0" dirty="0" smtClean="0">
                          <a:ln>
                            <a:noFill/>
                          </a:ln>
                          <a:effectLst/>
                          <a:latin typeface="+mn-lt"/>
                        </a:rPr>
                        <a:t>273</a:t>
                      </a:r>
                      <a:endParaRPr kumimoji="0" lang="en-GB" sz="1100" b="1"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i="0" u="none" strike="noStrike" cap="none" normalizeH="0" baseline="0" dirty="0" smtClean="0">
                          <a:ln>
                            <a:noFill/>
                          </a:ln>
                          <a:effectLst/>
                          <a:latin typeface="+mn-lt"/>
                        </a:rPr>
                        <a:t>325</a:t>
                      </a:r>
                      <a:endParaRPr kumimoji="0" lang="en-GB" sz="1100" b="1"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i="0" u="none" strike="noStrike" cap="none" normalizeH="0" baseline="0" dirty="0" smtClean="0">
                          <a:ln>
                            <a:noFill/>
                          </a:ln>
                          <a:effectLst/>
                          <a:latin typeface="+mn-lt"/>
                        </a:rPr>
                        <a:t>296</a:t>
                      </a:r>
                      <a:endParaRPr kumimoji="0" lang="en-GB" sz="1100" b="1"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i="0" u="none" strike="noStrike" cap="none" normalizeH="0" baseline="0" dirty="0" smtClean="0">
                          <a:ln>
                            <a:noFill/>
                          </a:ln>
                          <a:effectLst/>
                          <a:latin typeface="+mn-lt"/>
                        </a:rPr>
                        <a:t>229</a:t>
                      </a:r>
                      <a:endParaRPr kumimoji="0" lang="en-GB" sz="1100" b="1"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i="0" u="none" strike="noStrike" cap="none" normalizeH="0" baseline="0" dirty="0" smtClean="0">
                          <a:ln>
                            <a:noFill/>
                          </a:ln>
                          <a:effectLst/>
                          <a:latin typeface="+mn-lt"/>
                        </a:rPr>
                        <a:t>660</a:t>
                      </a:r>
                      <a:endParaRPr kumimoji="0" lang="en-GB" sz="1100" b="1"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i="0" u="none" strike="noStrike" cap="none" normalizeH="0" baseline="0" dirty="0" smtClean="0">
                          <a:ln>
                            <a:noFill/>
                          </a:ln>
                          <a:effectLst/>
                          <a:latin typeface="+mn-lt"/>
                        </a:rPr>
                        <a:t>218</a:t>
                      </a:r>
                      <a:endParaRPr kumimoji="0" lang="en-GB" sz="1100" b="1"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i="0" u="none" strike="noStrike" cap="none" normalizeH="0" baseline="0" dirty="0" smtClean="0">
                          <a:ln>
                            <a:noFill/>
                          </a:ln>
                          <a:effectLst/>
                          <a:latin typeface="+mn-lt"/>
                        </a:rPr>
                        <a:t>245</a:t>
                      </a:r>
                      <a:endParaRPr kumimoji="0" lang="en-GB" sz="1100" b="1"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i="0" u="none" strike="noStrike" cap="none" normalizeH="0" baseline="0" dirty="0" smtClean="0">
                          <a:ln>
                            <a:noFill/>
                          </a:ln>
                          <a:effectLst/>
                          <a:latin typeface="+mn-lt"/>
                        </a:rPr>
                        <a:t>99</a:t>
                      </a:r>
                      <a:endParaRPr kumimoji="0" lang="en-GB" sz="1100" b="1"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i="0" u="none" strike="noStrike" cap="none" normalizeH="0" baseline="0" dirty="0" smtClean="0">
                          <a:ln>
                            <a:noFill/>
                          </a:ln>
                          <a:effectLst/>
                          <a:latin typeface="+mn-lt"/>
                        </a:rPr>
                        <a:t>1,020</a:t>
                      </a:r>
                      <a:endParaRPr kumimoji="0" lang="en-GB" sz="1100" b="1"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r>
              <a:tr h="2635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smtClean="0">
                          <a:ln>
                            <a:noFill/>
                          </a:ln>
                          <a:effectLst/>
                          <a:latin typeface="+mn-lt"/>
                        </a:rPr>
                        <a:t>10% or 90%</a:t>
                      </a:r>
                      <a:endParaRPr kumimoji="0" lang="en-GB" sz="1100" b="1"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algn="ctr" fontAlgn="b"/>
                      <a:r>
                        <a:rPr lang="en-GB" sz="1100" b="1" i="0" u="none" strike="noStrike" dirty="0" smtClean="0">
                          <a:effectLst/>
                          <a:latin typeface="+mn-lt"/>
                        </a:rPr>
                        <a:t>+/- 1.8</a:t>
                      </a:r>
                      <a:endParaRPr lang="en-GB" sz="1100" b="1"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+/- 2.6</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+/- 3.1</a:t>
                      </a:r>
                      <a:endParaRPr lang="en-GB" sz="1100" b="0" i="0" u="none" strike="noStrike" dirty="0">
                        <a:effectLst/>
                        <a:latin typeface="+mn-lt"/>
                      </a:endParaRPr>
                    </a:p>
                  </a:txBody>
                  <a:tcPr marL="9526" marR="9526" marT="9521"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i="0" u="none" strike="noStrike" cap="none" normalizeH="0" baseline="0" dirty="0" smtClean="0">
                          <a:ln>
                            <a:noFill/>
                          </a:ln>
                          <a:effectLst/>
                          <a:latin typeface="+mn-lt"/>
                        </a:rPr>
                        <a:t>+/- 3.7</a:t>
                      </a:r>
                      <a:endParaRPr kumimoji="0" lang="en-GB" sz="1100" b="0"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i="0" u="none" strike="noStrike" cap="none" normalizeH="0" baseline="0" dirty="0" smtClean="0">
                          <a:ln>
                            <a:noFill/>
                          </a:ln>
                          <a:effectLst/>
                          <a:latin typeface="+mn-lt"/>
                        </a:rPr>
                        <a:t>+/- 3.6</a:t>
                      </a:r>
                      <a:endParaRPr kumimoji="0" lang="en-GB" sz="1100" b="0"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algn="ctr" fontAlgn="b"/>
                      <a:r>
                        <a:rPr lang="en-GB" sz="1100" i="0" u="none" strike="noStrike" dirty="0" smtClean="0">
                          <a:effectLst/>
                          <a:latin typeface="+mn-lt"/>
                        </a:rPr>
                        <a:t>+/- 3.3</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+/- 3.4</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+/- 3.9</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+/- 2.3</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+/- 4.0</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+/- 3.8</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+/- 5.9</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+/- 1.8</a:t>
                      </a:r>
                      <a:endParaRPr lang="en-GB" sz="1100" b="0" i="0" u="none" strike="noStrike" dirty="0">
                        <a:effectLst/>
                        <a:latin typeface="+mn-lt"/>
                      </a:endParaRPr>
                    </a:p>
                  </a:txBody>
                  <a:tcPr marL="9526" marR="9526" marT="9521" marB="0" anchor="ctr"/>
                </a:tc>
              </a:tr>
              <a:tr h="2635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smtClean="0">
                          <a:ln>
                            <a:noFill/>
                          </a:ln>
                          <a:effectLst/>
                          <a:latin typeface="+mn-lt"/>
                        </a:rPr>
                        <a:t>20% or 80%</a:t>
                      </a:r>
                      <a:endParaRPr kumimoji="0" lang="en-GB" sz="1100" b="1"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algn="ctr" fontAlgn="b"/>
                      <a:r>
                        <a:rPr lang="en-GB" sz="1100" b="1" i="0" u="none" strike="noStrike" dirty="0" smtClean="0">
                          <a:effectLst/>
                          <a:latin typeface="+mn-lt"/>
                        </a:rPr>
                        <a:t>+/- 2.3</a:t>
                      </a:r>
                      <a:endParaRPr lang="en-GB" sz="1100" b="1"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+/- 3.5</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+/- 4.1</a:t>
                      </a:r>
                      <a:endParaRPr lang="en-GB" sz="1100" b="0" i="0" u="none" strike="noStrike" dirty="0">
                        <a:effectLst/>
                        <a:latin typeface="+mn-lt"/>
                      </a:endParaRPr>
                    </a:p>
                  </a:txBody>
                  <a:tcPr marL="9526" marR="9526" marT="9521"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i="0" u="none" strike="noStrike" cap="none" normalizeH="0" baseline="0" dirty="0" smtClean="0">
                          <a:ln>
                            <a:noFill/>
                          </a:ln>
                          <a:effectLst/>
                          <a:latin typeface="+mn-lt"/>
                        </a:rPr>
                        <a:t>+/- 4.9</a:t>
                      </a:r>
                      <a:endParaRPr kumimoji="0" lang="en-GB" sz="1100" b="0"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i="0" u="none" strike="noStrike" cap="none" normalizeH="0" baseline="0" dirty="0" smtClean="0">
                          <a:ln>
                            <a:noFill/>
                          </a:ln>
                          <a:effectLst/>
                          <a:latin typeface="+mn-lt"/>
                        </a:rPr>
                        <a:t>+/- 4.7</a:t>
                      </a:r>
                      <a:endParaRPr kumimoji="0" lang="en-GB" sz="1100" b="0"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algn="ctr" fontAlgn="b"/>
                      <a:r>
                        <a:rPr lang="en-GB" sz="1100" i="0" u="none" strike="noStrike" dirty="0" smtClean="0">
                          <a:effectLst/>
                          <a:latin typeface="+mn-lt"/>
                        </a:rPr>
                        <a:t>+/- 4.3</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+/- 4.6</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+/- 5.2</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+/- 3.1</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+/- 5.3</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+/- 5.0</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+/- 7.9</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+/- 2.5</a:t>
                      </a:r>
                      <a:endParaRPr lang="en-GB" sz="1100" b="0" i="0" u="none" strike="noStrike" dirty="0">
                        <a:effectLst/>
                        <a:latin typeface="+mn-lt"/>
                      </a:endParaRPr>
                    </a:p>
                  </a:txBody>
                  <a:tcPr marL="9526" marR="9526" marT="9521" marB="0" anchor="ctr"/>
                </a:tc>
              </a:tr>
              <a:tr h="2635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smtClean="0">
                          <a:ln>
                            <a:noFill/>
                          </a:ln>
                          <a:effectLst/>
                          <a:latin typeface="+mn-lt"/>
                        </a:rPr>
                        <a:t>30% or 70%</a:t>
                      </a:r>
                      <a:endParaRPr kumimoji="0" lang="en-GB" sz="1100" b="1"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algn="ctr" fontAlgn="b"/>
                      <a:r>
                        <a:rPr lang="en-GB" sz="1100" b="1" i="0" u="none" strike="noStrike" dirty="0" smtClean="0">
                          <a:effectLst/>
                          <a:latin typeface="+mn-lt"/>
                        </a:rPr>
                        <a:t>+/- 2.7</a:t>
                      </a:r>
                      <a:endParaRPr lang="en-GB" sz="1100" b="1"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+/- 4.0</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+/- 4.7</a:t>
                      </a:r>
                      <a:endParaRPr lang="en-GB" sz="1100" b="0" i="0" u="none" strike="noStrike" dirty="0">
                        <a:effectLst/>
                        <a:latin typeface="+mn-lt"/>
                      </a:endParaRPr>
                    </a:p>
                  </a:txBody>
                  <a:tcPr marL="9526" marR="9526" marT="9521"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i="0" u="none" strike="noStrike" cap="none" normalizeH="0" baseline="0" dirty="0" smtClean="0">
                          <a:ln>
                            <a:noFill/>
                          </a:ln>
                          <a:effectLst/>
                          <a:latin typeface="+mn-lt"/>
                        </a:rPr>
                        <a:t>+/- 5.6</a:t>
                      </a:r>
                      <a:endParaRPr kumimoji="0" lang="en-GB" sz="1100" b="0"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i="0" u="none" strike="noStrike" cap="none" normalizeH="0" baseline="0" dirty="0" smtClean="0">
                          <a:ln>
                            <a:noFill/>
                          </a:ln>
                          <a:effectLst/>
                          <a:latin typeface="+mn-lt"/>
                        </a:rPr>
                        <a:t>+/- 5.4</a:t>
                      </a:r>
                      <a:endParaRPr kumimoji="0" lang="en-GB" sz="1100" b="0"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algn="ctr" fontAlgn="b"/>
                      <a:r>
                        <a:rPr lang="en-GB" sz="1100" i="0" u="none" strike="noStrike" dirty="0" smtClean="0">
                          <a:effectLst/>
                          <a:latin typeface="+mn-lt"/>
                        </a:rPr>
                        <a:t>+/- 5.0</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+/- 5.2</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+/- 5.9</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+/- 3.5</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+/- 6.1</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+/- 5.7</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+/- 9.0</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+/- 2.8</a:t>
                      </a:r>
                      <a:endParaRPr lang="en-GB" sz="1100" b="0" i="0" u="none" strike="noStrike" dirty="0">
                        <a:effectLst/>
                        <a:latin typeface="+mn-lt"/>
                      </a:endParaRPr>
                    </a:p>
                  </a:txBody>
                  <a:tcPr marL="9526" marR="9526" marT="9521" marB="0" anchor="ctr"/>
                </a:tc>
              </a:tr>
              <a:tr h="2635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smtClean="0">
                          <a:ln>
                            <a:noFill/>
                          </a:ln>
                          <a:effectLst/>
                          <a:latin typeface="+mn-lt"/>
                        </a:rPr>
                        <a:t>40% or 60%</a:t>
                      </a:r>
                      <a:endParaRPr kumimoji="0" lang="en-GB" sz="1100" b="1"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algn="ctr" fontAlgn="b"/>
                      <a:r>
                        <a:rPr lang="en-GB" sz="1100" b="1" i="0" u="none" strike="noStrike" dirty="0" smtClean="0">
                          <a:effectLst/>
                          <a:latin typeface="+mn-lt"/>
                        </a:rPr>
                        <a:t>+/- 2.9</a:t>
                      </a:r>
                      <a:endParaRPr lang="en-GB" sz="1100" b="1"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+/- 4.3</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+/- 5.0</a:t>
                      </a:r>
                      <a:endParaRPr lang="en-GB" sz="1100" b="0" i="0" u="none" strike="noStrike" dirty="0">
                        <a:effectLst/>
                        <a:latin typeface="+mn-lt"/>
                      </a:endParaRPr>
                    </a:p>
                  </a:txBody>
                  <a:tcPr marL="9526" marR="9526" marT="9521"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i="0" u="none" strike="noStrike" cap="none" normalizeH="0" baseline="0" dirty="0" smtClean="0">
                          <a:ln>
                            <a:noFill/>
                          </a:ln>
                          <a:effectLst/>
                          <a:latin typeface="+mn-lt"/>
                        </a:rPr>
                        <a:t>+/- 6.0</a:t>
                      </a:r>
                      <a:endParaRPr kumimoji="0" lang="en-GB" sz="1100" b="0"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i="0" u="none" strike="noStrike" cap="none" normalizeH="0" baseline="0" dirty="0" smtClean="0">
                          <a:ln>
                            <a:noFill/>
                          </a:ln>
                          <a:effectLst/>
                          <a:latin typeface="+mn-lt"/>
                        </a:rPr>
                        <a:t>+/- 5.8</a:t>
                      </a:r>
                      <a:endParaRPr kumimoji="0" lang="en-GB" sz="1100" b="0"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algn="ctr" fontAlgn="b"/>
                      <a:r>
                        <a:rPr lang="en-GB" sz="1100" i="0" u="none" strike="noStrike" dirty="0" smtClean="0">
                          <a:effectLst/>
                          <a:latin typeface="+mn-lt"/>
                        </a:rPr>
                        <a:t>+/- 5.3</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+/- 5.6</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+/- 6.3</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+/- 3.7</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+/- 6.5</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+/- 6.1</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+/- 9.7</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+/- 3.0</a:t>
                      </a:r>
                      <a:endParaRPr lang="en-GB" sz="1100" b="0" i="0" u="none" strike="noStrike" dirty="0">
                        <a:effectLst/>
                        <a:latin typeface="+mn-lt"/>
                      </a:endParaRPr>
                    </a:p>
                  </a:txBody>
                  <a:tcPr marL="9526" marR="9526" marT="9521" marB="0" anchor="ctr"/>
                </a:tc>
              </a:tr>
              <a:tr h="2635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smtClean="0">
                          <a:ln>
                            <a:noFill/>
                          </a:ln>
                          <a:effectLst/>
                          <a:latin typeface="+mn-lt"/>
                        </a:rPr>
                        <a:t>50%</a:t>
                      </a:r>
                      <a:endParaRPr kumimoji="0" lang="en-GB" sz="1100" b="1"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algn="ctr" fontAlgn="b"/>
                      <a:r>
                        <a:rPr lang="en-GB" sz="1100" b="1" i="0" u="none" strike="noStrike" dirty="0" smtClean="0">
                          <a:effectLst/>
                          <a:latin typeface="+mn-lt"/>
                        </a:rPr>
                        <a:t>+/- 2.9</a:t>
                      </a:r>
                      <a:endParaRPr lang="en-GB" sz="1100" b="1"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+/- 4.4</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+/-5.1</a:t>
                      </a:r>
                      <a:endParaRPr lang="en-GB" sz="1100" b="0" i="0" u="none" strike="noStrike" dirty="0">
                        <a:effectLst/>
                        <a:latin typeface="+mn-lt"/>
                      </a:endParaRPr>
                    </a:p>
                  </a:txBody>
                  <a:tcPr marL="9526" marR="9526" marT="9521"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i="0" u="none" strike="noStrike" cap="none" normalizeH="0" baseline="0" dirty="0" smtClean="0">
                          <a:ln>
                            <a:noFill/>
                          </a:ln>
                          <a:effectLst/>
                          <a:latin typeface="+mn-lt"/>
                        </a:rPr>
                        <a:t>+/- 6.1</a:t>
                      </a:r>
                      <a:endParaRPr kumimoji="0" lang="en-GB" sz="1100" b="0"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i="0" u="none" strike="noStrike" cap="none" normalizeH="0" baseline="0" dirty="0" smtClean="0">
                          <a:ln>
                            <a:noFill/>
                          </a:ln>
                          <a:effectLst/>
                          <a:latin typeface="+mn-lt"/>
                        </a:rPr>
                        <a:t>+/- 5.9</a:t>
                      </a:r>
                      <a:endParaRPr kumimoji="0" lang="en-GB" sz="1100" b="0" i="0" u="none" strike="noStrike" cap="none" normalizeH="0" baseline="0" dirty="0" smtClean="0">
                        <a:ln>
                          <a:noFill/>
                        </a:ln>
                        <a:solidFill>
                          <a:schemeClr val="tx1"/>
                        </a:solidFill>
                        <a:effectLst/>
                        <a:latin typeface="+mn-lt"/>
                        <a:cs typeface="Arial" pitchFamily="34" charset="0"/>
                      </a:endParaRPr>
                    </a:p>
                  </a:txBody>
                  <a:tcPr marL="91434" marR="91434" marT="45703" marB="45703" anchor="ctr" horzOverflow="overflow"/>
                </a:tc>
                <a:tc>
                  <a:txBody>
                    <a:bodyPr/>
                    <a:lstStyle/>
                    <a:p>
                      <a:pPr algn="ctr" fontAlgn="b"/>
                      <a:r>
                        <a:rPr lang="en-GB" sz="1100" i="0" u="none" strike="noStrike" dirty="0" smtClean="0">
                          <a:effectLst/>
                          <a:latin typeface="+mn-lt"/>
                        </a:rPr>
                        <a:t>+/- 5.4</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+/- 5.7</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+/- 6.5</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+/- 3.8</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+/- 6.6</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+/- 6.3</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+/- 9.8</a:t>
                      </a:r>
                      <a:endParaRPr lang="en-GB" sz="1100" b="0" i="0" u="none" strike="noStrike" dirty="0">
                        <a:effectLst/>
                        <a:latin typeface="+mn-lt"/>
                      </a:endParaRPr>
                    </a:p>
                  </a:txBody>
                  <a:tcPr marL="9526" marR="9526" marT="9521" marB="0" anchor="ctr"/>
                </a:tc>
                <a:tc>
                  <a:txBody>
                    <a:bodyPr/>
                    <a:lstStyle/>
                    <a:p>
                      <a:pPr algn="ctr" fontAlgn="b"/>
                      <a:r>
                        <a:rPr lang="en-GB" sz="1100" i="0" u="none" strike="noStrike" dirty="0" smtClean="0">
                          <a:effectLst/>
                          <a:latin typeface="+mn-lt"/>
                        </a:rPr>
                        <a:t>+/- 3.1</a:t>
                      </a:r>
                      <a:endParaRPr lang="en-GB" sz="1100" b="0" i="0" u="none" strike="noStrike" dirty="0">
                        <a:effectLst/>
                        <a:latin typeface="+mn-lt"/>
                      </a:endParaRPr>
                    </a:p>
                  </a:txBody>
                  <a:tcPr marL="9526" marR="9526" marT="9521" marB="0" anchor="ctr"/>
                </a:tc>
              </a:tr>
            </a:tbl>
          </a:graphicData>
        </a:graphic>
      </p:graphicFrame>
    </p:spTree>
    <p:extLst>
      <p:ext uri="{BB962C8B-B14F-4D97-AF65-F5344CB8AC3E}">
        <p14:creationId xmlns:p14="http://schemas.microsoft.com/office/powerpoint/2010/main" val="15132131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7"/>
          <p:cNvSpPr>
            <a:spLocks noChangeArrowheads="1"/>
          </p:cNvSpPr>
          <p:nvPr/>
        </p:nvSpPr>
        <p:spPr bwMode="auto">
          <a:xfrm>
            <a:off x="255588" y="617538"/>
            <a:ext cx="88265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nSpc>
                <a:spcPct val="120000"/>
              </a:lnSpc>
              <a:spcBef>
                <a:spcPts val="312"/>
              </a:spcBef>
              <a:buFont typeface="Arial" panose="020B0604020202020204" pitchFamily="34" charset="0"/>
              <a:buChar char="•"/>
              <a:defRPr/>
            </a:pPr>
            <a:r>
              <a:rPr lang="en-GB" sz="1400" dirty="0" smtClean="0">
                <a:solidFill>
                  <a:srgbClr val="000000"/>
                </a:solidFill>
                <a:latin typeface="+mn-lt"/>
              </a:rPr>
              <a:t>Visitors were asked what they most liked about their visit to the county and the key themes are visualised in the word cloud below.  The natural landscape such as beaches, coastline and scenery feature heavily alongside the general feel of being in Cornwall with words such as atmosphere, relaxing, friendly and peaceful being the main attractions.</a:t>
            </a:r>
            <a:endParaRPr lang="en-GB" sz="1400" dirty="0">
              <a:solidFill>
                <a:srgbClr val="000000"/>
              </a:solidFill>
              <a:latin typeface="+mn-lt"/>
            </a:endParaRPr>
          </a:p>
        </p:txBody>
      </p:sp>
      <p:sp>
        <p:nvSpPr>
          <p:cNvPr id="3" name="Slide Number Placeholder 2"/>
          <p:cNvSpPr>
            <a:spLocks noGrp="1"/>
          </p:cNvSpPr>
          <p:nvPr>
            <p:ph type="sldNum" sz="quarter" idx="12"/>
          </p:nvPr>
        </p:nvSpPr>
        <p:spPr>
          <a:xfrm>
            <a:off x="2699792" y="6457949"/>
            <a:ext cx="2133600" cy="365125"/>
          </a:xfrm>
        </p:spPr>
        <p:txBody>
          <a:bodyPr/>
          <a:lstStyle/>
          <a:p>
            <a:pPr>
              <a:defRPr/>
            </a:pPr>
            <a:fld id="{EABEF175-15A2-4411-BC91-038E212DB296}" type="slidenum">
              <a:rPr lang="en-GB" altLang="en-US" sz="1000" smtClean="0">
                <a:latin typeface="+mn-lt"/>
              </a:rPr>
              <a:pPr>
                <a:defRPr/>
              </a:pPr>
              <a:t>90</a:t>
            </a:fld>
            <a:endParaRPr lang="en-GB" altLang="en-US" sz="10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996" y="1772872"/>
            <a:ext cx="7560840" cy="4687721"/>
          </a:xfrm>
          <a:prstGeom prst="rect">
            <a:avLst/>
          </a:prstGeom>
        </p:spPr>
      </p:pic>
      <p:sp>
        <p:nvSpPr>
          <p:cNvPr id="7" name="TextBox 6"/>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The natural beauty of Cornwall is key</a:t>
            </a:r>
            <a:endParaRPr lang="en-GB" sz="2700" dirty="0">
              <a:solidFill>
                <a:schemeClr val="accent5"/>
              </a:solidFill>
              <a:latin typeface="+mn-lt"/>
            </a:endParaRPr>
          </a:p>
        </p:txBody>
      </p:sp>
    </p:spTree>
    <p:extLst>
      <p:ext uri="{BB962C8B-B14F-4D97-AF65-F5344CB8AC3E}">
        <p14:creationId xmlns:p14="http://schemas.microsoft.com/office/powerpoint/2010/main" val="16682452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2699792" y="6457950"/>
            <a:ext cx="2133600" cy="365125"/>
          </a:xfrm>
        </p:spPr>
        <p:txBody>
          <a:bodyPr/>
          <a:lstStyle/>
          <a:p>
            <a:pPr>
              <a:defRPr/>
            </a:pPr>
            <a:fld id="{EABEF175-15A2-4411-BC91-038E212DB296}" type="slidenum">
              <a:rPr lang="en-GB" altLang="en-US" sz="1000" smtClean="0">
                <a:latin typeface="+mn-lt"/>
              </a:rPr>
              <a:pPr>
                <a:defRPr/>
              </a:pPr>
              <a:t>91</a:t>
            </a:fld>
            <a:endParaRPr lang="en-GB" altLang="en-US" sz="1000" dirty="0">
              <a:latin typeface="+mn-lt"/>
            </a:endParaRPr>
          </a:p>
        </p:txBody>
      </p:sp>
      <p:sp>
        <p:nvSpPr>
          <p:cNvPr id="7" name="TextBox 6"/>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Car parking issues are confirmed</a:t>
            </a:r>
            <a:endParaRPr lang="en-GB" sz="2700" dirty="0">
              <a:solidFill>
                <a:schemeClr val="accent5"/>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412776"/>
            <a:ext cx="8137378" cy="5045174"/>
          </a:xfrm>
          <a:prstGeom prst="rect">
            <a:avLst/>
          </a:prstGeom>
        </p:spPr>
      </p:pic>
      <p:sp>
        <p:nvSpPr>
          <p:cNvPr id="6" name="Rectangle 7"/>
          <p:cNvSpPr>
            <a:spLocks noChangeArrowheads="1"/>
          </p:cNvSpPr>
          <p:nvPr/>
        </p:nvSpPr>
        <p:spPr bwMode="auto">
          <a:xfrm>
            <a:off x="255588" y="617538"/>
            <a:ext cx="88265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nSpc>
                <a:spcPct val="120000"/>
              </a:lnSpc>
              <a:spcBef>
                <a:spcPts val="312"/>
              </a:spcBef>
              <a:buFont typeface="Arial" panose="020B0604020202020204" pitchFamily="34" charset="0"/>
              <a:buChar char="•"/>
              <a:defRPr/>
            </a:pPr>
            <a:r>
              <a:rPr lang="en-GB" sz="1400" dirty="0" smtClean="0">
                <a:solidFill>
                  <a:srgbClr val="000000"/>
                </a:solidFill>
                <a:latin typeface="+mn-lt"/>
              </a:rPr>
              <a:t>Visitors were asked what they least liked about their visit to the county or what could be improved and the key themes are visualised in the word cloud below.  Car parking is a key issue alongside things such as traffic and road issues and cost.</a:t>
            </a:r>
            <a:endParaRPr lang="en-GB" sz="1400" dirty="0">
              <a:solidFill>
                <a:srgbClr val="000000"/>
              </a:solidFill>
              <a:latin typeface="+mn-lt"/>
            </a:endParaRPr>
          </a:p>
        </p:txBody>
      </p:sp>
    </p:spTree>
    <p:extLst>
      <p:ext uri="{BB962C8B-B14F-4D97-AF65-F5344CB8AC3E}">
        <p14:creationId xmlns:p14="http://schemas.microsoft.com/office/powerpoint/2010/main" val="40525759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92875"/>
            <a:ext cx="2133600" cy="365125"/>
          </a:xfrm>
        </p:spPr>
        <p:txBody>
          <a:bodyPr/>
          <a:lstStyle/>
          <a:p>
            <a:pPr>
              <a:defRPr/>
            </a:pPr>
            <a:fld id="{63522C3B-2594-40C6-8F09-8526152588A3}" type="slidenum">
              <a:rPr lang="en-GB" altLang="en-US" sz="1000" smtClean="0">
                <a:latin typeface="+mn-lt"/>
              </a:rPr>
              <a:pPr>
                <a:defRPr/>
              </a:pPr>
              <a:t>92</a:t>
            </a:fld>
            <a:endParaRPr lang="en-GB" altLang="en-US" sz="1000" dirty="0">
              <a:latin typeface="+mn-lt"/>
            </a:endParaRPr>
          </a:p>
        </p:txBody>
      </p:sp>
      <p:graphicFrame>
        <p:nvGraphicFramePr>
          <p:cNvPr id="3" name="Chart 4"/>
          <p:cNvGraphicFramePr>
            <a:graphicFrameLocks/>
          </p:cNvGraphicFramePr>
          <p:nvPr>
            <p:extLst>
              <p:ext uri="{D42A27DB-BD31-4B8C-83A1-F6EECF244321}">
                <p14:modId xmlns:p14="http://schemas.microsoft.com/office/powerpoint/2010/main" val="1707578577"/>
              </p:ext>
            </p:extLst>
          </p:nvPr>
        </p:nvGraphicFramePr>
        <p:xfrm>
          <a:off x="3491880" y="792365"/>
          <a:ext cx="5496410" cy="34287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nvPr>
        </p:nvGraphicFramePr>
        <p:xfrm>
          <a:off x="179515" y="4337441"/>
          <a:ext cx="8849539" cy="2130672"/>
        </p:xfrm>
        <a:graphic>
          <a:graphicData uri="http://schemas.openxmlformats.org/drawingml/2006/table">
            <a:tbl>
              <a:tblPr firstRow="1" bandRow="1">
                <a:tableStyleId>{7DF18680-E054-41AD-8BC1-D1AEF772440D}</a:tableStyleId>
              </a:tblPr>
              <a:tblGrid>
                <a:gridCol w="1869494"/>
                <a:gridCol w="777391"/>
                <a:gridCol w="818306"/>
                <a:gridCol w="759189"/>
                <a:gridCol w="731541"/>
                <a:gridCol w="759189"/>
                <a:gridCol w="736475"/>
                <a:gridCol w="648000"/>
                <a:gridCol w="568977"/>
                <a:gridCol w="568977"/>
                <a:gridCol w="612000"/>
              </a:tblGrid>
              <a:tr h="292184">
                <a:tc rowSpan="2">
                  <a:txBody>
                    <a:bodyPr/>
                    <a:lstStyle/>
                    <a:p>
                      <a:r>
                        <a:rPr lang="en-GB" sz="1100" dirty="0" smtClean="0">
                          <a:solidFill>
                            <a:schemeClr val="bg1"/>
                          </a:solidFill>
                        </a:rPr>
                        <a:t>How likely are you to visit Cornwall again in the future....?</a:t>
                      </a:r>
                      <a:endParaRPr lang="en-GB" sz="1100" dirty="0">
                        <a:solidFill>
                          <a:schemeClr val="bg1"/>
                        </a:solidFill>
                      </a:endParaRPr>
                    </a:p>
                  </a:txBody>
                  <a:tcPr marL="91421" marR="91421" marT="45661" marB="45661" anchor="ctr"/>
                </a:tc>
                <a:tc>
                  <a:txBody>
                    <a:bodyPr/>
                    <a:lstStyle/>
                    <a:p>
                      <a:pPr algn="ctr"/>
                      <a:r>
                        <a:rPr lang="en-GB" sz="1100" dirty="0" smtClean="0"/>
                        <a:t>Period</a:t>
                      </a:r>
                      <a:endParaRPr lang="en-GB" sz="1100" dirty="0">
                        <a:solidFill>
                          <a:schemeClr val="bg1"/>
                        </a:solidFill>
                      </a:endParaRPr>
                    </a:p>
                  </a:txBody>
                  <a:tcPr marL="91421" marR="91421" marT="45661" marB="45661"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a:t>
                      </a:r>
                      <a:r>
                        <a:rPr lang="en-GB" sz="1100" baseline="0" dirty="0" smtClean="0">
                          <a:solidFill>
                            <a:schemeClr val="bg1"/>
                          </a:solidFill>
                        </a:rPr>
                        <a:t>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573490">
                <a:tc vMerge="1">
                  <a:txBody>
                    <a:bodyPr/>
                    <a:lstStyle/>
                    <a:p>
                      <a:endParaRPr lang="en-GB" sz="1400" dirty="0">
                        <a:solidFill>
                          <a:schemeClr val="bg1"/>
                        </a:solidFill>
                      </a:endParaRPr>
                    </a:p>
                  </a:txBody>
                  <a:tcPr marL="91433" marR="91433" marT="45656" marB="45656" anchor="ctr"/>
                </a:tc>
                <a:tc>
                  <a:txBody>
                    <a:bodyPr/>
                    <a:lstStyle/>
                    <a:p>
                      <a:pPr algn="ctr"/>
                      <a:r>
                        <a:rPr lang="en-GB" sz="1000" b="1" dirty="0" smtClean="0">
                          <a:solidFill>
                            <a:schemeClr val="tx1"/>
                          </a:solidFill>
                        </a:rPr>
                        <a:t>2016/17</a:t>
                      </a:r>
                      <a:endParaRPr lang="en-GB" sz="1000" b="1" dirty="0">
                        <a:solidFill>
                          <a:schemeClr val="tx1"/>
                        </a:solidFill>
                      </a:endParaRPr>
                    </a:p>
                  </a:txBody>
                  <a:tcPr marL="91421" marR="91421" marT="45661" marB="45661" anchor="ctr"/>
                </a:tc>
                <a:tc>
                  <a:txBody>
                    <a:bodyPr/>
                    <a:lstStyle/>
                    <a:p>
                      <a:pPr algn="ctr"/>
                      <a:r>
                        <a:rPr lang="en-GB" sz="1000" b="1" dirty="0" smtClean="0"/>
                        <a:t>West Cornwall</a:t>
                      </a:r>
                      <a:endParaRPr lang="en-GB" sz="1000" b="1" dirty="0">
                        <a:solidFill>
                          <a:schemeClr val="bg1"/>
                        </a:solidFill>
                      </a:endParaRPr>
                    </a:p>
                  </a:txBody>
                  <a:tcPr marL="91421" marR="91421" marT="45661" marB="45661" anchor="ctr"/>
                </a:tc>
                <a:tc>
                  <a:txBody>
                    <a:bodyPr/>
                    <a:lstStyle/>
                    <a:p>
                      <a:pPr algn="ctr"/>
                      <a:r>
                        <a:rPr lang="en-GB" sz="1000" b="1" dirty="0" smtClean="0"/>
                        <a:t>North Coast</a:t>
                      </a:r>
                      <a:endParaRPr lang="en-GB" sz="1000" b="1" dirty="0">
                        <a:solidFill>
                          <a:schemeClr val="bg1"/>
                        </a:solidFill>
                      </a:endParaRPr>
                    </a:p>
                  </a:txBody>
                  <a:tcPr marL="91421" marR="91421" marT="45661" marB="45661" anchor="ctr"/>
                </a:tc>
                <a:tc>
                  <a:txBody>
                    <a:bodyPr/>
                    <a:lstStyle/>
                    <a:p>
                      <a:pPr algn="ctr"/>
                      <a:r>
                        <a:rPr lang="en-GB" sz="1000" b="1" dirty="0" smtClean="0"/>
                        <a:t>South Coast</a:t>
                      </a:r>
                      <a:endParaRPr lang="en-GB" sz="1000" b="1" dirty="0">
                        <a:solidFill>
                          <a:schemeClr val="bg1"/>
                        </a:solidFill>
                      </a:endParaRPr>
                    </a:p>
                  </a:txBody>
                  <a:tcPr marL="91421" marR="91421" marT="45661" marB="45661" anchor="ctr"/>
                </a:tc>
                <a:tc>
                  <a:txBody>
                    <a:bodyPr/>
                    <a:lstStyle/>
                    <a:p>
                      <a:pPr algn="ctr"/>
                      <a:r>
                        <a:rPr lang="en-GB" sz="1000" b="1" dirty="0" smtClean="0"/>
                        <a:t>Bodmin/ Tamar Valley</a:t>
                      </a:r>
                      <a:endParaRPr lang="en-GB" sz="1000" b="1" dirty="0">
                        <a:solidFill>
                          <a:schemeClr val="bg1"/>
                        </a:solidFill>
                      </a:endParaRPr>
                    </a:p>
                  </a:txBody>
                  <a:tcPr marL="91421" marR="91421" marT="45661" marB="45661" anchor="ctr"/>
                </a:tc>
                <a:tc>
                  <a:txBody>
                    <a:bodyPr/>
                    <a:lstStyle/>
                    <a:p>
                      <a:pPr algn="ctr"/>
                      <a:r>
                        <a:rPr lang="en-GB" sz="1000" b="1" dirty="0" smtClean="0"/>
                        <a:t>Coastal</a:t>
                      </a:r>
                      <a:endParaRPr lang="en-GB" sz="1000" b="1" dirty="0">
                        <a:solidFill>
                          <a:schemeClr val="bg1"/>
                        </a:solidFill>
                      </a:endParaRPr>
                    </a:p>
                  </a:txBody>
                  <a:tcPr marL="91421" marR="91421" marT="45661" marB="45661" anchor="ctr"/>
                </a:tc>
                <a:tc>
                  <a:txBody>
                    <a:bodyPr/>
                    <a:lstStyle/>
                    <a:p>
                      <a:pPr algn="ctr"/>
                      <a:r>
                        <a:rPr lang="en-GB" sz="1000" b="1" dirty="0" smtClean="0"/>
                        <a:t>Urban</a:t>
                      </a:r>
                      <a:endParaRPr lang="en-GB" sz="1000" b="1" dirty="0">
                        <a:solidFill>
                          <a:schemeClr val="bg1"/>
                        </a:solidFill>
                      </a:endParaRPr>
                    </a:p>
                  </a:txBody>
                  <a:tcPr marL="91421" marR="91421" marT="45661" marB="45661" anchor="ctr"/>
                </a:tc>
                <a:tc>
                  <a:txBody>
                    <a:bodyPr/>
                    <a:lstStyle/>
                    <a:p>
                      <a:pPr algn="ctr"/>
                      <a:r>
                        <a:rPr lang="en-GB" sz="1000" b="1" dirty="0" smtClean="0"/>
                        <a:t>Rural</a:t>
                      </a:r>
                      <a:endParaRPr lang="en-GB" sz="1000" b="1" dirty="0">
                        <a:solidFill>
                          <a:schemeClr val="bg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210833">
                <a:tc>
                  <a:txBody>
                    <a:bodyPr/>
                    <a:lstStyle/>
                    <a:p>
                      <a:pPr marL="90488" indent="0" algn="l" fontAlgn="b"/>
                      <a:r>
                        <a:rPr lang="en-GB" sz="1100" b="0" i="0" u="none" strike="noStrike" dirty="0">
                          <a:solidFill>
                            <a:srgbClr val="000000"/>
                          </a:solidFill>
                          <a:effectLst/>
                          <a:latin typeface="Calibri" panose="020F0502020204030204" pitchFamily="34" charset="0"/>
                        </a:rPr>
                        <a:t>Very unlikely</a:t>
                      </a:r>
                    </a:p>
                  </a:txBody>
                  <a:tcPr marL="9525" marR="9525" marT="9525" marB="0" anchor="b"/>
                </a:tc>
                <a:tc>
                  <a:txBody>
                    <a:bodyPr/>
                    <a:lstStyle/>
                    <a:p>
                      <a:pPr algn="ctr" fontAlgn="ctr"/>
                      <a:r>
                        <a:rPr lang="en-GB" sz="11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a:t>
                      </a:r>
                    </a:p>
                  </a:txBody>
                  <a:tcPr marL="9525" marR="9525" marT="9525" marB="0" anchor="ctr"/>
                </a:tc>
              </a:tr>
              <a:tr h="210833">
                <a:tc>
                  <a:txBody>
                    <a:bodyPr/>
                    <a:lstStyle/>
                    <a:p>
                      <a:pPr marL="90488" indent="0" algn="l" fontAlgn="b"/>
                      <a:r>
                        <a:rPr lang="en-GB" sz="1100" b="0" i="0" u="none" strike="noStrike" dirty="0">
                          <a:solidFill>
                            <a:srgbClr val="000000"/>
                          </a:solidFill>
                          <a:effectLst/>
                          <a:latin typeface="Calibri" panose="020F0502020204030204" pitchFamily="34" charset="0"/>
                        </a:rPr>
                        <a:t>Unlikely</a:t>
                      </a:r>
                    </a:p>
                  </a:txBody>
                  <a:tcPr marL="9525" marR="9525" marT="9525" marB="0" anchor="b"/>
                </a:tc>
                <a:tc>
                  <a:txBody>
                    <a:bodyPr/>
                    <a:lstStyle/>
                    <a:p>
                      <a:pPr algn="ctr" fontAlgn="ctr"/>
                      <a:r>
                        <a:rPr lang="en-GB" sz="11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a:t>
                      </a:r>
                    </a:p>
                  </a:txBody>
                  <a:tcPr marL="9525" marR="9525" marT="9525" marB="0" anchor="ctr"/>
                </a:tc>
              </a:tr>
              <a:tr h="210833">
                <a:tc>
                  <a:txBody>
                    <a:bodyPr/>
                    <a:lstStyle/>
                    <a:p>
                      <a:pPr marL="90488" indent="0" algn="l" fontAlgn="b"/>
                      <a:r>
                        <a:rPr lang="en-GB" sz="1100" b="0" i="0" u="none" strike="noStrike" dirty="0">
                          <a:solidFill>
                            <a:srgbClr val="000000"/>
                          </a:solidFill>
                          <a:effectLst/>
                          <a:latin typeface="Calibri" panose="020F0502020204030204" pitchFamily="34" charset="0"/>
                        </a:rPr>
                        <a:t>Neither unlikely nor likely</a:t>
                      </a:r>
                    </a:p>
                  </a:txBody>
                  <a:tcPr marL="9525" marR="9525" marT="9525" marB="0" anchor="b"/>
                </a:tc>
                <a:tc>
                  <a:txBody>
                    <a:bodyPr/>
                    <a:lstStyle/>
                    <a:p>
                      <a:pPr algn="ctr" fontAlgn="ctr"/>
                      <a:r>
                        <a:rPr lang="en-GB" sz="1100" b="1"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2%</a:t>
                      </a:r>
                    </a:p>
                  </a:txBody>
                  <a:tcPr marL="9525" marR="9525" marT="9525" marB="0" anchor="ctr"/>
                </a:tc>
              </a:tr>
              <a:tr h="210833">
                <a:tc>
                  <a:txBody>
                    <a:bodyPr/>
                    <a:lstStyle/>
                    <a:p>
                      <a:pPr marL="90488" indent="0" algn="l" fontAlgn="b"/>
                      <a:r>
                        <a:rPr lang="en-GB" sz="1100" b="0" i="0" u="none" strike="noStrike" dirty="0">
                          <a:solidFill>
                            <a:srgbClr val="000000"/>
                          </a:solidFill>
                          <a:effectLst/>
                          <a:latin typeface="Calibri" panose="020F0502020204030204" pitchFamily="34" charset="0"/>
                        </a:rPr>
                        <a:t>Likely</a:t>
                      </a:r>
                    </a:p>
                  </a:txBody>
                  <a:tcPr marL="9525" marR="9525" marT="9525" marB="0" anchor="b"/>
                </a:tc>
                <a:tc>
                  <a:txBody>
                    <a:bodyPr/>
                    <a:lstStyle/>
                    <a:p>
                      <a:pPr algn="ctr" fontAlgn="ctr"/>
                      <a:r>
                        <a:rPr lang="en-GB" sz="1100" b="1"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12%</a:t>
                      </a:r>
                    </a:p>
                  </a:txBody>
                  <a:tcPr marL="9525" marR="9525" marT="9525" marB="0" anchor="ctr"/>
                </a:tc>
              </a:tr>
              <a:tr h="210833">
                <a:tc>
                  <a:txBody>
                    <a:bodyPr/>
                    <a:lstStyle/>
                    <a:p>
                      <a:pPr marL="90488" indent="0" algn="l" fontAlgn="b"/>
                      <a:r>
                        <a:rPr lang="en-GB" sz="1100" b="0" i="0" u="none" strike="noStrike" dirty="0">
                          <a:solidFill>
                            <a:srgbClr val="000000"/>
                          </a:solidFill>
                          <a:effectLst/>
                          <a:latin typeface="Calibri" panose="020F0502020204030204" pitchFamily="34" charset="0"/>
                        </a:rPr>
                        <a:t>Very likely</a:t>
                      </a:r>
                    </a:p>
                  </a:txBody>
                  <a:tcPr marL="9525" marR="9525" marT="9525" marB="0" anchor="b"/>
                </a:tc>
                <a:tc>
                  <a:txBody>
                    <a:bodyPr/>
                    <a:lstStyle/>
                    <a:p>
                      <a:pPr algn="ctr" fontAlgn="ctr"/>
                      <a:r>
                        <a:rPr lang="en-GB" sz="1100" b="1"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87%</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87%</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81%</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80%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85%</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81%</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84%</a:t>
                      </a:r>
                    </a:p>
                  </a:txBody>
                  <a:tcPr marL="9525" marR="9525" marT="9525" marB="0" anchor="ctr"/>
                </a:tc>
              </a:tr>
              <a:tr h="210833">
                <a:tc>
                  <a:txBody>
                    <a:bodyPr/>
                    <a:lstStyle/>
                    <a:p>
                      <a:pPr marL="90488" indent="0" algn="l" fontAlgn="b"/>
                      <a:r>
                        <a:rPr lang="en-GB" sz="1100" b="0" i="0" u="none" strike="noStrike" dirty="0">
                          <a:solidFill>
                            <a:srgbClr val="000000"/>
                          </a:solidFill>
                          <a:effectLst/>
                          <a:latin typeface="Calibri" panose="020F0502020204030204" pitchFamily="34" charset="0"/>
                        </a:rPr>
                        <a:t>Don't know</a:t>
                      </a:r>
                    </a:p>
                  </a:txBody>
                  <a:tcPr marL="9525" marR="9525" marT="9525" marB="0" anchor="b"/>
                </a:tc>
                <a:tc>
                  <a:txBody>
                    <a:bodyPr/>
                    <a:lstStyle/>
                    <a:p>
                      <a:pPr algn="ctr" fontAlgn="ctr"/>
                      <a:r>
                        <a:rPr lang="en-GB" sz="1100" b="1" i="0" u="none" strike="noStrike" dirty="0" smtClean="0">
                          <a:solidFill>
                            <a:srgbClr val="000000"/>
                          </a:solidFill>
                          <a:effectLst/>
                          <a:latin typeface="Calibri" panose="020F0502020204030204" pitchFamily="34" charset="0"/>
                        </a:rPr>
                        <a:t>-</a:t>
                      </a:r>
                      <a:endParaRPr lang="en-GB"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b="0" i="0" u="none" strike="noStrike" dirty="0" smtClean="0">
                          <a:solidFill>
                            <a:srgbClr val="000000"/>
                          </a:solidFill>
                          <a:effectLst/>
                          <a:latin typeface="Calibri" panose="020F0502020204030204" pitchFamily="34" charset="0"/>
                        </a:rPr>
                        <a:t>-</a:t>
                      </a:r>
                      <a:endParaRPr lang="en-GB"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7" name="Rectangle 6"/>
          <p:cNvSpPr/>
          <p:nvPr/>
        </p:nvSpPr>
        <p:spPr>
          <a:xfrm>
            <a:off x="4023000" y="908720"/>
            <a:ext cx="1197071" cy="26642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Nearly all visitors will come again </a:t>
            </a:r>
            <a:endParaRPr lang="en-GB" sz="2700" dirty="0">
              <a:solidFill>
                <a:schemeClr val="accent5"/>
              </a:solidFill>
              <a:latin typeface="+mn-lt"/>
            </a:endParaRPr>
          </a:p>
        </p:txBody>
      </p:sp>
      <p:sp>
        <p:nvSpPr>
          <p:cNvPr id="9" name="TextBox 8"/>
          <p:cNvSpPr txBox="1"/>
          <p:nvPr/>
        </p:nvSpPr>
        <p:spPr>
          <a:xfrm>
            <a:off x="236344" y="792365"/>
            <a:ext cx="3039512" cy="3323987"/>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96% of visitors stated that they were very likely (84%) or likely (12%) to visit Cornwall again in the future.  This percentage has been relatively stable across the analysis years and is relatively similar across the analysis segments.</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 With such a large proportion of repeat visits virtually assured perhaps the key challenge is increasing the frequency of visits to Cornwall alongside continuing to attract a good proportion of new visitors.</a:t>
            </a:r>
            <a:endParaRPr lang="en-GB" dirty="0">
              <a:latin typeface="+mn-lt"/>
            </a:endParaRPr>
          </a:p>
        </p:txBody>
      </p:sp>
      <p:sp>
        <p:nvSpPr>
          <p:cNvPr id="11" name="TextBox 10"/>
          <p:cNvSpPr txBox="1"/>
          <p:nvPr/>
        </p:nvSpPr>
        <p:spPr>
          <a:xfrm>
            <a:off x="162444" y="6465888"/>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Tree>
    <p:extLst>
      <p:ext uri="{BB962C8B-B14F-4D97-AF65-F5344CB8AC3E}">
        <p14:creationId xmlns:p14="http://schemas.microsoft.com/office/powerpoint/2010/main" val="29301533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27784" y="6492875"/>
            <a:ext cx="2133600" cy="365125"/>
          </a:xfrm>
        </p:spPr>
        <p:txBody>
          <a:bodyPr/>
          <a:lstStyle/>
          <a:p>
            <a:pPr>
              <a:defRPr/>
            </a:pPr>
            <a:fld id="{63522C3B-2594-40C6-8F09-8526152588A3}" type="slidenum">
              <a:rPr lang="en-GB" altLang="en-US" sz="1000" smtClean="0">
                <a:latin typeface="+mn-lt"/>
              </a:rPr>
              <a:pPr>
                <a:defRPr/>
              </a:pPr>
              <a:t>93</a:t>
            </a:fld>
            <a:endParaRPr lang="en-GB" altLang="en-US" sz="1000" dirty="0">
              <a:latin typeface="+mn-lt"/>
            </a:endParaRPr>
          </a:p>
        </p:txBody>
      </p:sp>
      <p:graphicFrame>
        <p:nvGraphicFramePr>
          <p:cNvPr id="3" name="Chart 4"/>
          <p:cNvGraphicFramePr>
            <a:graphicFrameLocks/>
          </p:cNvGraphicFramePr>
          <p:nvPr>
            <p:extLst/>
          </p:nvPr>
        </p:nvGraphicFramePr>
        <p:xfrm>
          <a:off x="179515" y="679501"/>
          <a:ext cx="5496410" cy="3757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nvPr>
        </p:nvGraphicFramePr>
        <p:xfrm>
          <a:off x="179515" y="4600852"/>
          <a:ext cx="8849539" cy="1784119"/>
        </p:xfrm>
        <a:graphic>
          <a:graphicData uri="http://schemas.openxmlformats.org/drawingml/2006/table">
            <a:tbl>
              <a:tblPr firstRow="1" bandRow="1">
                <a:tableStyleId>{7DF18680-E054-41AD-8BC1-D1AEF772440D}</a:tableStyleId>
              </a:tblPr>
              <a:tblGrid>
                <a:gridCol w="1869494"/>
                <a:gridCol w="777391"/>
                <a:gridCol w="818306"/>
                <a:gridCol w="759189"/>
                <a:gridCol w="731541"/>
                <a:gridCol w="759189"/>
                <a:gridCol w="736475"/>
                <a:gridCol w="648000"/>
                <a:gridCol w="568977"/>
                <a:gridCol w="568977"/>
                <a:gridCol w="612000"/>
              </a:tblGrid>
              <a:tr h="390428">
                <a:tc rowSpan="2">
                  <a:txBody>
                    <a:bodyPr/>
                    <a:lstStyle/>
                    <a:p>
                      <a:r>
                        <a:rPr lang="en-GB" sz="1100" dirty="0" smtClean="0">
                          <a:solidFill>
                            <a:schemeClr val="bg1"/>
                          </a:solidFill>
                        </a:rPr>
                        <a:t>And for which type(s) of trip(s) will you consider re-visiting Cornwall for?</a:t>
                      </a:r>
                      <a:endParaRPr lang="en-GB" sz="1100" dirty="0">
                        <a:solidFill>
                          <a:schemeClr val="bg1"/>
                        </a:solidFill>
                      </a:endParaRPr>
                    </a:p>
                  </a:txBody>
                  <a:tcPr marL="91421" marR="91421" marT="45661" marB="45661" anchor="ctr"/>
                </a:tc>
                <a:tc>
                  <a:txBody>
                    <a:bodyPr/>
                    <a:lstStyle/>
                    <a:p>
                      <a:pPr algn="ctr"/>
                      <a:r>
                        <a:rPr lang="en-GB" sz="1100" dirty="0" smtClean="0"/>
                        <a:t>Period</a:t>
                      </a:r>
                      <a:endParaRPr lang="en-GB" sz="1100" dirty="0">
                        <a:solidFill>
                          <a:schemeClr val="bg1"/>
                        </a:solidFill>
                      </a:endParaRPr>
                    </a:p>
                  </a:txBody>
                  <a:tcPr marL="91421" marR="91421" marT="45661" marB="45661" anchor="ctr"/>
                </a:tc>
                <a:tc gridSpan="4">
                  <a:txBody>
                    <a:bodyPr/>
                    <a:lstStyle/>
                    <a:p>
                      <a:pPr algn="ctr"/>
                      <a:r>
                        <a:rPr lang="en-GB" sz="1100" dirty="0" smtClean="0"/>
                        <a:t>Area</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3">
                  <a:txBody>
                    <a:bodyPr/>
                    <a:lstStyle/>
                    <a:p>
                      <a:pPr algn="ctr"/>
                      <a:r>
                        <a:rPr lang="en-GB" sz="1100" dirty="0" smtClean="0"/>
                        <a:t>Location</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c gridSpan="2">
                  <a:txBody>
                    <a:bodyPr/>
                    <a:lstStyle/>
                    <a:p>
                      <a:pPr algn="ctr"/>
                      <a:r>
                        <a:rPr lang="en-GB" sz="1100" dirty="0" smtClean="0">
                          <a:solidFill>
                            <a:schemeClr val="bg1"/>
                          </a:solidFill>
                        </a:rPr>
                        <a:t>Visitor</a:t>
                      </a:r>
                      <a:r>
                        <a:rPr lang="en-GB" sz="1100" baseline="0" dirty="0" smtClean="0">
                          <a:solidFill>
                            <a:schemeClr val="bg1"/>
                          </a:solidFill>
                        </a:rPr>
                        <a:t> type</a:t>
                      </a:r>
                      <a:endParaRPr lang="en-GB" sz="1100" dirty="0">
                        <a:solidFill>
                          <a:schemeClr val="bg1"/>
                        </a:solidFill>
                      </a:endParaRPr>
                    </a:p>
                  </a:txBody>
                  <a:tcPr marL="91421" marR="91421" marT="45661" marB="45661" anchor="ctr"/>
                </a:tc>
                <a:tc hMerge="1">
                  <a:txBody>
                    <a:bodyPr/>
                    <a:lstStyle/>
                    <a:p>
                      <a:pPr algn="ctr"/>
                      <a:endParaRPr lang="en-GB" sz="1100" dirty="0">
                        <a:solidFill>
                          <a:schemeClr val="bg1"/>
                        </a:solidFill>
                      </a:endParaRPr>
                    </a:p>
                  </a:txBody>
                  <a:tcPr marL="91421" marR="91421" marT="45661" marB="45661" anchor="ctr"/>
                </a:tc>
              </a:tr>
              <a:tr h="504000">
                <a:tc vMerge="1">
                  <a:txBody>
                    <a:bodyPr/>
                    <a:lstStyle/>
                    <a:p>
                      <a:endParaRPr lang="en-GB" sz="1400" dirty="0">
                        <a:solidFill>
                          <a:schemeClr val="bg1"/>
                        </a:solidFill>
                      </a:endParaRPr>
                    </a:p>
                  </a:txBody>
                  <a:tcPr marL="91433" marR="91433" marT="45656" marB="45656" anchor="ctr"/>
                </a:tc>
                <a:tc>
                  <a:txBody>
                    <a:bodyPr/>
                    <a:lstStyle/>
                    <a:p>
                      <a:pPr algn="ctr"/>
                      <a:r>
                        <a:rPr lang="en-GB" sz="1000" b="1" dirty="0" smtClean="0">
                          <a:solidFill>
                            <a:schemeClr val="tx1"/>
                          </a:solidFill>
                        </a:rPr>
                        <a:t>2016/17</a:t>
                      </a:r>
                      <a:endParaRPr lang="en-GB" sz="1000" b="1" dirty="0">
                        <a:solidFill>
                          <a:schemeClr val="tx1"/>
                        </a:solidFill>
                      </a:endParaRPr>
                    </a:p>
                  </a:txBody>
                  <a:tcPr marL="91421" marR="91421" marT="45661" marB="45661" anchor="ctr"/>
                </a:tc>
                <a:tc>
                  <a:txBody>
                    <a:bodyPr/>
                    <a:lstStyle/>
                    <a:p>
                      <a:pPr algn="ctr"/>
                      <a:r>
                        <a:rPr lang="en-GB" sz="1000" b="1" dirty="0" smtClean="0"/>
                        <a:t>West Cornwall</a:t>
                      </a:r>
                      <a:endParaRPr lang="en-GB" sz="1000" b="1" dirty="0">
                        <a:solidFill>
                          <a:schemeClr val="bg1"/>
                        </a:solidFill>
                      </a:endParaRPr>
                    </a:p>
                  </a:txBody>
                  <a:tcPr marL="91421" marR="91421" marT="45661" marB="45661" anchor="ctr"/>
                </a:tc>
                <a:tc>
                  <a:txBody>
                    <a:bodyPr/>
                    <a:lstStyle/>
                    <a:p>
                      <a:pPr algn="ctr"/>
                      <a:r>
                        <a:rPr lang="en-GB" sz="1000" b="1" dirty="0" smtClean="0"/>
                        <a:t>North Coast</a:t>
                      </a:r>
                      <a:endParaRPr lang="en-GB" sz="1000" b="1" dirty="0">
                        <a:solidFill>
                          <a:schemeClr val="bg1"/>
                        </a:solidFill>
                      </a:endParaRPr>
                    </a:p>
                  </a:txBody>
                  <a:tcPr marL="91421" marR="91421" marT="45661" marB="45661" anchor="ctr"/>
                </a:tc>
                <a:tc>
                  <a:txBody>
                    <a:bodyPr/>
                    <a:lstStyle/>
                    <a:p>
                      <a:pPr algn="ctr"/>
                      <a:r>
                        <a:rPr lang="en-GB" sz="1000" b="1" dirty="0" smtClean="0"/>
                        <a:t>South Coast</a:t>
                      </a:r>
                      <a:endParaRPr lang="en-GB" sz="1000" b="1" dirty="0">
                        <a:solidFill>
                          <a:schemeClr val="bg1"/>
                        </a:solidFill>
                      </a:endParaRPr>
                    </a:p>
                  </a:txBody>
                  <a:tcPr marL="91421" marR="91421" marT="45661" marB="45661" anchor="ctr"/>
                </a:tc>
                <a:tc>
                  <a:txBody>
                    <a:bodyPr/>
                    <a:lstStyle/>
                    <a:p>
                      <a:pPr algn="ctr"/>
                      <a:r>
                        <a:rPr lang="en-GB" sz="1000" b="1" dirty="0" smtClean="0"/>
                        <a:t>Bodmin/ Tamar Valley</a:t>
                      </a:r>
                      <a:endParaRPr lang="en-GB" sz="1000" b="1" dirty="0">
                        <a:solidFill>
                          <a:schemeClr val="bg1"/>
                        </a:solidFill>
                      </a:endParaRPr>
                    </a:p>
                  </a:txBody>
                  <a:tcPr marL="91421" marR="91421" marT="45661" marB="45661" anchor="ctr"/>
                </a:tc>
                <a:tc>
                  <a:txBody>
                    <a:bodyPr/>
                    <a:lstStyle/>
                    <a:p>
                      <a:pPr algn="ctr"/>
                      <a:r>
                        <a:rPr lang="en-GB" sz="1000" b="1" dirty="0" smtClean="0"/>
                        <a:t>Coastal</a:t>
                      </a:r>
                      <a:endParaRPr lang="en-GB" sz="1000" b="1" dirty="0">
                        <a:solidFill>
                          <a:schemeClr val="bg1"/>
                        </a:solidFill>
                      </a:endParaRPr>
                    </a:p>
                  </a:txBody>
                  <a:tcPr marL="91421" marR="91421" marT="45661" marB="45661" anchor="ctr"/>
                </a:tc>
                <a:tc>
                  <a:txBody>
                    <a:bodyPr/>
                    <a:lstStyle/>
                    <a:p>
                      <a:pPr algn="ctr"/>
                      <a:r>
                        <a:rPr lang="en-GB" sz="1000" b="1" dirty="0" smtClean="0"/>
                        <a:t>Urban</a:t>
                      </a:r>
                      <a:endParaRPr lang="en-GB" sz="1000" b="1" dirty="0">
                        <a:solidFill>
                          <a:schemeClr val="bg1"/>
                        </a:solidFill>
                      </a:endParaRPr>
                    </a:p>
                  </a:txBody>
                  <a:tcPr marL="91421" marR="91421" marT="45661" marB="45661" anchor="ctr"/>
                </a:tc>
                <a:tc>
                  <a:txBody>
                    <a:bodyPr/>
                    <a:lstStyle/>
                    <a:p>
                      <a:pPr algn="ctr"/>
                      <a:r>
                        <a:rPr lang="en-GB" sz="1000" b="1" dirty="0" smtClean="0"/>
                        <a:t>Rural</a:t>
                      </a:r>
                      <a:endParaRPr lang="en-GB" sz="1000" b="1" dirty="0">
                        <a:solidFill>
                          <a:schemeClr val="bg1"/>
                        </a:solidFill>
                      </a:endParaRPr>
                    </a:p>
                  </a:txBody>
                  <a:tcPr marL="91421" marR="91421" marT="45661" marB="45661" anchor="ctr"/>
                </a:tc>
                <a:tc>
                  <a:txBody>
                    <a:bodyPr/>
                    <a:lstStyle/>
                    <a:p>
                      <a:pPr algn="ctr"/>
                      <a:r>
                        <a:rPr lang="en-GB" sz="1000" b="1" dirty="0" smtClean="0">
                          <a:solidFill>
                            <a:schemeClr val="tx1"/>
                          </a:solidFill>
                        </a:rPr>
                        <a:t>Day</a:t>
                      </a:r>
                      <a:endParaRPr lang="en-GB" sz="1000" b="1" dirty="0">
                        <a:solidFill>
                          <a:schemeClr val="tx1"/>
                        </a:solidFill>
                      </a:endParaRPr>
                    </a:p>
                  </a:txBody>
                  <a:tcPr marL="91421" marR="91421" marT="45661" marB="45661" anchor="ctr"/>
                </a:tc>
                <a:tc>
                  <a:txBody>
                    <a:bodyPr/>
                    <a:lstStyle/>
                    <a:p>
                      <a:pPr algn="ctr"/>
                      <a:r>
                        <a:rPr lang="en-GB" sz="1000" b="1" dirty="0" smtClean="0">
                          <a:solidFill>
                            <a:schemeClr val="tx1"/>
                          </a:solidFill>
                        </a:rPr>
                        <a:t>Staying</a:t>
                      </a:r>
                      <a:endParaRPr lang="en-GB" sz="1000" b="1" dirty="0">
                        <a:solidFill>
                          <a:schemeClr val="tx1"/>
                        </a:solidFill>
                      </a:endParaRPr>
                    </a:p>
                  </a:txBody>
                  <a:tcPr marL="91421" marR="91421" marT="45661" marB="45661" anchor="ctr"/>
                </a:tc>
              </a:tr>
              <a:tr h="281723">
                <a:tc>
                  <a:txBody>
                    <a:bodyPr/>
                    <a:lstStyle/>
                    <a:p>
                      <a:pPr marL="90488" indent="0" algn="l" fontAlgn="b"/>
                      <a:r>
                        <a:rPr lang="en-GB" sz="1100" b="0" i="0" u="none" strike="noStrike" dirty="0">
                          <a:solidFill>
                            <a:srgbClr val="000000"/>
                          </a:solidFill>
                          <a:effectLst/>
                          <a:latin typeface="Calibri" panose="020F0502020204030204" pitchFamily="34" charset="0"/>
                        </a:rPr>
                        <a:t>Main holiday</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33%</a:t>
                      </a:r>
                    </a:p>
                  </a:txBody>
                  <a:tcPr marL="9525" marR="9525" marT="9525" marB="0" anchor="ctr"/>
                </a:tc>
              </a:tr>
              <a:tr h="281723">
                <a:tc>
                  <a:txBody>
                    <a:bodyPr/>
                    <a:lstStyle/>
                    <a:p>
                      <a:pPr marL="90488" indent="0" algn="l" fontAlgn="b"/>
                      <a:r>
                        <a:rPr lang="en-GB" sz="1100" b="0" i="0" u="none" strike="noStrike" dirty="0">
                          <a:solidFill>
                            <a:srgbClr val="000000"/>
                          </a:solidFill>
                          <a:effectLst/>
                          <a:latin typeface="Calibri" panose="020F0502020204030204" pitchFamily="34" charset="0"/>
                        </a:rPr>
                        <a:t>Secondary /additional holiday</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72%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66%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76%</a:t>
                      </a:r>
                    </a:p>
                  </a:txBody>
                  <a:tcPr marL="9525" marR="9525" marT="9525" marB="0" anchor="ctr"/>
                </a:tc>
              </a:tr>
              <a:tr h="281723">
                <a:tc>
                  <a:txBody>
                    <a:bodyPr/>
                    <a:lstStyle/>
                    <a:p>
                      <a:pPr marL="90488" indent="0" algn="l" fontAlgn="b"/>
                      <a:r>
                        <a:rPr lang="en-GB" sz="1100" b="0" i="0" u="none" strike="noStrike" dirty="0">
                          <a:solidFill>
                            <a:srgbClr val="000000"/>
                          </a:solidFill>
                          <a:effectLst/>
                          <a:latin typeface="Calibri" panose="020F0502020204030204" pitchFamily="34" charset="0"/>
                        </a:rPr>
                        <a:t>Short break</a:t>
                      </a:r>
                    </a:p>
                  </a:txBody>
                  <a:tcPr marL="9525" marR="9525" marT="9525" marB="0" anchor="ctr"/>
                </a:tc>
                <a:tc>
                  <a:txBody>
                    <a:bodyPr/>
                    <a:lstStyle/>
                    <a:p>
                      <a:pPr algn="ctr" fontAlgn="b"/>
                      <a:r>
                        <a:rPr lang="en-GB" sz="1100" b="1" i="0" u="none" strike="noStrike" dirty="0">
                          <a:solidFill>
                            <a:srgbClr val="000000"/>
                          </a:solidFill>
                          <a:effectLst/>
                          <a:latin typeface="Calibri" panose="020F0502020204030204" pitchFamily="34" charset="0"/>
                        </a:rPr>
                        <a:t>43%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51%</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52%</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73%</a:t>
                      </a:r>
                    </a:p>
                  </a:txBody>
                  <a:tcPr marL="9525" marR="9525" marT="9525" marB="0" anchor="ctr"/>
                </a:tc>
                <a:tc>
                  <a:txBody>
                    <a:bodyPr/>
                    <a:lstStyle/>
                    <a:p>
                      <a:pPr algn="ctr" fontAlgn="b"/>
                      <a:r>
                        <a:rPr lang="en-GB" sz="1100" b="0" i="0" u="none" strike="noStrike" dirty="0">
                          <a:solidFill>
                            <a:srgbClr val="000000"/>
                          </a:solidFill>
                          <a:effectLst/>
                          <a:latin typeface="Calibri" panose="020F0502020204030204" pitchFamily="34" charset="0"/>
                        </a:rPr>
                        <a:t>40%</a:t>
                      </a:r>
                    </a:p>
                  </a:txBody>
                  <a:tcPr marL="9525" marR="9525" marT="9525" marB="0" anchor="ctr"/>
                </a:tc>
              </a:tr>
            </a:tbl>
          </a:graphicData>
        </a:graphic>
      </p:graphicFrame>
      <p:sp>
        <p:nvSpPr>
          <p:cNvPr id="7" name="Rectangle 6"/>
          <p:cNvSpPr/>
          <p:nvPr/>
        </p:nvSpPr>
        <p:spPr>
          <a:xfrm>
            <a:off x="755576" y="1340768"/>
            <a:ext cx="1080120" cy="2626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Future visits are more likely to be additional holidays</a:t>
            </a:r>
            <a:endParaRPr lang="en-GB" sz="2700" dirty="0">
              <a:solidFill>
                <a:schemeClr val="accent5"/>
              </a:solidFill>
              <a:latin typeface="+mn-lt"/>
            </a:endParaRPr>
          </a:p>
        </p:txBody>
      </p:sp>
      <p:sp>
        <p:nvSpPr>
          <p:cNvPr id="9" name="TextBox 8"/>
          <p:cNvSpPr txBox="1"/>
          <p:nvPr/>
        </p:nvSpPr>
        <p:spPr>
          <a:xfrm>
            <a:off x="5906370" y="1148829"/>
            <a:ext cx="3024336" cy="2246769"/>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Those visitors likely to visit the county again were asked which types of trips they would consider in the future.  Encouragingly 72% would consider a secondary/additional holiday in Cornwall and 43% a short break perhaps indicating that visitors are open to increasing the frequency of their visits.</a:t>
            </a:r>
            <a:endParaRPr lang="en-GB" dirty="0">
              <a:latin typeface="+mn-lt"/>
            </a:endParaRPr>
          </a:p>
        </p:txBody>
      </p:sp>
      <p:sp>
        <p:nvSpPr>
          <p:cNvPr id="11" name="TextBox 10"/>
          <p:cNvSpPr txBox="1"/>
          <p:nvPr/>
        </p:nvSpPr>
        <p:spPr>
          <a:xfrm>
            <a:off x="162444" y="6465888"/>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Tree>
    <p:extLst>
      <p:ext uri="{BB962C8B-B14F-4D97-AF65-F5344CB8AC3E}">
        <p14:creationId xmlns:p14="http://schemas.microsoft.com/office/powerpoint/2010/main" val="40648284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99792" y="6492875"/>
            <a:ext cx="2133600" cy="365125"/>
          </a:xfrm>
        </p:spPr>
        <p:txBody>
          <a:bodyPr/>
          <a:lstStyle/>
          <a:p>
            <a:pPr>
              <a:defRPr/>
            </a:pPr>
            <a:fld id="{8E7AF076-55C5-4DF7-ACC1-32E331423CE3}" type="slidenum">
              <a:rPr lang="en-GB" altLang="en-US" sz="1000" smtClean="0">
                <a:latin typeface="+mn-lt"/>
              </a:rPr>
              <a:pPr>
                <a:defRPr/>
              </a:pPr>
              <a:t>94</a:t>
            </a:fld>
            <a:endParaRPr lang="en-GB" altLang="en-US" sz="1000" dirty="0">
              <a:latin typeface="+mn-lt"/>
            </a:endParaRPr>
          </a:p>
        </p:txBody>
      </p:sp>
      <p:graphicFrame>
        <p:nvGraphicFramePr>
          <p:cNvPr id="3" name="Chart 4"/>
          <p:cNvGraphicFramePr>
            <a:graphicFrameLocks/>
          </p:cNvGraphicFramePr>
          <p:nvPr>
            <p:extLst/>
          </p:nvPr>
        </p:nvGraphicFramePr>
        <p:xfrm>
          <a:off x="179512" y="2348880"/>
          <a:ext cx="8785099" cy="414399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Coastline appeal confirmed</a:t>
            </a:r>
            <a:endParaRPr lang="en-GB" sz="2700" dirty="0">
              <a:solidFill>
                <a:schemeClr val="accent5"/>
              </a:solidFill>
              <a:latin typeface="+mn-lt"/>
            </a:endParaRPr>
          </a:p>
        </p:txBody>
      </p:sp>
      <p:sp>
        <p:nvSpPr>
          <p:cNvPr id="8" name="TextBox 7"/>
          <p:cNvSpPr txBox="1"/>
          <p:nvPr/>
        </p:nvSpPr>
        <p:spPr>
          <a:xfrm>
            <a:off x="179512" y="679501"/>
            <a:ext cx="8784976"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Visitors were asked which words/phrases they associated with Cornwall from a pre-defined list to better understand visitors main connections with the county and also offer insights for potential marketing opportunities.</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Associations with the coast were again highlighted in the top three selected things selected by visitors but local food and drink, unspoilt countryside and unique landscape also featured highly.  Overall this confirms the major importance of the Cornish natural environment as well as a local/unique connection with food and drink in the county.</a:t>
            </a:r>
            <a:endParaRPr lang="en-GB" sz="1400" dirty="0">
              <a:latin typeface="+mn-lt"/>
            </a:endParaRPr>
          </a:p>
        </p:txBody>
      </p:sp>
      <p:sp>
        <p:nvSpPr>
          <p:cNvPr id="9" name="TextBox 8"/>
          <p:cNvSpPr txBox="1"/>
          <p:nvPr/>
        </p:nvSpPr>
        <p:spPr>
          <a:xfrm>
            <a:off x="162444" y="6465888"/>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Tree>
    <p:extLst>
      <p:ext uri="{BB962C8B-B14F-4D97-AF65-F5344CB8AC3E}">
        <p14:creationId xmlns:p14="http://schemas.microsoft.com/office/powerpoint/2010/main" val="26883572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99792" y="6492875"/>
            <a:ext cx="2133600" cy="365125"/>
          </a:xfrm>
        </p:spPr>
        <p:txBody>
          <a:bodyPr/>
          <a:lstStyle/>
          <a:p>
            <a:pPr>
              <a:defRPr/>
            </a:pPr>
            <a:fld id="{8E7AF076-55C5-4DF7-ACC1-32E331423CE3}" type="slidenum">
              <a:rPr lang="en-GB" altLang="en-US" sz="1000" smtClean="0">
                <a:latin typeface="+mn-lt"/>
              </a:rPr>
              <a:pPr>
                <a:defRPr/>
              </a:pPr>
              <a:t>95</a:t>
            </a:fld>
            <a:endParaRPr lang="en-GB" altLang="en-US" sz="1000" dirty="0">
              <a:latin typeface="+mn-lt"/>
            </a:endParaRPr>
          </a:p>
        </p:txBody>
      </p:sp>
      <p:graphicFrame>
        <p:nvGraphicFramePr>
          <p:cNvPr id="3" name="Chart 4"/>
          <p:cNvGraphicFramePr>
            <a:graphicFrameLocks/>
          </p:cNvGraphicFramePr>
          <p:nvPr>
            <p:extLst/>
          </p:nvPr>
        </p:nvGraphicFramePr>
        <p:xfrm>
          <a:off x="179512" y="2132856"/>
          <a:ext cx="8785099" cy="43600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36344" y="42914"/>
            <a:ext cx="8728144" cy="507831"/>
          </a:xfrm>
          <a:prstGeom prst="rect">
            <a:avLst/>
          </a:prstGeom>
          <a:noFill/>
        </p:spPr>
        <p:txBody>
          <a:bodyPr wrap="square" rtlCol="0">
            <a:spAutoFit/>
          </a:bodyPr>
          <a:lstStyle/>
          <a:p>
            <a:pPr algn="ctr"/>
            <a:r>
              <a:rPr lang="en-GB" sz="2700" dirty="0" smtClean="0">
                <a:solidFill>
                  <a:schemeClr val="accent5"/>
                </a:solidFill>
                <a:latin typeface="+mn-lt"/>
              </a:rPr>
              <a:t>Surfing and TV are further connections</a:t>
            </a:r>
            <a:endParaRPr lang="en-GB" sz="2700" dirty="0">
              <a:solidFill>
                <a:schemeClr val="accent5"/>
              </a:solidFill>
              <a:latin typeface="+mn-lt"/>
            </a:endParaRPr>
          </a:p>
        </p:txBody>
      </p:sp>
      <p:sp>
        <p:nvSpPr>
          <p:cNvPr id="8" name="TextBox 7"/>
          <p:cNvSpPr txBox="1"/>
          <p:nvPr/>
        </p:nvSpPr>
        <p:spPr>
          <a:xfrm>
            <a:off x="179512" y="679501"/>
            <a:ext cx="8784976"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mn-lt"/>
              </a:rPr>
              <a:t>Other words/phrases associated with the county to a lesser degree are shown in the chart below.  Also associated by a third or more of visitors are the Cornish surf culture, distinctive heritage and the TV shows Doc Martin and Poldark.</a:t>
            </a:r>
          </a:p>
          <a:p>
            <a:pPr marL="285750" indent="-285750">
              <a:buFont typeface="Arial" panose="020B0604020202020204" pitchFamily="34" charset="0"/>
              <a:buChar char="•"/>
            </a:pPr>
            <a:endParaRPr lang="en-GB" sz="1400" dirty="0">
              <a:latin typeface="+mn-lt"/>
            </a:endParaRPr>
          </a:p>
          <a:p>
            <a:pPr marL="285750" indent="-285750">
              <a:buFont typeface="Arial" panose="020B0604020202020204" pitchFamily="34" charset="0"/>
              <a:buChar char="•"/>
            </a:pPr>
            <a:r>
              <a:rPr lang="en-GB" sz="1400" dirty="0" smtClean="0">
                <a:latin typeface="+mn-lt"/>
              </a:rPr>
              <a:t>Cornwall is also considered to be a dog friendly destination by 38% of visitors opening it up to the huge number of dog owners in the country for holidays with their pets.</a:t>
            </a:r>
            <a:endParaRPr lang="en-GB" sz="1400" dirty="0">
              <a:latin typeface="+mn-lt"/>
            </a:endParaRPr>
          </a:p>
        </p:txBody>
      </p:sp>
      <p:sp>
        <p:nvSpPr>
          <p:cNvPr id="9" name="TextBox 8"/>
          <p:cNvSpPr txBox="1"/>
          <p:nvPr/>
        </p:nvSpPr>
        <p:spPr>
          <a:xfrm>
            <a:off x="162444" y="6465888"/>
            <a:ext cx="4492508" cy="295466"/>
          </a:xfrm>
          <a:prstGeom prst="rect">
            <a:avLst/>
          </a:prstGeom>
          <a:noFill/>
          <a:ln>
            <a:noFill/>
          </a:ln>
        </p:spPr>
        <p:txBody>
          <a:bodyPr wrap="square">
            <a:spAutoFit/>
          </a:bodyPr>
          <a:lstStyle/>
          <a:p>
            <a:pPr>
              <a:lnSpc>
                <a:spcPct val="120000"/>
              </a:lnSpc>
              <a:spcBef>
                <a:spcPts val="312"/>
              </a:spcBef>
              <a:defRPr/>
            </a:pPr>
            <a:r>
              <a:rPr lang="en-GB" sz="1100" b="1" i="1" dirty="0" smtClean="0">
                <a:latin typeface="+mn-lt"/>
              </a:rPr>
              <a:t>There was no comparable data available for previous years.</a:t>
            </a:r>
            <a:endParaRPr lang="en-GB" sz="1100" b="1" i="1" dirty="0">
              <a:latin typeface="+mn-lt"/>
            </a:endParaRPr>
          </a:p>
        </p:txBody>
      </p:sp>
    </p:spTree>
    <p:extLst>
      <p:ext uri="{BB962C8B-B14F-4D97-AF65-F5344CB8AC3E}">
        <p14:creationId xmlns:p14="http://schemas.microsoft.com/office/powerpoint/2010/main" val="15848702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1125" y="4076700"/>
            <a:ext cx="13811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725488" y="981075"/>
            <a:ext cx="7772400" cy="267335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2000" b="1" dirty="0" smtClean="0">
              <a:solidFill>
                <a:schemeClr val="accent5"/>
              </a:solidFill>
            </a:endParaRPr>
          </a:p>
          <a:p>
            <a:pPr>
              <a:defRPr/>
            </a:pPr>
            <a:endParaRPr lang="en-US" sz="2000" b="1" dirty="0">
              <a:solidFill>
                <a:schemeClr val="accent1"/>
              </a:solidFill>
            </a:endParaRPr>
          </a:p>
          <a:p>
            <a:pPr>
              <a:defRPr/>
            </a:pPr>
            <a:endParaRPr lang="en-US" sz="2000" b="1" dirty="0" smtClean="0">
              <a:solidFill>
                <a:schemeClr val="accent1"/>
              </a:solidFill>
            </a:endParaRPr>
          </a:p>
          <a:p>
            <a:pPr>
              <a:defRPr/>
            </a:pPr>
            <a:r>
              <a:rPr lang="en-US" sz="2000" b="1" dirty="0" smtClean="0">
                <a:solidFill>
                  <a:schemeClr val="accent5"/>
                </a:solidFill>
              </a:rPr>
              <a:t>Cornwall Visitor Survey 2016/17</a:t>
            </a:r>
          </a:p>
          <a:p>
            <a:pPr>
              <a:defRPr/>
            </a:pPr>
            <a:endParaRPr lang="en-US" sz="2000" b="1" dirty="0">
              <a:solidFill>
                <a:schemeClr val="accent5"/>
              </a:solidFill>
            </a:endParaRPr>
          </a:p>
          <a:p>
            <a:pPr>
              <a:defRPr/>
            </a:pPr>
            <a:endParaRPr lang="en-US" sz="2000" b="1" dirty="0" smtClean="0">
              <a:solidFill>
                <a:schemeClr val="accent5"/>
              </a:solidFill>
            </a:endParaRPr>
          </a:p>
          <a:p>
            <a:pPr>
              <a:defRPr/>
            </a:pPr>
            <a:r>
              <a:rPr lang="en-US" sz="1600" b="1" dirty="0">
                <a:solidFill>
                  <a:schemeClr val="bg1">
                    <a:lumMod val="50000"/>
                  </a:schemeClr>
                </a:solidFill>
              </a:rPr>
              <a:t>The South West Research Company Ltd</a:t>
            </a:r>
            <a:br>
              <a:rPr lang="en-US" sz="1600" b="1" dirty="0">
                <a:solidFill>
                  <a:schemeClr val="bg1">
                    <a:lumMod val="50000"/>
                  </a:schemeClr>
                </a:solidFill>
              </a:rPr>
            </a:br>
            <a:r>
              <a:rPr lang="en-US" sz="1600" dirty="0">
                <a:solidFill>
                  <a:schemeClr val="bg1">
                    <a:lumMod val="50000"/>
                  </a:schemeClr>
                </a:solidFill>
              </a:rPr>
              <a:t/>
            </a:r>
            <a:br>
              <a:rPr lang="en-US" sz="1600" dirty="0">
                <a:solidFill>
                  <a:schemeClr val="bg1">
                    <a:lumMod val="50000"/>
                  </a:schemeClr>
                </a:solidFill>
              </a:rPr>
            </a:br>
            <a:r>
              <a:rPr lang="en-US" sz="1600" b="1" dirty="0">
                <a:solidFill>
                  <a:schemeClr val="bg1">
                    <a:lumMod val="50000"/>
                  </a:schemeClr>
                </a:solidFill>
              </a:rPr>
              <a:t>www.tswrc.co.uk</a:t>
            </a:r>
            <a:endParaRPr lang="en-US" sz="1600" b="1" dirty="0" smtClean="0">
              <a:solidFill>
                <a:schemeClr val="bg1">
                  <a:lumMod val="50000"/>
                </a:schemeClr>
              </a:solidFill>
            </a:endParaRPr>
          </a:p>
        </p:txBody>
      </p:sp>
      <p:grpSp>
        <p:nvGrpSpPr>
          <p:cNvPr id="10" name="Group 9"/>
          <p:cNvGrpSpPr/>
          <p:nvPr/>
        </p:nvGrpSpPr>
        <p:grpSpPr>
          <a:xfrm>
            <a:off x="0" y="5429250"/>
            <a:ext cx="9144000" cy="1428750"/>
            <a:chOff x="0" y="5429250"/>
            <a:chExt cx="9144000" cy="142875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29250"/>
              <a:ext cx="1428750" cy="142875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225" y="5429250"/>
              <a:ext cx="1498527" cy="142875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0662" y="5429250"/>
              <a:ext cx="1428750" cy="142875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5238" y="5429250"/>
              <a:ext cx="1528762" cy="142875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8183" y="5429250"/>
              <a:ext cx="1440941" cy="142875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958" y="5429250"/>
              <a:ext cx="1485355" cy="1428750"/>
            </a:xfrm>
            <a:prstGeom prst="rect">
              <a:avLst/>
            </a:prstGeom>
          </p:spPr>
        </p:pic>
      </p:grpSp>
    </p:spTree>
    <p:extLst>
      <p:ext uri="{BB962C8B-B14F-4D97-AF65-F5344CB8AC3E}">
        <p14:creationId xmlns:p14="http://schemas.microsoft.com/office/powerpoint/2010/main" val="3546422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11237</TotalTime>
  <Words>13719</Words>
  <Application>Microsoft Office PowerPoint</Application>
  <PresentationFormat>On-screen Show (4:3)</PresentationFormat>
  <Paragraphs>3490</Paragraphs>
  <Slides>96</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98" baseType="lpstr">
      <vt:lpstr>Office Theme</vt:lpstr>
      <vt:lpstr>Chart</vt:lpstr>
      <vt:lpstr>Cornwall Visitor Survey 2016/17  Full Year Final Report (August 2016 – July 2017)  </vt:lpstr>
      <vt:lpstr>PowerPoint Presentation</vt:lpstr>
      <vt:lpstr>PowerPoint Presentation</vt:lpstr>
      <vt:lpstr>Cornwall Visitor Survey 2016/17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Cornwall Visitor Survey 2016/17  Visitor Profile</vt:lpstr>
      <vt:lpstr>PowerPoint Presentation</vt:lpstr>
      <vt:lpstr>PowerPoint Presentation</vt:lpstr>
      <vt:lpstr>PowerPoint Presentation</vt:lpstr>
      <vt:lpstr>PowerPoint Presentation</vt:lpstr>
      <vt:lpstr>PowerPoint Presentation</vt:lpstr>
      <vt:lpstr>PowerPoint Presentation</vt:lpstr>
      <vt:lpstr>Cornwall Visitor Survey 2016/17  Staying Visits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Cornwall Visitor Survey 2016/17  Characteristics of Visits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Cornwall Visitor Survey 2016/17  Train Travellers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Cornwall Visitor Survey 2016/17  Information Sourcing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Cornwall Visitor Survey 2016/17  Activities/Attractions &amp; Places of Interest Visited</vt:lpstr>
      <vt:lpstr>PowerPoint Presentation</vt:lpstr>
      <vt:lpstr>PowerPoint Presentation</vt:lpstr>
      <vt:lpstr>PowerPoint Presentation</vt:lpstr>
      <vt:lpstr>PowerPoint Presentation</vt:lpstr>
      <vt:lpstr>PowerPoint Presentation</vt:lpstr>
      <vt:lpstr>Cornwall Visitor Survey 2016/17  Visitors’ Opinions of Cornwall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Guhring UK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Ian Goffey</dc:creator>
  <cp:lastModifiedBy>Fiona Wotton</cp:lastModifiedBy>
  <cp:revision>1006</cp:revision>
  <cp:lastPrinted>2017-09-25T08:22:02Z</cp:lastPrinted>
  <dcterms:created xsi:type="dcterms:W3CDTF">2008-02-27T17:58:25Z</dcterms:created>
  <dcterms:modified xsi:type="dcterms:W3CDTF">2017-12-07T13:42:30Z</dcterms:modified>
</cp:coreProperties>
</file>